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72" r:id="rId6"/>
    <p:sldId id="280" r:id="rId7"/>
    <p:sldId id="279" r:id="rId8"/>
    <p:sldId id="273" r:id="rId9"/>
    <p:sldId id="283" r:id="rId10"/>
    <p:sldId id="284" r:id="rId11"/>
    <p:sldId id="282" r:id="rId12"/>
    <p:sldId id="274" r:id="rId13"/>
    <p:sldId id="276" r:id="rId14"/>
    <p:sldId id="260" r:id="rId15"/>
    <p:sldId id="258" r:id="rId16"/>
    <p:sldId id="259" r:id="rId17"/>
    <p:sldId id="261" r:id="rId18"/>
    <p:sldId id="287" r:id="rId19"/>
    <p:sldId id="292" r:id="rId20"/>
    <p:sldId id="289" r:id="rId21"/>
    <p:sldId id="290" r:id="rId22"/>
    <p:sldId id="262" r:id="rId23"/>
    <p:sldId id="263" r:id="rId24"/>
    <p:sldId id="264" r:id="rId25"/>
    <p:sldId id="293" r:id="rId26"/>
    <p:sldId id="265" r:id="rId27"/>
    <p:sldId id="270" r:id="rId28"/>
    <p:sldId id="268" r:id="rId29"/>
    <p:sldId id="269" r:id="rId30"/>
    <p:sldId id="27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obody\Desktop\&#1087;&#1088;&#1077;&#1079;&#1077;&#1085;&#1090;&#1072;&#1094;&#1080;&#1080;\&#1082;&#1086;&#1085;&#1092;&#1077;&#1088;&#1077;&#1085;&#1094;&#1080;&#1103;\7%20&#1080;&#1083;&#1080;%2013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Лист1!$A$3</c:f>
              <c:strCache>
                <c:ptCount val="1"/>
                <c:pt idx="0">
                  <c:v>Считаете ли вы число 13 несчастливым  числом? </c:v>
                </c:pt>
              </c:strCache>
            </c:strRef>
          </c:tx>
          <c:invertIfNegative val="0"/>
          <c:cat>
            <c:multiLvlStrRef>
              <c:f>Лист1!$B$1:$G$2</c:f>
              <c:multiLvlStrCache>
                <c:ptCount val="6"/>
                <c:lvl>
                  <c:pt idx="0">
                    <c:v>да</c:v>
                  </c:pt>
                  <c:pt idx="1">
                    <c:v>нет</c:v>
                  </c:pt>
                  <c:pt idx="2">
                    <c:v>да</c:v>
                  </c:pt>
                  <c:pt idx="3">
                    <c:v>нет</c:v>
                  </c:pt>
                  <c:pt idx="4">
                    <c:v>да</c:v>
                  </c:pt>
                  <c:pt idx="5">
                    <c:v>нет</c:v>
                  </c:pt>
                </c:lvl>
                <c:lvl>
                  <c:pt idx="0">
                    <c:v>5 кл</c:v>
                  </c:pt>
                  <c:pt idx="2">
                    <c:v>6 кл</c:v>
                  </c:pt>
                  <c:pt idx="4">
                    <c:v>7 кл</c:v>
                  </c:pt>
                </c:lvl>
              </c:multiLvlStrCache>
            </c:multiLvlStrRef>
          </c:cat>
          <c:val>
            <c:numRef>
              <c:f>Лист1!$B$3:$G$3</c:f>
              <c:numCache>
                <c:formatCode>General</c:formatCode>
                <c:ptCount val="6"/>
                <c:pt idx="0">
                  <c:v>35</c:v>
                </c:pt>
                <c:pt idx="1">
                  <c:v>14</c:v>
                </c:pt>
                <c:pt idx="2">
                  <c:v>20</c:v>
                </c:pt>
                <c:pt idx="3">
                  <c:v>43</c:v>
                </c:pt>
                <c:pt idx="4">
                  <c:v>18</c:v>
                </c:pt>
                <c:pt idx="5">
                  <c:v>42</c:v>
                </c:pt>
              </c:numCache>
            </c:numRef>
          </c:val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Согласны ли Вы с мнением, что число 7 является счастливым?</c:v>
                </c:pt>
              </c:strCache>
            </c:strRef>
          </c:tx>
          <c:invertIfNegative val="0"/>
          <c:cat>
            <c:multiLvlStrRef>
              <c:f>Лист1!$B$1:$G$2</c:f>
              <c:multiLvlStrCache>
                <c:ptCount val="6"/>
                <c:lvl>
                  <c:pt idx="0">
                    <c:v>да</c:v>
                  </c:pt>
                  <c:pt idx="1">
                    <c:v>нет</c:v>
                  </c:pt>
                  <c:pt idx="2">
                    <c:v>да</c:v>
                  </c:pt>
                  <c:pt idx="3">
                    <c:v>нет</c:v>
                  </c:pt>
                  <c:pt idx="4">
                    <c:v>да</c:v>
                  </c:pt>
                  <c:pt idx="5">
                    <c:v>нет</c:v>
                  </c:pt>
                </c:lvl>
                <c:lvl>
                  <c:pt idx="0">
                    <c:v>5 кл</c:v>
                  </c:pt>
                  <c:pt idx="2">
                    <c:v>6 кл</c:v>
                  </c:pt>
                  <c:pt idx="4">
                    <c:v>7 кл</c:v>
                  </c:pt>
                </c:lvl>
              </c:multiLvlStrCache>
            </c:multiLvlStrRef>
          </c:cat>
          <c:val>
            <c:numRef>
              <c:f>Лист1!$B$4:$G$4</c:f>
              <c:numCache>
                <c:formatCode>General</c:formatCode>
                <c:ptCount val="6"/>
                <c:pt idx="0">
                  <c:v>14</c:v>
                </c:pt>
                <c:pt idx="1">
                  <c:v>35</c:v>
                </c:pt>
                <c:pt idx="2">
                  <c:v>6</c:v>
                </c:pt>
                <c:pt idx="3">
                  <c:v>57</c:v>
                </c:pt>
                <c:pt idx="4">
                  <c:v>7</c:v>
                </c:pt>
                <c:pt idx="5">
                  <c:v>53</c:v>
                </c:pt>
              </c:numCache>
            </c:numRef>
          </c:val>
        </c:ser>
        <c:ser>
          <c:idx val="2"/>
          <c:order val="2"/>
          <c:tx>
            <c:strRef>
              <c:f>Лист1!$A$5</c:f>
              <c:strCache>
                <c:ptCount val="1"/>
                <c:pt idx="0">
                  <c:v>Положительные или отрицательные случаи произошли с вами   связанные с числом 13?</c:v>
                </c:pt>
              </c:strCache>
            </c:strRef>
          </c:tx>
          <c:invertIfNegative val="0"/>
          <c:cat>
            <c:multiLvlStrRef>
              <c:f>Лист1!$B$1:$G$2</c:f>
              <c:multiLvlStrCache>
                <c:ptCount val="6"/>
                <c:lvl>
                  <c:pt idx="0">
                    <c:v>да</c:v>
                  </c:pt>
                  <c:pt idx="1">
                    <c:v>нет</c:v>
                  </c:pt>
                  <c:pt idx="2">
                    <c:v>да</c:v>
                  </c:pt>
                  <c:pt idx="3">
                    <c:v>нет</c:v>
                  </c:pt>
                  <c:pt idx="4">
                    <c:v>да</c:v>
                  </c:pt>
                  <c:pt idx="5">
                    <c:v>нет</c:v>
                  </c:pt>
                </c:lvl>
                <c:lvl>
                  <c:pt idx="0">
                    <c:v>5 кл</c:v>
                  </c:pt>
                  <c:pt idx="2">
                    <c:v>6 кл</c:v>
                  </c:pt>
                  <c:pt idx="4">
                    <c:v>7 кл</c:v>
                  </c:pt>
                </c:lvl>
              </c:multiLvlStrCache>
            </c:multiLvlStrRef>
          </c:cat>
          <c:val>
            <c:numRef>
              <c:f>Лист1!$B$5:$G$5</c:f>
              <c:numCache>
                <c:formatCode>General</c:formatCode>
                <c:ptCount val="6"/>
                <c:pt idx="0">
                  <c:v>42</c:v>
                </c:pt>
                <c:pt idx="1">
                  <c:v>7</c:v>
                </c:pt>
                <c:pt idx="2">
                  <c:v>36</c:v>
                </c:pt>
                <c:pt idx="3">
                  <c:v>27</c:v>
                </c:pt>
                <c:pt idx="4">
                  <c:v>34</c:v>
                </c:pt>
                <c:pt idx="5">
                  <c:v>26</c:v>
                </c:pt>
              </c:numCache>
            </c:numRef>
          </c:val>
        </c:ser>
        <c:ser>
          <c:idx val="3"/>
          <c:order val="3"/>
          <c:tx>
            <c:strRef>
              <c:f>Лист1!$A$6</c:f>
              <c:strCache>
                <c:ptCount val="1"/>
                <c:pt idx="0">
                  <c:v>Боитесь ли вы пятницу, 13?</c:v>
                </c:pt>
              </c:strCache>
            </c:strRef>
          </c:tx>
          <c:invertIfNegative val="0"/>
          <c:cat>
            <c:multiLvlStrRef>
              <c:f>Лист1!$B$1:$G$2</c:f>
              <c:multiLvlStrCache>
                <c:ptCount val="6"/>
                <c:lvl>
                  <c:pt idx="0">
                    <c:v>да</c:v>
                  </c:pt>
                  <c:pt idx="1">
                    <c:v>нет</c:v>
                  </c:pt>
                  <c:pt idx="2">
                    <c:v>да</c:v>
                  </c:pt>
                  <c:pt idx="3">
                    <c:v>нет</c:v>
                  </c:pt>
                  <c:pt idx="4">
                    <c:v>да</c:v>
                  </c:pt>
                  <c:pt idx="5">
                    <c:v>нет</c:v>
                  </c:pt>
                </c:lvl>
                <c:lvl>
                  <c:pt idx="0">
                    <c:v>5 кл</c:v>
                  </c:pt>
                  <c:pt idx="2">
                    <c:v>6 кл</c:v>
                  </c:pt>
                  <c:pt idx="4">
                    <c:v>7 кл</c:v>
                  </c:pt>
                </c:lvl>
              </c:multiLvlStrCache>
            </c:multiLvlStrRef>
          </c:cat>
          <c:val>
            <c:numRef>
              <c:f>Лист1!$B$6:$G$6</c:f>
              <c:numCache>
                <c:formatCode>General</c:formatCode>
                <c:ptCount val="6"/>
                <c:pt idx="0">
                  <c:v>3</c:v>
                </c:pt>
                <c:pt idx="1">
                  <c:v>46</c:v>
                </c:pt>
                <c:pt idx="2">
                  <c:v>22</c:v>
                </c:pt>
                <c:pt idx="3">
                  <c:v>41</c:v>
                </c:pt>
                <c:pt idx="4">
                  <c:v>13</c:v>
                </c:pt>
                <c:pt idx="5">
                  <c:v>47</c:v>
                </c:pt>
              </c:numCache>
            </c:numRef>
          </c:val>
        </c:ser>
        <c:ser>
          <c:idx val="4"/>
          <c:order val="4"/>
          <c:tx>
            <c:strRef>
              <c:f>Лист1!$A$7</c:f>
              <c:strCache>
                <c:ptCount val="1"/>
                <c:pt idx="0">
                  <c:v>Стали бы вы жить в гостинице на 13 этаже в 13 номере?</c:v>
                </c:pt>
              </c:strCache>
            </c:strRef>
          </c:tx>
          <c:invertIfNegative val="0"/>
          <c:cat>
            <c:multiLvlStrRef>
              <c:f>Лист1!$B$1:$G$2</c:f>
              <c:multiLvlStrCache>
                <c:ptCount val="6"/>
                <c:lvl>
                  <c:pt idx="0">
                    <c:v>да</c:v>
                  </c:pt>
                  <c:pt idx="1">
                    <c:v>нет</c:v>
                  </c:pt>
                  <c:pt idx="2">
                    <c:v>да</c:v>
                  </c:pt>
                  <c:pt idx="3">
                    <c:v>нет</c:v>
                  </c:pt>
                  <c:pt idx="4">
                    <c:v>да</c:v>
                  </c:pt>
                  <c:pt idx="5">
                    <c:v>нет</c:v>
                  </c:pt>
                </c:lvl>
                <c:lvl>
                  <c:pt idx="0">
                    <c:v>5 кл</c:v>
                  </c:pt>
                  <c:pt idx="2">
                    <c:v>6 кл</c:v>
                  </c:pt>
                  <c:pt idx="4">
                    <c:v>7 кл</c:v>
                  </c:pt>
                </c:lvl>
              </c:multiLvlStrCache>
            </c:multiLvlStrRef>
          </c:cat>
          <c:val>
            <c:numRef>
              <c:f>Лист1!$B$7:$G$7</c:f>
              <c:numCache>
                <c:formatCode>General</c:formatCode>
                <c:ptCount val="6"/>
                <c:pt idx="0">
                  <c:v>40</c:v>
                </c:pt>
                <c:pt idx="1">
                  <c:v>9</c:v>
                </c:pt>
                <c:pt idx="2">
                  <c:v>63</c:v>
                </c:pt>
                <c:pt idx="3">
                  <c:v>0</c:v>
                </c:pt>
                <c:pt idx="4">
                  <c:v>52</c:v>
                </c:pt>
                <c:pt idx="5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132736"/>
        <c:axId val="76134272"/>
      </c:barChart>
      <c:catAx>
        <c:axId val="76132736"/>
        <c:scaling>
          <c:orientation val="minMax"/>
        </c:scaling>
        <c:delete val="0"/>
        <c:axPos val="b"/>
        <c:majorTickMark val="out"/>
        <c:minorTickMark val="none"/>
        <c:tickLblPos val="nextTo"/>
        <c:crossAx val="76134272"/>
        <c:crosses val="autoZero"/>
        <c:auto val="1"/>
        <c:lblAlgn val="ctr"/>
        <c:lblOffset val="100"/>
        <c:noMultiLvlLbl val="0"/>
      </c:catAx>
      <c:valAx>
        <c:axId val="76134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6132736"/>
        <c:crosses val="autoZero"/>
        <c:crossBetween val="between"/>
      </c:valAx>
    </c:plotArea>
    <c:legend>
      <c:legendPos val="r"/>
      <c:legendEntry>
        <c:idx val="2"/>
        <c:txPr>
          <a:bodyPr/>
          <a:lstStyle/>
          <a:p>
            <a:pPr>
              <a:defRPr sz="1050"/>
            </a:pPr>
            <a:endParaRPr lang="ru-RU"/>
          </a:p>
        </c:txPr>
      </c:legendEntry>
      <c:layout>
        <c:manualLayout>
          <c:xMode val="edge"/>
          <c:yMode val="edge"/>
          <c:x val="0.65697614794937365"/>
          <c:y val="9.3923526316782732E-2"/>
          <c:w val="0.33914760386819048"/>
          <c:h val="0.8520856173213469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88F7-351A-43A7-92A0-AE7E7E5D4334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4BCE8-6668-43CF-B1CB-78EB49AD2E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88F7-351A-43A7-92A0-AE7E7E5D4334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4BCE8-6668-43CF-B1CB-78EB49AD2E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88F7-351A-43A7-92A0-AE7E7E5D4334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4BCE8-6668-43CF-B1CB-78EB49AD2E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CD85E-29F6-4BF0-AE02-99788B48C5A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24A99D-0C71-4782-B012-1B35ED3FBEE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17896-D6AB-4026-9FC0-7736110BE9B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E5321-A39C-4A1B-A16A-17A566A60E7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E650EE-4597-4446-826A-09FD65277C0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C471C-D61E-480B-A680-EC77418AFEB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204A8-63E0-4610-8415-B5176746F67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3CF2D-872A-4541-A3A8-B5F0C87316E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88F7-351A-43A7-92A0-AE7E7E5D4334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4BCE8-6668-43CF-B1CB-78EB49AD2E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E185F-73D3-4B67-8AF6-3AB22EB88EA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CBCC7-BF5A-41F9-ABAA-0DA12EDE2B2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5E2AF0-1AD8-41EE-AF84-2C60614C3BE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CD85E-29F6-4BF0-AE02-99788B48C5A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24A99D-0C71-4782-B012-1B35ED3FBEE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17896-D6AB-4026-9FC0-7736110BE9B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E5321-A39C-4A1B-A16A-17A566A60E7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E650EE-4597-4446-826A-09FD65277C0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C471C-D61E-480B-A680-EC77418AFEB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204A8-63E0-4610-8415-B5176746F67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88F7-351A-43A7-92A0-AE7E7E5D4334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4BCE8-6668-43CF-B1CB-78EB49AD2E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3CF2D-872A-4541-A3A8-B5F0C87316E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E185F-73D3-4B67-8AF6-3AB22EB88EA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CBCC7-BF5A-41F9-ABAA-0DA12EDE2B2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5E2AF0-1AD8-41EE-AF84-2C60614C3BE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CD85E-29F6-4BF0-AE02-99788B48C5A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24A99D-0C71-4782-B012-1B35ED3FBEE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17896-D6AB-4026-9FC0-7736110BE9B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E5321-A39C-4A1B-A16A-17A566A60E7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E650EE-4597-4446-826A-09FD65277C0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C471C-D61E-480B-A680-EC77418AFEB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88F7-351A-43A7-92A0-AE7E7E5D4334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4BCE8-6668-43CF-B1CB-78EB49AD2E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204A8-63E0-4610-8415-B5176746F67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3CF2D-872A-4541-A3A8-B5F0C87316E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E185F-73D3-4B67-8AF6-3AB22EB88EA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CBCC7-BF5A-41F9-ABAA-0DA12EDE2B2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5E2AF0-1AD8-41EE-AF84-2C60614C3BE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609D7-182A-41A9-9BEA-67518B5F536A}" type="datetimeFigureOut">
              <a:rPr lang="ru-RU">
                <a:solidFill>
                  <a:srgbClr val="04617B">
                    <a:shade val="50000"/>
                  </a:srgbClr>
                </a:solidFill>
              </a:rPr>
              <a:pPr>
                <a:defRPr/>
              </a:pPr>
              <a:t>03.01.2014</a:t>
            </a:fld>
            <a:endParaRPr lang="ru-RU">
              <a:solidFill>
                <a:srgbClr val="04617B">
                  <a:shade val="50000"/>
                </a:srgbClr>
              </a:solidFill>
            </a:endParaRPr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50000"/>
                </a:srgbClr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32EAB-204C-4963-B1D8-AA3E9C89ABF6}" type="slidenum">
              <a:rPr lang="ru-RU">
                <a:solidFill>
                  <a:srgbClr val="04617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8778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33FB0-9249-4A19-834C-66EE29CE0760}" type="datetimeFigureOut">
              <a:rPr lang="ru-RU">
                <a:solidFill>
                  <a:srgbClr val="04617B">
                    <a:shade val="50000"/>
                  </a:srgbClr>
                </a:solidFill>
              </a:rPr>
              <a:pPr>
                <a:defRPr/>
              </a:pPr>
              <a:t>03.01.2014</a:t>
            </a:fld>
            <a:endParaRPr lang="ru-RU">
              <a:solidFill>
                <a:srgbClr val="04617B">
                  <a:shade val="5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5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2529A-B974-4322-84AD-7B0D77B99DA1}" type="slidenum">
              <a:rPr lang="ru-RU">
                <a:solidFill>
                  <a:srgbClr val="04617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1654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ED4F5-C412-4261-A984-33616805493A}" type="datetimeFigureOut">
              <a:rPr lang="ru-RU">
                <a:solidFill>
                  <a:srgbClr val="04617B">
                    <a:shade val="50000"/>
                  </a:srgbClr>
                </a:solidFill>
              </a:rPr>
              <a:pPr>
                <a:defRPr/>
              </a:pPr>
              <a:t>03.01.2014</a:t>
            </a:fld>
            <a:endParaRPr lang="ru-RU">
              <a:solidFill>
                <a:srgbClr val="04617B">
                  <a:shade val="50000"/>
                </a:srgb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50000"/>
                </a:srgb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9178D-5AF7-459B-AB77-3E0F845CA5A9}" type="slidenum">
              <a:rPr lang="ru-RU">
                <a:solidFill>
                  <a:srgbClr val="04617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6633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F689D-C15D-4575-81C7-5297C9EECC81}" type="datetimeFigureOut">
              <a:rPr lang="ru-RU">
                <a:solidFill>
                  <a:srgbClr val="04617B">
                    <a:shade val="50000"/>
                  </a:srgbClr>
                </a:solidFill>
              </a:rPr>
              <a:pPr>
                <a:defRPr/>
              </a:pPr>
              <a:t>03.01.2014</a:t>
            </a:fld>
            <a:endParaRPr lang="ru-RU">
              <a:solidFill>
                <a:srgbClr val="04617B">
                  <a:shade val="5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5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E2141-9655-4791-9131-CF21FB6B0CCE}" type="slidenum">
              <a:rPr lang="ru-RU">
                <a:solidFill>
                  <a:srgbClr val="04617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2416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8CE93-E157-4DC1-AFAB-98B6F7643D2C}" type="datetimeFigureOut">
              <a:rPr lang="ru-RU">
                <a:solidFill>
                  <a:srgbClr val="04617B">
                    <a:shade val="50000"/>
                  </a:srgbClr>
                </a:solidFill>
              </a:rPr>
              <a:pPr>
                <a:defRPr/>
              </a:pPr>
              <a:t>03.01.2014</a:t>
            </a:fld>
            <a:endParaRPr lang="ru-RU">
              <a:solidFill>
                <a:srgbClr val="04617B">
                  <a:shade val="5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5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03184-6E94-44D2-9BCE-F0E3BDC7A235}" type="slidenum">
              <a:rPr lang="ru-RU">
                <a:solidFill>
                  <a:srgbClr val="04617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500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88F7-351A-43A7-92A0-AE7E7E5D4334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4BCE8-6668-43CF-B1CB-78EB49AD2E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07D58-E8CC-4C18-B519-D87D7011DD3A}" type="datetimeFigureOut">
              <a:rPr lang="ru-RU">
                <a:solidFill>
                  <a:srgbClr val="04617B">
                    <a:shade val="50000"/>
                  </a:srgbClr>
                </a:solidFill>
              </a:rPr>
              <a:pPr>
                <a:defRPr/>
              </a:pPr>
              <a:t>03.01.2014</a:t>
            </a:fld>
            <a:endParaRPr lang="ru-RU">
              <a:solidFill>
                <a:srgbClr val="04617B">
                  <a:shade val="5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5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A6E7D-AAF9-4884-BE22-93B99A5703F9}" type="slidenum">
              <a:rPr lang="ru-RU">
                <a:solidFill>
                  <a:srgbClr val="04617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3216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1545F-61D0-4AA8-89B4-D92C08F93587}" type="datetimeFigureOut">
              <a:rPr lang="ru-RU">
                <a:solidFill>
                  <a:srgbClr val="04617B">
                    <a:shade val="50000"/>
                  </a:srgbClr>
                </a:solidFill>
              </a:rPr>
              <a:pPr>
                <a:defRPr/>
              </a:pPr>
              <a:t>03.01.2014</a:t>
            </a:fld>
            <a:endParaRPr lang="ru-RU">
              <a:solidFill>
                <a:srgbClr val="04617B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5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AA8A6-A85B-41DC-9A80-5EBCBB45E07C}" type="slidenum">
              <a:rPr lang="ru-RU">
                <a:solidFill>
                  <a:srgbClr val="04617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2019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23311-E948-4552-9B38-5BF87B66A37D}" type="datetimeFigureOut">
              <a:rPr lang="ru-RU">
                <a:solidFill>
                  <a:srgbClr val="04617B">
                    <a:shade val="50000"/>
                  </a:srgbClr>
                </a:solidFill>
              </a:rPr>
              <a:pPr>
                <a:defRPr/>
              </a:pPr>
              <a:t>03.01.2014</a:t>
            </a:fld>
            <a:endParaRPr lang="ru-RU">
              <a:solidFill>
                <a:srgbClr val="04617B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8D546-7376-403C-8C24-D6E733C5D2C0}" type="slidenum">
              <a:rPr lang="ru-RU">
                <a:solidFill>
                  <a:srgbClr val="04617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7813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9762D-1F62-4B33-AFFB-255AF8612534}" type="datetimeFigureOut">
              <a:rPr lang="ru-RU">
                <a:solidFill>
                  <a:srgbClr val="04617B">
                    <a:shade val="50000"/>
                  </a:srgbClr>
                </a:solidFill>
              </a:rPr>
              <a:pPr>
                <a:defRPr/>
              </a:pPr>
              <a:t>03.01.2014</a:t>
            </a:fld>
            <a:endParaRPr lang="ru-RU">
              <a:solidFill>
                <a:srgbClr val="04617B">
                  <a:shade val="5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5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0CEF7-2506-4886-A90B-FC1AA9DA27E1}" type="slidenum">
              <a:rPr lang="ru-RU">
                <a:solidFill>
                  <a:srgbClr val="04617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5029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FC113-5C9F-4DBF-AAA7-617ACEC7BCD2}" type="datetimeFigureOut">
              <a:rPr lang="ru-RU">
                <a:solidFill>
                  <a:srgbClr val="04617B">
                    <a:shade val="50000"/>
                  </a:srgbClr>
                </a:solidFill>
              </a:rPr>
              <a:pPr>
                <a:defRPr/>
              </a:pPr>
              <a:t>03.01.2014</a:t>
            </a:fld>
            <a:endParaRPr lang="ru-RU">
              <a:solidFill>
                <a:srgbClr val="04617B">
                  <a:shade val="5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5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7F637-F01A-4B4A-BCBE-9D836269BB48}" type="slidenum">
              <a:rPr lang="ru-RU">
                <a:solidFill>
                  <a:srgbClr val="04617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5819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3B87F-7580-4846-BBE8-EE009DA89EC5}" type="datetimeFigureOut">
              <a:rPr lang="ru-RU">
                <a:solidFill>
                  <a:srgbClr val="04617B">
                    <a:shade val="50000"/>
                  </a:srgbClr>
                </a:solidFill>
              </a:rPr>
              <a:pPr>
                <a:defRPr/>
              </a:pPr>
              <a:t>03.01.2014</a:t>
            </a:fld>
            <a:endParaRPr lang="ru-RU">
              <a:solidFill>
                <a:srgbClr val="04617B">
                  <a:shade val="5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5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7E12E-850B-4855-BB31-25F41831537F}" type="slidenum">
              <a:rPr lang="ru-RU">
                <a:solidFill>
                  <a:srgbClr val="04617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867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88F7-351A-43A7-92A0-AE7E7E5D4334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4BCE8-6668-43CF-B1CB-78EB49AD2E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88F7-351A-43A7-92A0-AE7E7E5D4334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4BCE8-6668-43CF-B1CB-78EB49AD2E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88F7-351A-43A7-92A0-AE7E7E5D4334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4BCE8-6668-43CF-B1CB-78EB49AD2E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88F7-351A-43A7-92A0-AE7E7E5D4334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4BCE8-6668-43CF-B1CB-78EB49AD2E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088F7-351A-43A7-92A0-AE7E7E5D4334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4BCE8-6668-43CF-B1CB-78EB49AD2E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4EE5EF-E4A9-404B-BDBC-86978E75FFC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4EE5EF-E4A9-404B-BDBC-86978E75FFC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4EE5EF-E4A9-404B-BDBC-86978E75FFC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DEA47C-AF73-4B2F-B658-9F5220DEDBA4}" type="datetimeFigureOut">
              <a:rPr lang="ru-RU">
                <a:solidFill>
                  <a:srgbClr val="04617B">
                    <a:shade val="50000"/>
                  </a:srgbClr>
                </a:solidFill>
              </a:rPr>
              <a:pPr>
                <a:defRPr/>
              </a:pPr>
              <a:t>03.01.2014</a:t>
            </a:fld>
            <a:endParaRPr lang="ru-RU">
              <a:solidFill>
                <a:srgbClr val="04617B">
                  <a:shade val="5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5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B9B125-2E06-4717-9344-B0CFA07CF239}" type="slidenum">
              <a:rPr lang="ru-RU">
                <a:solidFill>
                  <a:srgbClr val="04617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458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file:///G:\&#1055;&#1072;&#1088;&#1072;&#1076;&#1086;&#1082;&#1089;&#1099;%20&#1074;%20&#1084;&#1072;&#1090;&#1077;&#1084;&#1072;&#1090;&#1080;&#1082;&#1077;.pptx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2492896"/>
            <a:ext cx="7772400" cy="2088233"/>
          </a:xfrm>
        </p:spPr>
        <p:txBody>
          <a:bodyPr/>
          <a:lstStyle/>
          <a:p>
            <a:r>
              <a:rPr lang="ru-RU" sz="6000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Проектная деятельность</a:t>
            </a:r>
            <a:r>
              <a:rPr lang="ru-RU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>
              <a:solidFill>
                <a:srgbClr val="003366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14480" y="260648"/>
            <a:ext cx="7250008" cy="792162"/>
          </a:xfrm>
        </p:spPr>
        <p:txBody>
          <a:bodyPr/>
          <a:lstStyle/>
          <a:p>
            <a:pPr algn="r"/>
            <a:r>
              <a:rPr lang="ru-RU" sz="2400" b="1" i="1" dirty="0"/>
              <a:t>«Проблема устанавливает </a:t>
            </a:r>
            <a:r>
              <a:rPr lang="ru-RU" sz="2400" b="1" i="1" dirty="0" smtClean="0"/>
              <a:t>цель </a:t>
            </a:r>
            <a:r>
              <a:rPr lang="ru-RU" sz="2400" b="1" i="1" dirty="0"/>
              <a:t>мысли, </a:t>
            </a:r>
          </a:p>
          <a:p>
            <a:pPr algn="r"/>
            <a:r>
              <a:rPr lang="ru-RU" sz="2400" b="1" i="1" dirty="0"/>
              <a:t>а цель контролирует </a:t>
            </a:r>
            <a:r>
              <a:rPr lang="ru-RU" sz="2400" b="1" i="1" dirty="0" smtClean="0"/>
              <a:t>процесс </a:t>
            </a:r>
            <a:r>
              <a:rPr lang="ru-RU" sz="2400" b="1" i="1" dirty="0"/>
              <a:t>мышления».</a:t>
            </a:r>
          </a:p>
          <a:p>
            <a:pPr algn="r"/>
            <a:r>
              <a:rPr lang="ru-RU" sz="24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</a:t>
            </a:r>
            <a:endParaRPr lang="ru-RU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r"/>
            <a:r>
              <a:rPr lang="ru-RU" sz="16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Джон </a:t>
            </a:r>
            <a:r>
              <a:rPr lang="ru-RU" sz="1600" b="1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Дьюи</a:t>
            </a:r>
            <a:endParaRPr lang="ru-RU" sz="16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>
              <a:solidFill>
                <a:srgbClr val="0066CC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3923928" y="5589240"/>
            <a:ext cx="498924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Учитель математики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МАОУ «СОШ №1 с УИОП МО «</a:t>
            </a:r>
            <a:r>
              <a:rPr kumimoji="0" lang="ru-R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Ахтубинский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район»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Дериченко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Ирина Леонидовна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4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Лента Мебиуса</a:t>
            </a:r>
            <a:endParaRPr lang="ru-RU" sz="40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437880"/>
            <a:ext cx="7488832" cy="5015456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5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Автономерные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знаки</a:t>
            </a:r>
            <a:endParaRPr lang="ru-RU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632848" cy="4990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>
                <a:alpha val="95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Золотое сечение</a:t>
            </a:r>
            <a:endParaRPr lang="ru-RU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848872" cy="5262950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>
                <a:alpha val="95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Нанотехнологии</a:t>
            </a:r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малый мир больших возможностей</a:t>
            </a:r>
            <a:endParaRPr lang="ru-RU" sz="3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704856" cy="4805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D:\Слайды\Вселенная\0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571500" y="1500188"/>
            <a:ext cx="81756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600" b="1" dirty="0">
                <a:solidFill>
                  <a:srgbClr val="FFFF15"/>
                </a:solidFill>
                <a:latin typeface="Century" pitchFamily="18" charset="0"/>
              </a:rPr>
              <a:t>7 или 13?</a:t>
            </a:r>
          </a:p>
        </p:txBody>
      </p:sp>
      <p:sp>
        <p:nvSpPr>
          <p:cNvPr id="3076" name="Rectangle 9"/>
          <p:cNvSpPr>
            <a:spLocks noChangeArrowheads="1"/>
          </p:cNvSpPr>
          <p:nvPr/>
        </p:nvSpPr>
        <p:spPr bwMode="auto">
          <a:xfrm>
            <a:off x="1214438" y="3214688"/>
            <a:ext cx="7056437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5400" b="1" i="1" dirty="0">
                <a:solidFill>
                  <a:srgbClr val="00FFFF"/>
                </a:solidFill>
                <a:latin typeface="Comic Sans MS" pitchFamily="66" charset="0"/>
              </a:rPr>
              <a:t>Какое число счастливее?</a:t>
            </a:r>
            <a:endParaRPr lang="en-US" sz="5400" b="1" i="1" dirty="0">
              <a:solidFill>
                <a:srgbClr val="00FFFF"/>
              </a:solidFill>
              <a:latin typeface="Castellar" pitchFamily="18" charset="0"/>
            </a:endParaRPr>
          </a:p>
        </p:txBody>
      </p:sp>
      <p:sp>
        <p:nvSpPr>
          <p:cNvPr id="3077" name="Rectangle 11"/>
          <p:cNvSpPr>
            <a:spLocks noChangeArrowheads="1"/>
          </p:cNvSpPr>
          <p:nvPr/>
        </p:nvSpPr>
        <p:spPr bwMode="auto">
          <a:xfrm>
            <a:off x="500063" y="5411788"/>
            <a:ext cx="8643937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0C8E8"/>
                </a:solidFill>
                <a:latin typeface="Comic Sans MS" pitchFamily="66" charset="0"/>
              </a:rPr>
              <a:t>РАБОТУ ВЫПОЛНИЛИ: Дворядкина Елизавета</a:t>
            </a:r>
          </a:p>
          <a:p>
            <a:r>
              <a:rPr lang="ru-RU" sz="2000" b="1">
                <a:solidFill>
                  <a:srgbClr val="F0C8E8"/>
                </a:solidFill>
                <a:latin typeface="Comic Sans MS" pitchFamily="66" charset="0"/>
              </a:rPr>
              <a:t>                           Бугаева Елизавета ученицы 6 «б» класса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ru-RU" sz="2000" b="1">
                <a:solidFill>
                  <a:srgbClr val="F0C8E8"/>
                </a:solidFill>
                <a:latin typeface="Comic Sans MS" pitchFamily="66" charset="0"/>
              </a:rPr>
              <a:t>РУКОВОДИТЕЛЬ: Дериченко И.Л.</a:t>
            </a:r>
            <a:endParaRPr lang="en-US" sz="2000" b="1">
              <a:solidFill>
                <a:srgbClr val="F0C8E8"/>
              </a:solidFill>
              <a:latin typeface="Comic Sans MS" pitchFamily="66" charset="0"/>
            </a:endParaRPr>
          </a:p>
        </p:txBody>
      </p:sp>
      <p:sp>
        <p:nvSpPr>
          <p:cNvPr id="3078" name="Rectangle 11"/>
          <p:cNvSpPr>
            <a:spLocks noChangeArrowheads="1"/>
          </p:cNvSpPr>
          <p:nvPr/>
        </p:nvSpPr>
        <p:spPr bwMode="auto">
          <a:xfrm>
            <a:off x="2500313" y="500063"/>
            <a:ext cx="4000500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i="1">
                <a:solidFill>
                  <a:srgbClr val="FFFF00"/>
                </a:solidFill>
                <a:latin typeface="Comic Sans MS" pitchFamily="66" charset="0"/>
              </a:rPr>
              <a:t>Проект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sz="2000" b="1" i="1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3079" name="Picture 8" descr="FAIRY4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313" y="285750"/>
            <a:ext cx="16764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4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так получается ты мне тогда про машину лапшу вешал?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" descr="D:\Слайды\Вселенная\0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1"/>
          <p:cNvSpPr>
            <a:spLocks noChangeArrowheads="1"/>
          </p:cNvSpPr>
          <p:nvPr/>
        </p:nvSpPr>
        <p:spPr bwMode="auto">
          <a:xfrm>
            <a:off x="1571625" y="357188"/>
            <a:ext cx="62039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000" b="1">
                <a:solidFill>
                  <a:srgbClr val="FFFF00"/>
                </a:solidFill>
                <a:cs typeface="Times New Roman" pitchFamily="18" charset="0"/>
              </a:rPr>
              <a:t>Постановка проблемы.</a:t>
            </a:r>
            <a:endParaRPr lang="ru-RU" sz="4000">
              <a:solidFill>
                <a:srgbClr val="FFFF00"/>
              </a:solidFill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449263" y="1500188"/>
            <a:ext cx="795813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800" b="1">
                <a:solidFill>
                  <a:srgbClr val="FFFF00"/>
                </a:solidFill>
                <a:cs typeface="Times New Roman" pitchFamily="18" charset="0"/>
              </a:rPr>
              <a:t>Гипотеза:</a:t>
            </a:r>
            <a:r>
              <a:rPr lang="ru-RU" sz="2800" b="1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2800" b="1">
                <a:solidFill>
                  <a:srgbClr val="00FFFF"/>
                </a:solidFill>
                <a:cs typeface="Times New Roman" pitchFamily="18" charset="0"/>
              </a:rPr>
              <a:t>выяснить, имеют ли числа 7 и 13</a:t>
            </a:r>
          </a:p>
          <a:p>
            <a:pPr algn="ctr"/>
            <a:r>
              <a:rPr lang="ru-RU" sz="2800" b="1">
                <a:solidFill>
                  <a:srgbClr val="00FFFF"/>
                </a:solidFill>
                <a:cs typeface="Times New Roman" pitchFamily="18" charset="0"/>
              </a:rPr>
              <a:t> мистическое, сверхъестественное,  </a:t>
            </a:r>
            <a:endParaRPr lang="ru-RU" sz="2800" b="1">
              <a:solidFill>
                <a:srgbClr val="00FFFF"/>
              </a:solidFill>
            </a:endParaRPr>
          </a:p>
          <a:p>
            <a:pPr algn="ctr" eaLnBrk="0" hangingPunct="0"/>
            <a:r>
              <a:rPr lang="ru-RU" sz="2800" b="1">
                <a:solidFill>
                  <a:srgbClr val="00FFFF"/>
                </a:solidFill>
                <a:cs typeface="Times New Roman" pitchFamily="18" charset="0"/>
              </a:rPr>
              <a:t>                  таинственное значение.</a:t>
            </a:r>
            <a:endParaRPr lang="ru-RU" sz="2800" b="1">
              <a:solidFill>
                <a:srgbClr val="00FFFF"/>
              </a:solidFill>
            </a:endParaRPr>
          </a:p>
        </p:txBody>
      </p:sp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184150" y="3286125"/>
            <a:ext cx="86233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  <a:cs typeface="Times New Roman" pitchFamily="18" charset="0"/>
              </a:rPr>
              <a:t>Цель проекта</a:t>
            </a:r>
            <a:r>
              <a:rPr lang="ru-RU" sz="2800" b="1" i="1" dirty="0">
                <a:solidFill>
                  <a:srgbClr val="FFFF00"/>
                </a:solidFill>
                <a:cs typeface="Times New Roman" pitchFamily="18" charset="0"/>
              </a:rPr>
              <a:t>: </a:t>
            </a:r>
            <a:r>
              <a:rPr lang="ru-RU" sz="2800" b="1" dirty="0">
                <a:solidFill>
                  <a:srgbClr val="00FFFF"/>
                </a:solidFill>
                <a:cs typeface="Times New Roman" pitchFamily="18" charset="0"/>
              </a:rPr>
              <a:t>выяснить, какое число 7 или 13</a:t>
            </a:r>
          </a:p>
          <a:p>
            <a:pPr algn="ctr"/>
            <a:r>
              <a:rPr lang="ru-RU" sz="2800" b="1" dirty="0">
                <a:solidFill>
                  <a:srgbClr val="00FFFF"/>
                </a:solidFill>
                <a:cs typeface="Times New Roman" pitchFamily="18" charset="0"/>
              </a:rPr>
              <a:t> счастливее на основе анализа статистических</a:t>
            </a:r>
          </a:p>
          <a:p>
            <a:pPr algn="ctr"/>
            <a:r>
              <a:rPr lang="ru-RU" sz="2800" b="1" dirty="0">
                <a:solidFill>
                  <a:srgbClr val="00FFFF"/>
                </a:solidFill>
                <a:cs typeface="Times New Roman" pitchFamily="18" charset="0"/>
              </a:rPr>
              <a:t> данных и проведенных исследований. </a:t>
            </a:r>
          </a:p>
          <a:p>
            <a:pPr algn="ctr"/>
            <a:r>
              <a:rPr lang="ru-RU" sz="2800" b="1" dirty="0">
                <a:solidFill>
                  <a:srgbClr val="00FFFF"/>
                </a:solidFill>
                <a:cs typeface="Times New Roman" pitchFamily="18" charset="0"/>
              </a:rPr>
              <a:t>Найти «плюсы» и «минусы» каждого </a:t>
            </a:r>
          </a:p>
          <a:p>
            <a:pPr algn="ctr"/>
            <a:r>
              <a:rPr lang="ru-RU" sz="2800" b="1" dirty="0">
                <a:solidFill>
                  <a:srgbClr val="00FFFF"/>
                </a:solidFill>
                <a:cs typeface="Times New Roman" pitchFamily="18" charset="0"/>
              </a:rPr>
              <a:t>из этих чисел. </a:t>
            </a:r>
            <a:endParaRPr lang="ru-RU" sz="2800" b="1" dirty="0">
              <a:solidFill>
                <a:srgbClr val="00FFFF"/>
              </a:solidFill>
            </a:endParaRPr>
          </a:p>
        </p:txBody>
      </p:sp>
      <p:pic>
        <p:nvPicPr>
          <p:cNvPr id="4102" name="Picture 8" descr="FAIRY4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0" y="5000625"/>
            <a:ext cx="16764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0" descr="D:\Слайды\Вселенная\0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13766_prev_98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5715000"/>
            <a:ext cx="11445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785813" y="0"/>
            <a:ext cx="7980362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FF00"/>
                </a:solidFill>
                <a:latin typeface="Times New Roman" pitchFamily="18" charset="0"/>
              </a:rPr>
              <a:t>Изучение общественного мнения.</a:t>
            </a:r>
            <a:r>
              <a:rPr lang="ru-RU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ru-RU">
                <a:solidFill>
                  <a:schemeClr val="bg1"/>
                </a:solidFill>
                <a:latin typeface="Calibri" pitchFamily="34" charset="0"/>
              </a:rPr>
            </a:b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6629" name="Picture 4" descr="13766_prev_98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5715000"/>
            <a:ext cx="11445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Rectangle 2"/>
          <p:cNvSpPr>
            <a:spLocks noChangeArrowheads="1"/>
          </p:cNvSpPr>
          <p:nvPr/>
        </p:nvSpPr>
        <p:spPr bwMode="auto">
          <a:xfrm>
            <a:off x="357188" y="4437063"/>
            <a:ext cx="85010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>
                <a:cs typeface="Times New Roman" pitchFamily="18" charset="0"/>
              </a:rPr>
              <a:t>   </a:t>
            </a:r>
            <a:r>
              <a:rPr lang="ru-RU" sz="2400" u="sng">
                <a:solidFill>
                  <a:srgbClr val="FF0000"/>
                </a:solidFill>
                <a:cs typeface="Times New Roman" pitchFamily="18" charset="0"/>
              </a:rPr>
              <a:t>Вывод:</a:t>
            </a:r>
            <a:r>
              <a:rPr lang="ru-RU" sz="2400">
                <a:solidFill>
                  <a:srgbClr val="FF0000"/>
                </a:solidFill>
                <a:cs typeface="Times New Roman" pitchFamily="18" charset="0"/>
              </a:rPr>
              <a:t>  </a:t>
            </a:r>
            <a:r>
              <a:rPr lang="ru-RU" sz="2400">
                <a:solidFill>
                  <a:srgbClr val="00FFFF"/>
                </a:solidFill>
                <a:cs typeface="Times New Roman" pitchFamily="18" charset="0"/>
              </a:rPr>
              <a:t>Можно сказать, что наполовину опрошенные </a:t>
            </a:r>
          </a:p>
          <a:p>
            <a:pPr algn="ctr"/>
            <a:r>
              <a:rPr lang="ru-RU" sz="2400">
                <a:solidFill>
                  <a:srgbClr val="00FFFF"/>
                </a:solidFill>
                <a:cs typeface="Times New Roman" pitchFamily="18" charset="0"/>
              </a:rPr>
              <a:t>учащиеся суеверны, 43% верят, что число 13 несчастное, </a:t>
            </a:r>
          </a:p>
          <a:p>
            <a:pPr algn="ctr"/>
            <a:r>
              <a:rPr lang="ru-RU" sz="2400">
                <a:solidFill>
                  <a:srgbClr val="00FFFF"/>
                </a:solidFill>
                <a:cs typeface="Times New Roman" pitchFamily="18" charset="0"/>
              </a:rPr>
              <a:t> 65% считают число 7 счастливым</a:t>
            </a:r>
          </a:p>
          <a:p>
            <a:pPr algn="ctr"/>
            <a:r>
              <a:rPr lang="ru-RU" sz="2400">
                <a:solidFill>
                  <a:srgbClr val="00FFFF"/>
                </a:solidFill>
                <a:cs typeface="Times New Roman" pitchFamily="18" charset="0"/>
              </a:rPr>
              <a:t>, 48%  не стали бы жить в гостинице на 13 этаже в 13 номере, </a:t>
            </a:r>
          </a:p>
          <a:p>
            <a:pPr algn="ctr"/>
            <a:r>
              <a:rPr lang="ru-RU" sz="2400">
                <a:solidFill>
                  <a:srgbClr val="00FFFF"/>
                </a:solidFill>
                <a:cs typeface="Times New Roman" pitchFamily="18" charset="0"/>
              </a:rPr>
              <a:t>но всего 16% боятся пятницу 13.</a:t>
            </a:r>
            <a:endParaRPr lang="ru-RU" sz="2400">
              <a:solidFill>
                <a:srgbClr val="00FFFF"/>
              </a:solidFill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/>
        </p:nvGraphicFramePr>
        <p:xfrm>
          <a:off x="1331640" y="620688"/>
          <a:ext cx="6552728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0" descr="D:\Слайды\Вселенная\0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2202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531813" y="12700"/>
            <a:ext cx="81486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0C8E8"/>
                </a:solidFill>
                <a:latin typeface="Calibri" pitchFamily="34" charset="0"/>
              </a:rPr>
              <a:t>Результаты успеваемости учащихся МАОУ «Гимназия №1 </a:t>
            </a:r>
            <a:br>
              <a:rPr lang="ru-RU" sz="2400" b="1">
                <a:solidFill>
                  <a:srgbClr val="F0C8E8"/>
                </a:solidFill>
                <a:latin typeface="Calibri" pitchFamily="34" charset="0"/>
              </a:rPr>
            </a:br>
            <a:r>
              <a:rPr lang="ru-RU" sz="2400" b="1">
                <a:solidFill>
                  <a:srgbClr val="F0C8E8"/>
                </a:solidFill>
                <a:latin typeface="Calibri" pitchFamily="34" charset="0"/>
              </a:rPr>
              <a:t>МО «Ахтубинский р-он» 7 и 13 чисел сентябрь-ноябрь 2012</a:t>
            </a:r>
          </a:p>
        </p:txBody>
      </p:sp>
      <p:sp>
        <p:nvSpPr>
          <p:cNvPr id="24652" name="WordArt 76"/>
          <p:cNvSpPr>
            <a:spLocks noChangeArrowheads="1" noChangeShapeType="1" noTextEdit="1"/>
          </p:cNvSpPr>
          <p:nvPr/>
        </p:nvSpPr>
        <p:spPr bwMode="auto">
          <a:xfrm rot="21178140">
            <a:off x="215432" y="4550526"/>
            <a:ext cx="3077283" cy="7759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639999" lon="20699999" rev="0"/>
              </a:camera>
              <a:lightRig rig="legacyNormal3" dir="l"/>
            </a:scene3d>
            <a:sp3d extrusionH="201600" prstMaterial="legacyPlastic">
              <a:extrusionClr>
                <a:srgbClr val="FF9966"/>
              </a:extrusion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5050"/>
                    </a:gs>
                    <a:gs pos="50000">
                      <a:srgbClr val="FF9933">
                        <a:alpha val="87000"/>
                      </a:srgbClr>
                    </a:gs>
                    <a:gs pos="100000">
                      <a:srgbClr val="FF5050"/>
                    </a:gs>
                  </a:gsLst>
                  <a:lin ang="0" scaled="1"/>
                </a:gradFill>
                <a:latin typeface="Arial"/>
                <a:cs typeface="Arial"/>
              </a:rPr>
              <a:t>ВЫВОД</a:t>
            </a:r>
          </a:p>
        </p:txBody>
      </p:sp>
      <p:sp>
        <p:nvSpPr>
          <p:cNvPr id="27655" name="Rectangle 77"/>
          <p:cNvSpPr>
            <a:spLocks noChangeArrowheads="1"/>
          </p:cNvSpPr>
          <p:nvPr/>
        </p:nvSpPr>
        <p:spPr bwMode="auto">
          <a:xfrm>
            <a:off x="3143250" y="3500438"/>
            <a:ext cx="5786438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FFFF00"/>
                </a:solidFill>
                <a:latin typeface="Calibri" pitchFamily="34" charset="0"/>
              </a:rPr>
              <a:t>Если сравнивать успеваемость учащихся, то 7 числа пятерок было поставлено меньше, чем 13, а вот двоек было поставлено больше 13 числа. Из таблицы  нельзя сказать, какое число счастливее.</a:t>
            </a:r>
          </a:p>
          <a:p>
            <a:pPr>
              <a:spcBef>
                <a:spcPct val="50000"/>
              </a:spcBef>
            </a:pPr>
            <a:endParaRPr lang="ru-RU" sz="20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7656" name="Rectangle 50"/>
          <p:cNvSpPr>
            <a:spLocks noChangeArrowheads="1"/>
          </p:cNvSpPr>
          <p:nvPr/>
        </p:nvSpPr>
        <p:spPr bwMode="auto">
          <a:xfrm>
            <a:off x="0" y="4492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>
              <a:latin typeface="Calibri" pitchFamily="34" charset="0"/>
            </a:endParaRPr>
          </a:p>
        </p:txBody>
      </p:sp>
      <p:grpSp>
        <p:nvGrpSpPr>
          <p:cNvPr id="2" name="WordArt 111"/>
          <p:cNvGrpSpPr>
            <a:grpSpLocks/>
          </p:cNvGrpSpPr>
          <p:nvPr/>
        </p:nvGrpSpPr>
        <p:grpSpPr bwMode="auto">
          <a:xfrm rot="-125398">
            <a:off x="22225" y="5138738"/>
            <a:ext cx="2944813" cy="1303337"/>
            <a:chOff x="-4" y="1932"/>
            <a:chExt cx="1855" cy="821"/>
          </a:xfrm>
        </p:grpSpPr>
        <p:pic>
          <p:nvPicPr>
            <p:cNvPr id="27685" name="WordArt 111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1932"/>
              <a:ext cx="1855" cy="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86" name="Text Box 12"/>
            <p:cNvSpPr txBox="1">
              <a:spLocks noChangeArrowheads="1" noChangeShapeType="1"/>
            </p:cNvSpPr>
            <p:nvPr/>
          </p:nvSpPr>
          <p:spPr bwMode="auto">
            <a:xfrm rot="-612169">
              <a:off x="31" y="2089"/>
              <a:ext cx="1784" cy="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ru-RU" sz="3600" b="1" i="1">
                  <a:solidFill>
                    <a:schemeClr val="bg1"/>
                  </a:solidFill>
                  <a:cs typeface="Arial" charset="0"/>
                </a:rPr>
                <a:t>ВЫВОД</a:t>
              </a:r>
            </a:p>
          </p:txBody>
        </p:sp>
      </p:grp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95288" y="981075"/>
          <a:ext cx="8212138" cy="1951040"/>
        </p:xfrm>
        <a:graphic>
          <a:graphicData uri="http://schemas.openxmlformats.org/drawingml/2006/table">
            <a:tbl>
              <a:tblPr/>
              <a:tblGrid>
                <a:gridCol w="3525158"/>
                <a:gridCol w="1102253"/>
                <a:gridCol w="1026033"/>
                <a:gridCol w="1163815"/>
                <a:gridCol w="1394879"/>
              </a:tblGrid>
              <a:tr h="487760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77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«2»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«5»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«2»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«5»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8776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 классы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8776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Всего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>
                <a:alpha val="95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Парадоксы и софизмы в математике</a:t>
            </a:r>
            <a:endParaRPr lang="ru-RU" sz="3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hlinkClick r:id="rId2" action="ppaction://hlinkpres?slideindex=1&amp;slidetitle=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268759"/>
            <a:ext cx="7848872" cy="5171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>
                <a:alpha val="95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Параллелограмм и конструирование одежды</a:t>
            </a:r>
            <a:endParaRPr lang="ru-RU" sz="3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776864" cy="5495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ru-RU" sz="3600" b="1" dirty="0">
                <a:solidFill>
                  <a:srgbClr val="003366"/>
                </a:solidFill>
              </a:rPr>
              <a:t>Цель проектного </a:t>
            </a:r>
            <a:r>
              <a:rPr lang="ru-RU" sz="3600" b="1" dirty="0" smtClean="0">
                <a:solidFill>
                  <a:srgbClr val="003366"/>
                </a:solidFill>
              </a:rPr>
              <a:t>обучения -  </a:t>
            </a:r>
            <a:endParaRPr lang="ru-RU" sz="3600" b="1" dirty="0">
              <a:solidFill>
                <a:srgbClr val="003366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00808"/>
            <a:ext cx="8533612" cy="4669979"/>
          </a:xfrm>
        </p:spPr>
        <p:txBody>
          <a:bodyPr/>
          <a:lstStyle/>
          <a:p>
            <a:pPr marL="0" lvl="0" indent="0">
              <a:buNone/>
            </a:pPr>
            <a:r>
              <a:rPr lang="ru-RU" sz="2400" b="1" dirty="0"/>
              <a:t>создание условий, при которых </a:t>
            </a:r>
            <a:r>
              <a:rPr lang="ru-RU" sz="2400" b="1" dirty="0" smtClean="0"/>
              <a:t>учащиеся</a:t>
            </a:r>
            <a:r>
              <a:rPr lang="ru-RU" sz="2400" b="1" i="1" dirty="0" smtClean="0"/>
              <a:t>:</a:t>
            </a:r>
          </a:p>
          <a:p>
            <a:pPr marL="0" lvl="0" indent="0">
              <a:buNone/>
            </a:pPr>
            <a:endParaRPr lang="ru-RU" sz="2400" b="1" i="1" dirty="0"/>
          </a:p>
          <a:p>
            <a:pPr lvl="0">
              <a:buFontTx/>
              <a:buChar char="-"/>
            </a:pPr>
            <a:r>
              <a:rPr lang="ru-RU" sz="2000" b="1" i="1" dirty="0" smtClean="0"/>
              <a:t>самостоятельно </a:t>
            </a:r>
            <a:r>
              <a:rPr lang="ru-RU" sz="2000" b="1" i="1" dirty="0"/>
              <a:t>и охотно приобретают недостающие знания из разных источников</a:t>
            </a:r>
            <a:r>
              <a:rPr lang="ru-RU" sz="2000" b="1" i="1" dirty="0" smtClean="0"/>
              <a:t>;</a:t>
            </a:r>
          </a:p>
          <a:p>
            <a:pPr lvl="0">
              <a:buFontTx/>
              <a:buChar char="-"/>
            </a:pPr>
            <a:endParaRPr lang="ru-RU" sz="2000" b="1" i="1" dirty="0"/>
          </a:p>
          <a:p>
            <a:pPr lvl="0">
              <a:buFontTx/>
              <a:buChar char="-"/>
            </a:pPr>
            <a:r>
              <a:rPr lang="ru-RU" sz="2000" b="1" i="1" dirty="0" smtClean="0"/>
              <a:t>учатся </a:t>
            </a:r>
            <a:r>
              <a:rPr lang="ru-RU" sz="2000" b="1" i="1" dirty="0"/>
              <a:t>пользоваться приобретенными знаниями для решения познавательных и практических задач</a:t>
            </a:r>
            <a:r>
              <a:rPr lang="ru-RU" sz="2000" b="1" i="1" dirty="0" smtClean="0"/>
              <a:t>;</a:t>
            </a:r>
          </a:p>
          <a:p>
            <a:pPr lvl="0">
              <a:buFontTx/>
              <a:buChar char="-"/>
            </a:pPr>
            <a:endParaRPr lang="ru-RU" sz="2000" b="1" i="1" dirty="0"/>
          </a:p>
          <a:p>
            <a:pPr lvl="0">
              <a:buFontTx/>
              <a:buChar char="-"/>
            </a:pPr>
            <a:r>
              <a:rPr lang="ru-RU" sz="2000" b="1" i="1" dirty="0" smtClean="0"/>
              <a:t>приобретают </a:t>
            </a:r>
            <a:r>
              <a:rPr lang="ru-RU" sz="2000" b="1" i="1" dirty="0"/>
              <a:t>коммуникативные умения, работая в различных группах</a:t>
            </a:r>
            <a:r>
              <a:rPr lang="ru-RU" sz="2000" b="1" i="1" dirty="0" smtClean="0"/>
              <a:t>;</a:t>
            </a:r>
          </a:p>
          <a:p>
            <a:pPr lvl="0">
              <a:buFontTx/>
              <a:buChar char="-"/>
            </a:pPr>
            <a:endParaRPr lang="ru-RU" sz="2000" b="1" i="1" dirty="0"/>
          </a:p>
          <a:p>
            <a:pPr marL="0" lvl="0" indent="0">
              <a:buNone/>
            </a:pPr>
            <a:r>
              <a:rPr lang="ru-RU" sz="2000" b="1" i="1" dirty="0" smtClean="0"/>
              <a:t>-  развивают </a:t>
            </a:r>
            <a:r>
              <a:rPr lang="ru-RU" sz="2000" b="1" i="1" dirty="0"/>
              <a:t>у себя исследовательские умения и системное мышление.</a:t>
            </a:r>
          </a:p>
        </p:txBody>
      </p:sp>
    </p:spTree>
    <p:extLst>
      <p:ext uri="{BB962C8B-B14F-4D97-AF65-F5344CB8AC3E}">
        <p14:creationId xmlns:p14="http://schemas.microsoft.com/office/powerpoint/2010/main" val="324368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>
                <a:alpha val="95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Изучение способов геометрического преобразования графиков элементарных функций для получения более сложных функций</a:t>
            </a:r>
            <a:endParaRPr lang="ru-RU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848872" cy="487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Измерения на местности</a:t>
            </a:r>
            <a:endParaRPr lang="ru-RU" sz="3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560840" cy="517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>
                <a:alpha val="95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35280" cy="850106"/>
          </a:xfrm>
        </p:spPr>
        <p:txBody>
          <a:bodyPr>
            <a:normAutofit/>
          </a:bodyPr>
          <a:lstStyle/>
          <a:p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Сферическая геометрия треугольника</a:t>
            </a:r>
            <a:endParaRPr lang="ru-RU" sz="3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7776864" cy="548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>
                <a:alpha val="95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4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Уголковый отражатель</a:t>
            </a:r>
            <a:endParaRPr lang="ru-RU" sz="40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632848" cy="5100538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>
                <a:alpha val="95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Параллелограмм и конструирование одежды</a:t>
            </a:r>
            <a:endParaRPr lang="ru-RU" sz="3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77386">
            <a:off x="4681254" y="1571602"/>
            <a:ext cx="3218244" cy="45516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3279305" cy="46498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>
                <a:alpha val="95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или 13 что счастливее?</a:t>
            </a:r>
            <a:endParaRPr lang="ru-RU" sz="40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55758">
            <a:off x="4437617" y="1441363"/>
            <a:ext cx="3434032" cy="48715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9369" y="1556792"/>
            <a:ext cx="3265340" cy="46817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Реализация проекта.</a:t>
            </a:r>
            <a:endParaRPr lang="ru-RU" b="1" dirty="0"/>
          </a:p>
        </p:txBody>
      </p:sp>
      <p:pic>
        <p:nvPicPr>
          <p:cNvPr id="15374" name="Picture 14" descr="https://encrypted-tbn1.gstatic.com/images?q=tbn:ANd9GcRNAQqm90nUAvNXLvImTb8GuuqGChNLT4AiDxccqLEACHXIYfSUs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4982" y="1615826"/>
            <a:ext cx="1752600" cy="2609851"/>
          </a:xfrm>
          <a:prstGeom prst="rect">
            <a:avLst/>
          </a:prstGeom>
          <a:noFill/>
        </p:spPr>
      </p:pic>
      <p:pic>
        <p:nvPicPr>
          <p:cNvPr id="15376" name="Picture 16" descr="https://encrypted-tbn0.gstatic.com/images?q=tbn:ANd9GcQVHHi0EOSwHfwELt9KllDuHheRRXzNAhHYu8U8kEAHvJTPL9rnt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1615826"/>
            <a:ext cx="1627888" cy="2398019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4240974"/>
            <a:ext cx="2743637" cy="3617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1459437"/>
            <a:ext cx="3187132" cy="284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4271450"/>
            <a:ext cx="3096344" cy="232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9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Проект - это "пять П"</a:t>
            </a:r>
            <a:endParaRPr lang="ru-RU" b="1" dirty="0">
              <a:solidFill>
                <a:srgbClr val="003366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844824"/>
            <a:ext cx="8533612" cy="4525963"/>
          </a:xfrm>
        </p:spPr>
        <p:txBody>
          <a:bodyPr/>
          <a:lstStyle/>
          <a:p>
            <a:pPr lvl="0"/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Проблема</a:t>
            </a:r>
            <a:endParaRPr lang="ru-RU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Проектирование (планирование</a:t>
            </a: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ru-RU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Поиск </a:t>
            </a: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информации</a:t>
            </a:r>
            <a:endParaRPr lang="ru-RU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Продукт</a:t>
            </a:r>
            <a:endParaRPr lang="ru-RU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Презентация</a:t>
            </a:r>
            <a:endParaRPr lang="ru-RU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ru-RU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Шестое "П" проекта - это его портфолио</a:t>
            </a:r>
            <a:endParaRPr lang="ru-RU" b="1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96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003366"/>
                </a:solidFill>
              </a:rPr>
              <a:t>Суть проектного </a:t>
            </a:r>
            <a:r>
              <a:rPr lang="ru-RU" b="1" dirty="0" smtClean="0">
                <a:solidFill>
                  <a:srgbClr val="003366"/>
                </a:solidFill>
              </a:rPr>
              <a:t>обучения:</a:t>
            </a:r>
            <a:endParaRPr lang="ru-RU" b="1" dirty="0">
              <a:solidFill>
                <a:srgbClr val="003366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844824"/>
            <a:ext cx="8533612" cy="4525963"/>
          </a:xfrm>
        </p:spPr>
        <p:txBody>
          <a:bodyPr/>
          <a:lstStyle/>
          <a:p>
            <a:pPr marL="0" lvl="0" indent="0">
              <a:buNone/>
            </a:pPr>
            <a:r>
              <a:rPr lang="ru-RU" sz="2800" b="1" dirty="0" smtClean="0"/>
              <a:t>ученик в процессе работы над учебным проектом постигает реальные процессы, объекты и конструирует новые.</a:t>
            </a:r>
            <a:endParaRPr lang="ru-RU" b="1" dirty="0"/>
          </a:p>
          <a:p>
            <a:pPr marL="0" lvl="0" indent="0">
              <a:buNone/>
            </a:pPr>
            <a:r>
              <a:rPr lang="ru-RU" sz="2000" b="1" dirty="0"/>
              <a:t>В основе </a:t>
            </a:r>
            <a:r>
              <a:rPr lang="ru-RU" sz="2000" b="1" dirty="0" smtClean="0"/>
              <a:t>лежит</a:t>
            </a:r>
          </a:p>
          <a:p>
            <a:pPr marL="0" lvl="0" indent="0">
              <a:buNone/>
            </a:pPr>
            <a:r>
              <a:rPr lang="ru-RU" sz="2000" b="1" dirty="0" smtClean="0"/>
              <a:t> </a:t>
            </a:r>
            <a:r>
              <a:rPr lang="ru-RU" sz="2000" b="1" dirty="0"/>
              <a:t>развитие познавательных навыков учащихся, </a:t>
            </a:r>
            <a:endParaRPr lang="ru-RU" sz="2000" b="1" dirty="0" smtClean="0"/>
          </a:p>
          <a:p>
            <a:pPr marL="0" lvl="0" indent="0">
              <a:buNone/>
            </a:pPr>
            <a:r>
              <a:rPr lang="ru-RU" sz="2000" b="1" dirty="0" smtClean="0"/>
              <a:t>умения </a:t>
            </a:r>
            <a:r>
              <a:rPr lang="ru-RU" sz="2000" b="1" dirty="0"/>
              <a:t>самостоятельно конструировать свои знания</a:t>
            </a:r>
            <a:r>
              <a:rPr lang="ru-RU" sz="2000" b="1" dirty="0" smtClean="0"/>
              <a:t>,</a:t>
            </a:r>
          </a:p>
          <a:p>
            <a:pPr marL="0" lvl="0" indent="0">
              <a:buNone/>
            </a:pPr>
            <a:r>
              <a:rPr lang="ru-RU" sz="2000" b="1" dirty="0" smtClean="0"/>
              <a:t> </a:t>
            </a:r>
            <a:r>
              <a:rPr lang="ru-RU" sz="2000" b="1" dirty="0"/>
              <a:t>умения ориентироваться в информационном пространстве, анализировать полученную информацию, </a:t>
            </a:r>
            <a:endParaRPr lang="ru-RU" sz="2000" b="1" dirty="0" smtClean="0"/>
          </a:p>
          <a:p>
            <a:pPr marL="0" lvl="0" indent="0">
              <a:buNone/>
            </a:pPr>
            <a:r>
              <a:rPr lang="ru-RU" sz="2000" b="1" dirty="0" smtClean="0"/>
              <a:t>самостоятельно </a:t>
            </a:r>
            <a:r>
              <a:rPr lang="ru-RU" sz="2000" b="1" dirty="0"/>
              <a:t>выдвигать гипотезы, </a:t>
            </a:r>
            <a:endParaRPr lang="ru-RU" sz="2000" b="1" dirty="0" smtClean="0"/>
          </a:p>
          <a:p>
            <a:pPr marL="0" lvl="0" indent="0">
              <a:buNone/>
            </a:pPr>
            <a:r>
              <a:rPr lang="ru-RU" sz="2000" b="1" dirty="0" smtClean="0"/>
              <a:t>умение </a:t>
            </a:r>
            <a:r>
              <a:rPr lang="ru-RU" sz="2000" b="1" dirty="0"/>
              <a:t>принимать решения</a:t>
            </a:r>
            <a:r>
              <a:rPr lang="ru-RU" sz="2000" b="1" dirty="0" smtClean="0"/>
              <a:t>,</a:t>
            </a:r>
          </a:p>
          <a:p>
            <a:pPr marL="0" lvl="0" indent="0">
              <a:buNone/>
            </a:pPr>
            <a:r>
              <a:rPr lang="ru-RU" sz="2000" b="1" dirty="0" smtClean="0"/>
              <a:t> </a:t>
            </a:r>
            <a:r>
              <a:rPr lang="ru-RU" sz="2000" b="1" dirty="0"/>
              <a:t>развитие критического мышления, </a:t>
            </a:r>
            <a:endParaRPr lang="ru-RU" sz="2000" b="1" dirty="0" smtClean="0"/>
          </a:p>
          <a:p>
            <a:pPr marL="0" lvl="0" indent="0">
              <a:buNone/>
            </a:pPr>
            <a:r>
              <a:rPr lang="ru-RU" sz="2000" b="1" dirty="0" smtClean="0"/>
              <a:t>умения </a:t>
            </a:r>
            <a:r>
              <a:rPr lang="ru-RU" sz="2000" b="1" dirty="0"/>
              <a:t>исследовательской, творческой деятельности.</a:t>
            </a:r>
          </a:p>
          <a:p>
            <a:pPr marL="0" lvl="0" indent="0">
              <a:buNone/>
            </a:pP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ru-RU" sz="3200" b="1" dirty="0">
                <a:solidFill>
                  <a:srgbClr val="003366"/>
                </a:solidFill>
              </a:rPr>
              <a:t>Основные требования к использованию проектов:</a:t>
            </a:r>
            <a:br>
              <a:rPr lang="ru-RU" sz="3200" b="1" dirty="0">
                <a:solidFill>
                  <a:srgbClr val="003366"/>
                </a:solidFill>
              </a:rPr>
            </a:br>
            <a:endParaRPr lang="ru-RU" sz="3200" b="1" dirty="0">
              <a:solidFill>
                <a:srgbClr val="003366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844824"/>
            <a:ext cx="8533612" cy="4525963"/>
          </a:xfrm>
        </p:spPr>
        <p:txBody>
          <a:bodyPr/>
          <a:lstStyle/>
          <a:p>
            <a:pPr lvl="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sz="1700" b="1" kern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Наличие значимой в исследовательском и творческом плане проблемы или задачи, требующей интегрированного знания, исследовательского поиска для ее решения.</a:t>
            </a:r>
          </a:p>
          <a:p>
            <a:pPr lvl="0" algn="just">
              <a:spcBef>
                <a:spcPct val="0"/>
              </a:spcBef>
              <a:buFont typeface="+mj-lt"/>
              <a:buAutoNum type="arabicPeriod"/>
              <a:defRPr/>
            </a:pPr>
            <a:endParaRPr lang="ru-RU" sz="1700" b="1" kern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sz="1700" b="1" kern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Практическая, теоретическая, познавательная значимость предполагаемых результатов.</a:t>
            </a:r>
          </a:p>
          <a:p>
            <a:pPr lvl="0" algn="just">
              <a:spcBef>
                <a:spcPct val="0"/>
              </a:spcBef>
              <a:buFont typeface="+mj-lt"/>
              <a:buAutoNum type="arabicPeriod"/>
              <a:defRPr/>
            </a:pPr>
            <a:endParaRPr lang="ru-RU" sz="1700" b="1" kern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sz="1700" b="1" kern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Самостоятельная (индивидуальная, парная, групповая) деятельность учащихся.</a:t>
            </a:r>
          </a:p>
          <a:p>
            <a:pPr lvl="0" algn="just">
              <a:spcBef>
                <a:spcPct val="0"/>
              </a:spcBef>
              <a:buFont typeface="+mj-lt"/>
              <a:buAutoNum type="arabicPeriod"/>
              <a:defRPr/>
            </a:pPr>
            <a:endParaRPr lang="ru-RU" sz="1700" b="1" kern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sz="1700" b="1" kern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Структурирование содержательной части проекта (с указанием поэтапных результатов).</a:t>
            </a:r>
          </a:p>
          <a:p>
            <a:pPr lvl="0" algn="just">
              <a:spcBef>
                <a:spcPct val="0"/>
              </a:spcBef>
              <a:buFont typeface="+mj-lt"/>
              <a:buAutoNum type="arabicPeriod"/>
              <a:defRPr/>
            </a:pPr>
            <a:endParaRPr lang="ru-RU" sz="1700" b="1" kern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sz="1700" b="1" kern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Использование исследовательских методов: определение проблемы, вытекающих из нее задач исследования, выдвижение гипотезы их решения, обсуждение методов исследования, оформление конечных результатов, анализ полученных данных, подведение итогов, корректировка, выводы.</a:t>
            </a:r>
          </a:p>
          <a:p>
            <a:pPr marL="0" lvl="0" indent="0">
              <a:buNone/>
            </a:pP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20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6888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b="1" spc="300" dirty="0">
              <a:ln w="11430" cmpd="sng">
                <a:solidFill>
                  <a:srgbClr val="0F6FC6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0F6FC6">
                      <a:tint val="83000"/>
                      <a:shade val="100000"/>
                      <a:satMod val="200000"/>
                    </a:srgbClr>
                  </a:gs>
                  <a:gs pos="75000">
                    <a:srgbClr val="0F6FC6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0F6FC6">
                    <a:satMod val="220000"/>
                    <a:alpha val="35000"/>
                  </a:srgbClr>
                </a:glow>
              </a:effectLst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722947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285852"/>
                <a:gridCol w="2928958"/>
                <a:gridCol w="2714644"/>
                <a:gridCol w="2214546"/>
              </a:tblGrid>
              <a:tr h="433653"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Деятельность субъектов процесса проектирования на различных этапах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118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Этапы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Задачи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Деятельность учащихся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Деятельность педагога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78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Подготовка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Определение темы, уточнение целей исходного положения. </a:t>
                      </a:r>
                    </a:p>
                    <a:p>
                      <a:pPr algn="ctr"/>
                      <a:r>
                        <a:rPr lang="ru-RU" sz="1400" dirty="0" smtClean="0"/>
                        <a:t>Выбор рабочей</a:t>
                      </a:r>
                      <a:r>
                        <a:rPr lang="ru-RU" sz="1400" baseline="0" dirty="0" smtClean="0"/>
                        <a:t> группы.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Уточняют</a:t>
                      </a:r>
                      <a:r>
                        <a:rPr lang="ru-RU" sz="1400" baseline="0" dirty="0" smtClean="0"/>
                        <a:t> информацию. Обсуждают задание.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Мотивирует учащихся.</a:t>
                      </a:r>
                      <a:r>
                        <a:rPr lang="ru-RU" sz="1400" baseline="0" dirty="0" smtClean="0"/>
                        <a:t> Объясняет цели проекта. наблюдает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72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Планирова</a:t>
                      </a:r>
                      <a:endParaRPr lang="ru-RU" sz="1400" dirty="0" smtClean="0"/>
                    </a:p>
                    <a:p>
                      <a:pPr algn="ctr"/>
                      <a:r>
                        <a:rPr lang="ru-RU" sz="1400" dirty="0" err="1" smtClean="0"/>
                        <a:t>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Анализ</a:t>
                      </a:r>
                      <a:r>
                        <a:rPr lang="ru-RU" sz="1400" baseline="0" dirty="0" smtClean="0"/>
                        <a:t> проблемы. Определение источников информации. Постановка задач и выбор критерии оценки результатов. Ролевое распределение в команде.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Работают</a:t>
                      </a:r>
                      <a:r>
                        <a:rPr lang="ru-RU" sz="1400" baseline="0" dirty="0" smtClean="0"/>
                        <a:t> с информацией. Проводят синтез и  анализ идей. Выполняют исследование.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Наблюдает. Консультирует.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630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Принятие решения.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Сбор и уточнение информации. Обсуждение альтернатив с помощью «мозгового штурма». Выбор оптимального варианта. Уточнение планов деятельности.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Работают</a:t>
                      </a:r>
                      <a:r>
                        <a:rPr lang="ru-RU" sz="1400" baseline="0" dirty="0" smtClean="0"/>
                        <a:t> с информацией. Проводят синтез и анализ идей. Выполняют исследование.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Наблюдает. Консультирует.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24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Выполнение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Выполнение</a:t>
                      </a:r>
                      <a:r>
                        <a:rPr lang="ru-RU" sz="1400" baseline="0" dirty="0" smtClean="0"/>
                        <a:t> проекта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Выполняют исследование и работают над проектом. Оформляют</a:t>
                      </a:r>
                      <a:r>
                        <a:rPr lang="ru-RU" sz="1400" baseline="0" dirty="0" smtClean="0"/>
                        <a:t> проект.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Наблюдает. </a:t>
                      </a:r>
                    </a:p>
                    <a:p>
                      <a:pPr algn="ctr"/>
                      <a:r>
                        <a:rPr lang="ru-RU" sz="1400" dirty="0" smtClean="0"/>
                        <a:t>Советует (по просьбе).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777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Оценка результатов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Анализ выполнения</a:t>
                      </a:r>
                      <a:r>
                        <a:rPr lang="ru-RU" sz="1400" baseline="0" dirty="0" smtClean="0"/>
                        <a:t> проекта, достигнутых результатов (успехов и неудач), достижения поставленной цели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Участвуют в коллективном самоанализе</a:t>
                      </a:r>
                      <a:r>
                        <a:rPr lang="ru-RU" sz="1400" baseline="0" dirty="0" smtClean="0"/>
                        <a:t> проекта и самооценке.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Наблюдает. Направляет</a:t>
                      </a:r>
                      <a:r>
                        <a:rPr lang="ru-RU" sz="1400" baseline="0" dirty="0" smtClean="0"/>
                        <a:t> процесс анализа (если необходимо)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72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.Защита проекта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Подготовка доклада; обоснование процесса проектирования, объяснение полученных результатов. Коллективная</a:t>
                      </a:r>
                      <a:r>
                        <a:rPr lang="ru-RU" sz="1400" baseline="0" dirty="0" smtClean="0"/>
                        <a:t> защита проекта. Оценка.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Защищают проект. Участвуют в коллективной оценке результатов</a:t>
                      </a:r>
                      <a:r>
                        <a:rPr lang="ru-RU" sz="1400" baseline="0" dirty="0" smtClean="0"/>
                        <a:t> проекта.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Участвуют в коллективном</a:t>
                      </a:r>
                      <a:r>
                        <a:rPr lang="ru-RU" sz="1400" baseline="0" dirty="0" smtClean="0"/>
                        <a:t> анализе и оценке результатов проекта.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066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lvl="0"/>
            <a:r>
              <a:rPr lang="ru-RU" sz="3600" b="1" kern="1200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Типология проектов</a:t>
            </a:r>
            <a:br>
              <a:rPr lang="ru-RU" sz="3600" b="1" kern="1200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</a:br>
            <a:endParaRPr lang="ru-RU" b="1" dirty="0">
              <a:solidFill>
                <a:srgbClr val="003366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844824"/>
            <a:ext cx="7704856" cy="4525963"/>
          </a:xfrm>
        </p:spPr>
        <p:txBody>
          <a:bodyPr/>
          <a:lstStyle/>
          <a:p>
            <a:pPr marL="0" lvl="0" indent="0">
              <a:buNone/>
            </a:pPr>
            <a:r>
              <a:rPr lang="ru-RU" sz="2800" b="1" dirty="0"/>
              <a:t>Информационные</a:t>
            </a:r>
          </a:p>
          <a:p>
            <a:pPr marL="0" lvl="0" indent="0">
              <a:buNone/>
            </a:pPr>
            <a:r>
              <a:rPr lang="ru-RU" sz="2800" b="1" dirty="0"/>
              <a:t>Практико-ориентированные</a:t>
            </a:r>
          </a:p>
          <a:p>
            <a:pPr marL="0" lvl="0" indent="0">
              <a:buNone/>
            </a:pPr>
            <a:r>
              <a:rPr lang="ru-RU" sz="2800" b="1" dirty="0"/>
              <a:t>Творческие</a:t>
            </a:r>
          </a:p>
          <a:p>
            <a:pPr marL="0" lvl="0" indent="0">
              <a:buNone/>
            </a:pPr>
            <a:r>
              <a:rPr lang="ru-RU" sz="2800" b="1" dirty="0" smtClean="0"/>
              <a:t>Игровые                                      </a:t>
            </a:r>
            <a:r>
              <a:rPr lang="ru-RU" sz="2400" b="1" dirty="0" smtClean="0"/>
              <a:t>Мини-проекты</a:t>
            </a:r>
            <a:endParaRPr lang="ru-RU" sz="2400" b="1" dirty="0"/>
          </a:p>
          <a:p>
            <a:pPr marL="0" lvl="0" indent="0" algn="r">
              <a:buNone/>
            </a:pPr>
            <a:r>
              <a:rPr lang="ru-RU" sz="2400" b="1" dirty="0"/>
              <a:t>Макро-проекты</a:t>
            </a:r>
          </a:p>
          <a:p>
            <a:pPr marL="0" lvl="0" indent="0" algn="r">
              <a:buNone/>
            </a:pPr>
            <a:endParaRPr lang="ru-RU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 descr="I:\отчет о нед.мат 12г\S6301158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4077072"/>
            <a:ext cx="3960440" cy="2448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56176" y="1556792"/>
            <a:ext cx="2571750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4293097"/>
            <a:ext cx="3097709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486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Структура и циклограмма </a:t>
            </a:r>
            <a:r>
              <a:rPr lang="ru-RU" b="1" dirty="0" smtClean="0"/>
              <a:t>учебного процесса</a:t>
            </a:r>
            <a:r>
              <a:rPr lang="ru-RU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>
              <a:solidFill>
                <a:srgbClr val="003366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rgbClr val="0066CC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496" y="1360144"/>
          <a:ext cx="9108504" cy="5497856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726504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39319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Этапы деятельности уч-ся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Постановка проблемы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/>
                        <a:t>Выдвижеиие</a:t>
                      </a:r>
                      <a:r>
                        <a:rPr lang="ru-RU" sz="1200" dirty="0"/>
                        <a:t> гипотез - путей решения. Деление на группы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Планирование </a:t>
                      </a:r>
                      <a:r>
                        <a:rPr lang="ru-RU" sz="1200" dirty="0" err="1"/>
                        <a:t>деят-сти</a:t>
                      </a:r>
                      <a:r>
                        <a:rPr lang="ru-RU" sz="1200" dirty="0"/>
                        <a:t>. Выбор форм продукта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Подготовка продукта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Выбор формы презентации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Подготовка презентации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Презентация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/>
                        <a:t>Самоооценка</a:t>
                      </a:r>
                      <a:r>
                        <a:rPr lang="ru-RU" sz="1200" dirty="0"/>
                        <a:t> и самоанализ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9926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Сбор информации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Структурирование информации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Изготовление продукта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Оформление продукта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858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Долгосрочный (год) проект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Сентябрь - октябрь</a:t>
                      </a:r>
                      <a:br>
                        <a:rPr lang="ru-RU" sz="1200" b="1" dirty="0"/>
                      </a:br>
                      <a:r>
                        <a:rPr lang="ru-RU" sz="1200" b="1" dirty="0"/>
                        <a:t>Формулировка совместно с руководителем темы, проблемы, гипотезы работы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Октябрь</a:t>
                      </a:r>
                      <a:br>
                        <a:rPr lang="ru-RU" sz="1200" b="1" dirty="0"/>
                      </a:br>
                      <a:r>
                        <a:rPr lang="ru-RU" sz="1200" b="1" dirty="0"/>
                        <a:t>Составление развернутого плана работы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Ноябрь - декабрь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Декабрь - февраль</a:t>
                      </a:r>
                      <a:br>
                        <a:rPr lang="ru-RU" sz="1200" b="1" dirty="0"/>
                      </a:br>
                      <a:r>
                        <a:rPr lang="ru-RU" sz="1200" b="1" dirty="0"/>
                        <a:t>Проведение исследования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Март</a:t>
                      </a:r>
                      <a:br>
                        <a:rPr lang="ru-RU" sz="1200" b="1" dirty="0"/>
                      </a:br>
                      <a:r>
                        <a:rPr lang="ru-RU" sz="1200" b="1" dirty="0"/>
                        <a:t>Подготовка чистового варианта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Апрель</a:t>
                      </a:r>
                      <a:br>
                        <a:rPr lang="ru-RU" sz="1200" b="1" dirty="0"/>
                      </a:br>
                      <a:r>
                        <a:rPr lang="ru-RU" sz="1200" b="1" dirty="0"/>
                        <a:t>Работа с подготовленным текстом оппонентов и рецензентов, подготовка доклада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Май</a:t>
                      </a:r>
                      <a:br>
                        <a:rPr lang="ru-RU" sz="1200" b="1" dirty="0"/>
                      </a:br>
                      <a:r>
                        <a:rPr lang="ru-RU" sz="1200" b="1" dirty="0"/>
                        <a:t>Защита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63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В течение проектной недели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1">
                        <a:lumMod val="90000"/>
                        <a:alpha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До начала проектной недели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1">
                        <a:lumMod val="9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1-ый день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1">
                        <a:lumMod val="9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2-3-й дни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1">
                        <a:lumMod val="9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3-4-й дни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1">
                        <a:lumMod val="9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5-й день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1">
                        <a:lumMod val="9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63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Проект, выполняемый на уроках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1-ый урок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Неделя между 1-м и 2-м уроками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2-й урок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Одна - три недели между 2-м и 3-4-м уроками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3-4-й уроки(спаренные)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-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53083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Мини-проект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1-й урок</a:t>
                      </a:r>
                      <a:br>
                        <a:rPr lang="ru-RU" sz="1200" b="1" dirty="0"/>
                      </a:br>
                      <a:r>
                        <a:rPr lang="ru-RU" sz="1200" b="1" dirty="0"/>
                        <a:t>(в числе двух спаренных)</a:t>
                      </a:r>
                      <a:br>
                        <a:rPr lang="ru-RU" sz="1200" b="1" dirty="0"/>
                      </a:br>
                      <a:r>
                        <a:rPr lang="ru-RU" sz="1200" b="1" dirty="0"/>
                        <a:t>0 - 20-я минуты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1 - 2-й уроки</a:t>
                      </a:r>
                      <a:br>
                        <a:rPr lang="ru-RU" sz="1200" b="1" dirty="0"/>
                      </a:br>
                      <a:r>
                        <a:rPr lang="ru-RU" sz="1200" b="1" dirty="0"/>
                        <a:t>20 - 50-я минуты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2-й урок</a:t>
                      </a:r>
                      <a:br>
                        <a:rPr lang="ru-RU" sz="1200" b="1" dirty="0"/>
                      </a:br>
                      <a:r>
                        <a:rPr lang="ru-RU" sz="1200" b="1" dirty="0"/>
                        <a:t>(в числе 2-х спаренных)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1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50-70-я</a:t>
                      </a:r>
                      <a:br>
                        <a:rPr lang="ru-RU" sz="1200" b="1" dirty="0"/>
                      </a:br>
                      <a:r>
                        <a:rPr lang="ru-RU" sz="1200" b="1" dirty="0"/>
                        <a:t>минуты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70-80-я</a:t>
                      </a:r>
                      <a:br>
                        <a:rPr lang="ru-RU" sz="1200" b="1" dirty="0"/>
                      </a:br>
                      <a:r>
                        <a:rPr lang="ru-RU" sz="1200" b="1" dirty="0"/>
                        <a:t>минуты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Проектная деятельность и технология</a:t>
            </a:r>
            <a:br>
              <a:rPr lang="ru-RU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>
              <a:solidFill>
                <a:srgbClr val="003366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rgbClr val="0066CC"/>
              </a:solidFill>
            </a:endParaRPr>
          </a:p>
        </p:txBody>
      </p:sp>
      <p:pic>
        <p:nvPicPr>
          <p:cNvPr id="4" name="Рисунок 3" descr="проект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747837"/>
            <a:ext cx="8747850" cy="4772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Шары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Шары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Шары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хниче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883</Words>
  <Application>Microsoft Office PowerPoint</Application>
  <PresentationFormat>Экран (4:3)</PresentationFormat>
  <Paragraphs>179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Тема Office</vt:lpstr>
      <vt:lpstr>Шары</vt:lpstr>
      <vt:lpstr>1_Шары</vt:lpstr>
      <vt:lpstr>2_Шары</vt:lpstr>
      <vt:lpstr>Техническая</vt:lpstr>
      <vt:lpstr>Проектная деятельность </vt:lpstr>
      <vt:lpstr>Цель проектного обучения -  </vt:lpstr>
      <vt:lpstr>Проект - это "пять П"</vt:lpstr>
      <vt:lpstr>Суть проектного обучения:</vt:lpstr>
      <vt:lpstr>Основные требования к использованию проектов: </vt:lpstr>
      <vt:lpstr>Презентация PowerPoint</vt:lpstr>
      <vt:lpstr>Типология проектов </vt:lpstr>
      <vt:lpstr>Структура и циклограмма учебного процесса </vt:lpstr>
      <vt:lpstr>Проектная деятельность и технология </vt:lpstr>
      <vt:lpstr>Лента Мебиуса</vt:lpstr>
      <vt:lpstr>Автономерные знаки</vt:lpstr>
      <vt:lpstr>Золотое сечение</vt:lpstr>
      <vt:lpstr>Нанотехнологии малый мир больших возможностей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Парадоксы и софизмы в математике</vt:lpstr>
      <vt:lpstr>Параллелограмм и конструирование одежды</vt:lpstr>
      <vt:lpstr>Изучение способов геометрического преобразования графиков элементарных функций для получения более сложных функций</vt:lpstr>
      <vt:lpstr>Измерения на местности</vt:lpstr>
      <vt:lpstr>Сферическая геометрия треугольника</vt:lpstr>
      <vt:lpstr>Уголковый отражатель</vt:lpstr>
      <vt:lpstr>Параллелограмм и конструирование одежды</vt:lpstr>
      <vt:lpstr>7 или 13 что счастливее?</vt:lpstr>
      <vt:lpstr>Реализация проекта.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Барсук</dc:creator>
  <cp:lastModifiedBy>Ирина Леонидовна</cp:lastModifiedBy>
  <cp:revision>31</cp:revision>
  <dcterms:created xsi:type="dcterms:W3CDTF">2013-11-13T17:51:33Z</dcterms:created>
  <dcterms:modified xsi:type="dcterms:W3CDTF">2014-01-03T19:49:11Z</dcterms:modified>
</cp:coreProperties>
</file>