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notesMasterIdLst>
    <p:notesMasterId r:id="rId34"/>
  </p:notesMasterIdLst>
  <p:sldIdLst>
    <p:sldId id="275" r:id="rId2"/>
    <p:sldId id="301" r:id="rId3"/>
    <p:sldId id="325" r:id="rId4"/>
    <p:sldId id="264" r:id="rId5"/>
    <p:sldId id="321" r:id="rId6"/>
    <p:sldId id="302" r:id="rId7"/>
    <p:sldId id="329" r:id="rId8"/>
    <p:sldId id="330" r:id="rId9"/>
    <p:sldId id="270" r:id="rId10"/>
    <p:sldId id="269" r:id="rId11"/>
    <p:sldId id="278" r:id="rId12"/>
    <p:sldId id="280" r:id="rId13"/>
    <p:sldId id="272" r:id="rId14"/>
    <p:sldId id="274" r:id="rId15"/>
    <p:sldId id="282" r:id="rId16"/>
    <p:sldId id="284" r:id="rId17"/>
    <p:sldId id="290" r:id="rId18"/>
    <p:sldId id="295" r:id="rId19"/>
    <p:sldId id="303" r:id="rId20"/>
    <p:sldId id="335" r:id="rId21"/>
    <p:sldId id="310" r:id="rId22"/>
    <p:sldId id="312" r:id="rId23"/>
    <p:sldId id="317" r:id="rId24"/>
    <p:sldId id="319" r:id="rId25"/>
    <p:sldId id="327" r:id="rId26"/>
    <p:sldId id="304" r:id="rId27"/>
    <p:sldId id="333" r:id="rId28"/>
    <p:sldId id="334" r:id="rId29"/>
    <p:sldId id="331" r:id="rId30"/>
    <p:sldId id="323" r:id="rId31"/>
    <p:sldId id="324" r:id="rId32"/>
    <p:sldId id="32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5C2A"/>
    <a:srgbClr val="DE22BA"/>
    <a:srgbClr val="0000CC"/>
    <a:srgbClr val="0066FF"/>
    <a:srgbClr val="CC0000"/>
    <a:srgbClr val="66CCFF"/>
    <a:srgbClr val="F23F0E"/>
    <a:srgbClr val="FF66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28BCD-9D47-4D93-BF1F-C5C4DF4AD291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F8C30-BF60-4EE9-AE34-6AC75549B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F8C30-BF60-4EE9-AE34-6AC75549BBAF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17C43-8DCC-4F7C-923D-88971720A735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38E24-656A-46E3-921D-992B5213B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17C43-8DCC-4F7C-923D-88971720A735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38E24-656A-46E3-921D-992B5213B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17C43-8DCC-4F7C-923D-88971720A735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38E24-656A-46E3-921D-992B5213B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4B9B4-5402-4357-BEDF-541BD75EB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152F20B-1281-491A-999F-4AC4F17084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17C43-8DCC-4F7C-923D-88971720A735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38E24-656A-46E3-921D-992B5213B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17C43-8DCC-4F7C-923D-88971720A735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38E24-656A-46E3-921D-992B5213B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17C43-8DCC-4F7C-923D-88971720A735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38E24-656A-46E3-921D-992B5213B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17C43-8DCC-4F7C-923D-88971720A735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38E24-656A-46E3-921D-992B5213B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17C43-8DCC-4F7C-923D-88971720A735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38E24-656A-46E3-921D-992B5213B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17C43-8DCC-4F7C-923D-88971720A735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38E24-656A-46E3-921D-992B5213B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17C43-8DCC-4F7C-923D-88971720A735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38E24-656A-46E3-921D-992B5213B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17C43-8DCC-4F7C-923D-88971720A735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38E24-656A-46E3-921D-992B5213B4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8117C43-8DCC-4F7C-923D-88971720A735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4D38E24-656A-46E3-921D-992B5213B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fotki.yandex.ru/users/ana8902/view/242167/?page=0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2376" y="1820206"/>
            <a:ext cx="7778714" cy="2180298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CC0000"/>
                </a:solidFill>
              </a:rPr>
              <a:t>Повторение по теме «Имя прилагательное»</a:t>
            </a:r>
            <a:br>
              <a:rPr lang="ru-RU" sz="4800" dirty="0" smtClean="0">
                <a:solidFill>
                  <a:srgbClr val="CC0000"/>
                </a:solidFill>
              </a:rPr>
            </a:br>
            <a:r>
              <a:rPr lang="ru-RU" sz="4800" dirty="0" smtClean="0">
                <a:solidFill>
                  <a:srgbClr val="CC0000"/>
                </a:solidFill>
              </a:rPr>
              <a:t>6 класс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747936"/>
          </a:xfrm>
        </p:spPr>
        <p:txBody>
          <a:bodyPr>
            <a:normAutofit/>
          </a:bodyPr>
          <a:lstStyle/>
          <a:p>
            <a:r>
              <a:rPr lang="ru-RU" sz="3400" dirty="0" smtClean="0"/>
              <a:t>       Проверьте себя!</a:t>
            </a:r>
          </a:p>
        </p:txBody>
      </p:sp>
      <p:sp>
        <p:nvSpPr>
          <p:cNvPr id="31748" name="Documents"/>
          <p:cNvSpPr>
            <a:spLocks noEditPoints="1" noChangeArrowheads="1"/>
          </p:cNvSpPr>
          <p:nvPr/>
        </p:nvSpPr>
        <p:spPr bwMode="auto">
          <a:xfrm>
            <a:off x="395288" y="981075"/>
            <a:ext cx="8001000" cy="4967288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ru-RU" sz="2000" b="1" dirty="0" smtClean="0">
                <a:cs typeface="Arial" charset="0"/>
              </a:rPr>
              <a:t>1.Качественные</a:t>
            </a:r>
            <a:r>
              <a:rPr lang="ru-RU" sz="2000" dirty="0">
                <a:cs typeface="Arial" charset="0"/>
              </a:rPr>
              <a:t>: </a:t>
            </a:r>
            <a:endParaRPr lang="ru-RU" sz="2000" dirty="0" smtClean="0">
              <a:cs typeface="Arial" charset="0"/>
            </a:endParaRPr>
          </a:p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ru-RU" sz="2000" b="1" dirty="0" smtClean="0">
                <a:solidFill>
                  <a:srgbClr val="DE2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Грустный взгляд, тихий шорох, темная туча.</a:t>
            </a:r>
            <a:endParaRPr lang="ru-RU" sz="2000" b="1" dirty="0">
              <a:solidFill>
                <a:srgbClr val="DE22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ru-RU" sz="2000" b="1" dirty="0" smtClean="0">
                <a:cs typeface="Arial" charset="0"/>
              </a:rPr>
              <a:t>2.Относительные</a:t>
            </a:r>
            <a:r>
              <a:rPr lang="ru-RU" sz="2000" b="1" dirty="0">
                <a:cs typeface="Arial" charset="0"/>
              </a:rPr>
              <a:t>:</a:t>
            </a:r>
            <a:r>
              <a:rPr lang="ru-RU" sz="2000" dirty="0">
                <a:cs typeface="Arial" charset="0"/>
              </a:rPr>
              <a:t> </a:t>
            </a:r>
            <a:r>
              <a:rPr lang="ru-RU" sz="2000" b="1" dirty="0" smtClean="0">
                <a:solidFill>
                  <a:srgbClr val="005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каменный дом, вчерашняя газета, городской автобус.</a:t>
            </a:r>
            <a:endParaRPr lang="ru-RU" sz="2000" b="1" dirty="0">
              <a:solidFill>
                <a:srgbClr val="005C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ru-RU" sz="2000" b="1" dirty="0" smtClean="0">
                <a:cs typeface="Arial" charset="0"/>
              </a:rPr>
              <a:t>3.Притяжательные</a:t>
            </a:r>
            <a:r>
              <a:rPr lang="ru-RU" sz="2000" b="1" dirty="0">
                <a:cs typeface="Arial" charset="0"/>
              </a:rPr>
              <a:t>:</a:t>
            </a:r>
            <a:r>
              <a:rPr lang="ru-RU" sz="2000" dirty="0">
                <a:cs typeface="Arial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мамино кружево, лисий хвост, соловьиная песня.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636912"/>
            <a:ext cx="1584176" cy="258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7885113" cy="19442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</a:rPr>
              <a:t>Образуйте краткие формы прилагательных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3600" b="1" dirty="0" smtClean="0"/>
          </a:p>
        </p:txBody>
      </p:sp>
      <p:graphicFrame>
        <p:nvGraphicFramePr>
          <p:cNvPr id="7183" name="Group 15"/>
          <p:cNvGraphicFramePr>
            <a:graphicFrameLocks noGrp="1"/>
          </p:cNvGraphicFramePr>
          <p:nvPr>
            <p:ph type="tbl" idx="1"/>
          </p:nvPr>
        </p:nvGraphicFramePr>
        <p:xfrm>
          <a:off x="827088" y="2709863"/>
          <a:ext cx="7740650" cy="3340608"/>
        </p:xfrm>
        <a:graphic>
          <a:graphicData uri="http://schemas.openxmlformats.org/drawingml/2006/table">
            <a:tbl>
              <a:tblPr/>
              <a:tblGrid>
                <a:gridCol w="3870325"/>
                <a:gridCol w="3870325"/>
              </a:tblGrid>
              <a:tr h="3309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Медвежий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Пригожий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Казачий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Кипучий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Могучий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Жгучий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Ребячий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Птичий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Горячий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20" name="Line 54"/>
          <p:cNvSpPr>
            <a:spLocks noChangeShapeType="1"/>
          </p:cNvSpPr>
          <p:nvPr/>
        </p:nvSpPr>
        <p:spPr bwMode="auto">
          <a:xfrm>
            <a:off x="8604250" y="3357563"/>
            <a:ext cx="0" cy="487362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857496"/>
            <a:ext cx="207170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j02341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571480"/>
            <a:ext cx="1514419" cy="161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Documents"/>
          <p:cNvSpPr>
            <a:spLocks noEditPoints="1" noChangeArrowheads="1"/>
          </p:cNvSpPr>
          <p:nvPr/>
        </p:nvSpPr>
        <p:spPr bwMode="auto">
          <a:xfrm>
            <a:off x="323850" y="0"/>
            <a:ext cx="8820150" cy="685800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001000" cy="1216025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ПРОВЕРЬТЕ СЕБЯ!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76263" y="2520950"/>
            <a:ext cx="7993062" cy="3095625"/>
          </a:xfrm>
        </p:spPr>
        <p:txBody>
          <a:bodyPr/>
          <a:lstStyle/>
          <a:p>
            <a:pPr eaLnBrk="1" hangingPunct="1">
              <a:buNone/>
            </a:pPr>
            <a:r>
              <a:rPr lang="ru-RU" dirty="0" smtClean="0"/>
              <a:t>Пригожий – пригож</a:t>
            </a:r>
          </a:p>
          <a:p>
            <a:pPr eaLnBrk="1" hangingPunct="1">
              <a:buNone/>
            </a:pPr>
            <a:r>
              <a:rPr lang="ru-RU" dirty="0" smtClean="0"/>
              <a:t>Кипучий – кипуч</a:t>
            </a:r>
          </a:p>
          <a:p>
            <a:pPr eaLnBrk="1" hangingPunct="1">
              <a:buNone/>
            </a:pPr>
            <a:r>
              <a:rPr lang="ru-RU" dirty="0" smtClean="0"/>
              <a:t>Могучий – могуч</a:t>
            </a:r>
          </a:p>
          <a:p>
            <a:pPr eaLnBrk="1" hangingPunct="1">
              <a:buNone/>
            </a:pPr>
            <a:r>
              <a:rPr lang="ru-RU" dirty="0" smtClean="0"/>
              <a:t>Жгучий – жгуч</a:t>
            </a:r>
          </a:p>
          <a:p>
            <a:pPr eaLnBrk="1" hangingPunct="1">
              <a:buNone/>
            </a:pPr>
            <a:r>
              <a:rPr lang="ru-RU" dirty="0" smtClean="0"/>
              <a:t>Горячий - горяч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571876"/>
            <a:ext cx="3357586" cy="302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539552" y="857232"/>
            <a:ext cx="8183880" cy="128588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Arial" pitchFamily="34" charset="0"/>
              </a:rPr>
              <a:t>Спишите, обозначая условия выбора  слитного раздельного написания  НЕ</a:t>
            </a:r>
            <a:r>
              <a:rPr lang="ru-RU" sz="2400" dirty="0" smtClean="0">
                <a:latin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</a:rPr>
            </a:b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204864"/>
            <a:ext cx="8183880" cy="33843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  </a:t>
            </a:r>
            <a:r>
              <a:rPr lang="ru-RU" sz="3200" b="1" dirty="0" smtClean="0"/>
              <a:t>(</a:t>
            </a:r>
            <a:r>
              <a:rPr lang="ru-RU" sz="3200" b="1" i="1" dirty="0" smtClean="0"/>
              <a:t>Не)близкий путь;</a:t>
            </a:r>
          </a:p>
          <a:p>
            <a:pPr algn="ctr">
              <a:buNone/>
            </a:pPr>
            <a:r>
              <a:rPr lang="ru-RU" sz="3200" b="1" i="1" dirty="0" smtClean="0"/>
              <a:t>  совсем (не)интересная игра; </a:t>
            </a:r>
          </a:p>
          <a:p>
            <a:pPr algn="ctr">
              <a:buNone/>
            </a:pPr>
            <a:r>
              <a:rPr lang="ru-RU" sz="3200" b="1" i="1" dirty="0" smtClean="0"/>
              <a:t>река (не)широкая, а узкая; </a:t>
            </a:r>
          </a:p>
          <a:p>
            <a:pPr algn="ctr">
              <a:buNone/>
            </a:pPr>
            <a:r>
              <a:rPr lang="ru-RU" sz="3200" b="1" i="1" dirty="0" smtClean="0"/>
              <a:t>(не) глубокое озеро;</a:t>
            </a:r>
          </a:p>
          <a:p>
            <a:pPr algn="ctr">
              <a:buNone/>
            </a:pPr>
            <a:r>
              <a:rPr lang="ru-RU" sz="3200" b="1" i="1" dirty="0" smtClean="0"/>
              <a:t>(не)уклюжий медведь;</a:t>
            </a:r>
          </a:p>
        </p:txBody>
      </p:sp>
      <p:pic>
        <p:nvPicPr>
          <p:cNvPr id="4" name="Picture 9" descr="j02341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581128"/>
            <a:ext cx="1514419" cy="161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Documents"/>
          <p:cNvSpPr>
            <a:spLocks noEditPoints="1" noChangeArrowheads="1"/>
          </p:cNvSpPr>
          <p:nvPr/>
        </p:nvSpPr>
        <p:spPr bwMode="auto">
          <a:xfrm>
            <a:off x="323850" y="0"/>
            <a:ext cx="8820150" cy="685800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dirty="0">
              <a:cs typeface="Arial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8001000" cy="1216025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ПРОВЕРЬТЕ СЕБЯ!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50938" y="2060575"/>
            <a:ext cx="7993062" cy="4537075"/>
          </a:xfrm>
        </p:spPr>
        <p:txBody>
          <a:bodyPr/>
          <a:lstStyle/>
          <a:p>
            <a:pPr algn="r">
              <a:lnSpc>
                <a:spcPct val="80000"/>
              </a:lnSpc>
              <a:buNone/>
            </a:pPr>
            <a:endParaRPr lang="ru-RU" b="1" i="1" dirty="0" smtClean="0"/>
          </a:p>
          <a:p>
            <a:pPr algn="ctr">
              <a:lnSpc>
                <a:spcPct val="80000"/>
              </a:lnSpc>
              <a:buNone/>
            </a:pPr>
            <a:r>
              <a:rPr lang="ru-RU" sz="2800" b="1" i="1" dirty="0" smtClean="0"/>
              <a:t>Неблизкий путь; (далекий)</a:t>
            </a:r>
            <a:endParaRPr lang="ru-RU" sz="2800" b="1" i="1" dirty="0" smtClean="0"/>
          </a:p>
          <a:p>
            <a:pPr algn="ctr">
              <a:lnSpc>
                <a:spcPct val="80000"/>
              </a:lnSpc>
              <a:buNone/>
            </a:pPr>
            <a:r>
              <a:rPr lang="ru-RU" sz="2800" b="1" i="1" u="sng" dirty="0" smtClean="0"/>
              <a:t>совсем не </a:t>
            </a:r>
            <a:r>
              <a:rPr lang="ru-RU" sz="2800" b="1" i="1" dirty="0" smtClean="0"/>
              <a:t>интересная игра;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2800" b="1" i="1" dirty="0" smtClean="0"/>
              <a:t>река не широкая, </a:t>
            </a:r>
            <a:r>
              <a:rPr lang="ru-RU" sz="2800" b="1" i="1" dirty="0" smtClean="0">
                <a:solidFill>
                  <a:srgbClr val="FF0000"/>
                </a:solidFill>
              </a:rPr>
              <a:t>а</a:t>
            </a:r>
            <a:r>
              <a:rPr lang="ru-RU" sz="2800" b="1" i="1" dirty="0" smtClean="0"/>
              <a:t> узкая; </a:t>
            </a:r>
          </a:p>
          <a:p>
            <a:pPr algn="ctr">
              <a:lnSpc>
                <a:spcPct val="80000"/>
              </a:lnSpc>
              <a:buNone/>
            </a:pPr>
            <a:r>
              <a:rPr lang="ru-RU" b="1" i="1" dirty="0" smtClean="0"/>
              <a:t>н</a:t>
            </a:r>
            <a:r>
              <a:rPr lang="ru-RU" sz="2800" b="1" i="1" dirty="0" smtClean="0"/>
              <a:t>еглубокое озеро; </a:t>
            </a:r>
            <a:r>
              <a:rPr lang="ru-RU" sz="2800" b="1" i="1" dirty="0" smtClean="0"/>
              <a:t>(мелкое)</a:t>
            </a:r>
            <a:endParaRPr lang="ru-RU" sz="2800" b="1" i="1" dirty="0" smtClean="0"/>
          </a:p>
          <a:p>
            <a:pPr algn="ctr">
              <a:lnSpc>
                <a:spcPct val="80000"/>
              </a:lnSpc>
              <a:buNone/>
            </a:pPr>
            <a:r>
              <a:rPr lang="ru-RU" sz="2800" b="1" i="1" dirty="0" smtClean="0"/>
              <a:t>неуклюжий медведь; </a:t>
            </a:r>
            <a:r>
              <a:rPr lang="ru-RU" sz="2800" b="1" i="1" dirty="0" smtClean="0"/>
              <a:t>(</a:t>
            </a:r>
            <a:r>
              <a:rPr lang="ru-RU" b="1" i="1" dirty="0" smtClean="0"/>
              <a:t>без не</a:t>
            </a:r>
            <a:endParaRPr lang="ru-RU" sz="2800" b="1" i="1" dirty="0" smtClean="0"/>
          </a:p>
          <a:p>
            <a:pPr algn="ctr">
              <a:lnSpc>
                <a:spcPct val="80000"/>
              </a:lnSpc>
              <a:buNone/>
            </a:pPr>
            <a:r>
              <a:rPr lang="ru-RU" b="1" i="1" dirty="0" smtClean="0"/>
              <a:t>не </a:t>
            </a:r>
            <a:r>
              <a:rPr lang="ru-RU" b="1" i="1" dirty="0" smtClean="0"/>
              <a:t>упот</a:t>
            </a:r>
            <a:r>
              <a:rPr lang="ru-RU" b="1" i="1" dirty="0" smtClean="0"/>
              <a:t>р</a:t>
            </a:r>
            <a:r>
              <a:rPr lang="ru-RU" sz="2800" b="1" i="1" dirty="0" smtClean="0"/>
              <a:t>ебляется</a:t>
            </a:r>
            <a:r>
              <a:rPr lang="ru-RU" b="1" i="1" dirty="0" smtClean="0"/>
              <a:t>)</a:t>
            </a:r>
            <a:endParaRPr lang="ru-RU" b="1" i="1" dirty="0" smtClean="0"/>
          </a:p>
          <a:p>
            <a:pPr algn="just">
              <a:lnSpc>
                <a:spcPct val="80000"/>
              </a:lnSpc>
              <a:buNone/>
            </a:pPr>
            <a:endParaRPr lang="ru-RU" sz="2800" b="1" i="1" dirty="0" smtClean="0"/>
          </a:p>
          <a:p>
            <a:pPr>
              <a:lnSpc>
                <a:spcPct val="80000"/>
              </a:lnSpc>
              <a:buNone/>
            </a:pPr>
            <a:endParaRPr lang="ru-RU" sz="2800" b="1" i="1" dirty="0" smtClean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17032"/>
            <a:ext cx="187220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476250"/>
            <a:ext cx="8001000" cy="187263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dirty="0" smtClean="0"/>
              <a:t>От существительных </a:t>
            </a:r>
            <a:r>
              <a:rPr lang="ru-RU" sz="2800" dirty="0" smtClean="0"/>
              <a:t>образуйте </a:t>
            </a:r>
            <a:r>
              <a:rPr lang="ru-RU" sz="2800" dirty="0" smtClean="0"/>
              <a:t>прилагательные с суффиксами К и СК.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endParaRPr lang="ru-RU" sz="2400" b="1" i="1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2420888"/>
            <a:ext cx="8388350" cy="3394115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Брат - …              немец -…</a:t>
            </a:r>
          </a:p>
          <a:p>
            <a:pPr>
              <a:buNone/>
            </a:pPr>
            <a:r>
              <a:rPr lang="ru-RU" b="1" i="1" dirty="0" smtClean="0"/>
              <a:t>матрос - …           февраль -… </a:t>
            </a:r>
          </a:p>
          <a:p>
            <a:pPr>
              <a:buNone/>
            </a:pPr>
            <a:r>
              <a:rPr lang="ru-RU" b="1" i="1" dirty="0" smtClean="0"/>
              <a:t>герой - …               Зубцов- … </a:t>
            </a:r>
          </a:p>
          <a:p>
            <a:pPr>
              <a:buNone/>
            </a:pPr>
            <a:r>
              <a:rPr lang="ru-RU" b="1" i="1" dirty="0" smtClean="0"/>
              <a:t>француз - …          университет -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Documents">
            <a:hlinkClick r:id="" action="ppaction://hlinkshowjump?jump=nextslide"/>
          </p:cNvPr>
          <p:cNvSpPr>
            <a:spLocks noEditPoints="1" noChangeArrowheads="1"/>
          </p:cNvSpPr>
          <p:nvPr/>
        </p:nvSpPr>
        <p:spPr bwMode="auto">
          <a:xfrm>
            <a:off x="323850" y="0"/>
            <a:ext cx="8820150" cy="685800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8001000" cy="1216025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ПРОВЕРЬТЕ СЕБЯ!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50938" y="2060575"/>
            <a:ext cx="7993062" cy="4537075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600" b="1" i="1" dirty="0" smtClean="0"/>
              <a:t>Брат -брат</a:t>
            </a:r>
            <a:r>
              <a:rPr lang="ru-RU" sz="2600" b="1" i="1" dirty="0" smtClean="0">
                <a:solidFill>
                  <a:srgbClr val="FF0000"/>
                </a:solidFill>
              </a:rPr>
              <a:t>ск</a:t>
            </a:r>
            <a:r>
              <a:rPr lang="ru-RU" sz="2600" b="1" i="1" dirty="0" smtClean="0"/>
              <a:t>ий              </a:t>
            </a:r>
          </a:p>
          <a:p>
            <a:pPr>
              <a:lnSpc>
                <a:spcPct val="80000"/>
              </a:lnSpc>
              <a:buNone/>
            </a:pPr>
            <a:r>
              <a:rPr lang="ru-RU" sz="2600" b="1" i="1" dirty="0" smtClean="0"/>
              <a:t>матрос -матрос</a:t>
            </a:r>
            <a:r>
              <a:rPr lang="ru-RU" sz="2600" b="1" i="1" dirty="0" smtClean="0">
                <a:solidFill>
                  <a:srgbClr val="FF0000"/>
                </a:solidFill>
              </a:rPr>
              <a:t>ск</a:t>
            </a:r>
            <a:r>
              <a:rPr lang="ru-RU" sz="2600" b="1" i="1" dirty="0" smtClean="0"/>
              <a:t>ий</a:t>
            </a:r>
          </a:p>
          <a:p>
            <a:pPr>
              <a:lnSpc>
                <a:spcPct val="80000"/>
              </a:lnSpc>
              <a:buNone/>
            </a:pPr>
            <a:r>
              <a:rPr lang="ru-RU" sz="2600" b="1" i="1" dirty="0" smtClean="0"/>
              <a:t>герой - герой</a:t>
            </a:r>
            <a:r>
              <a:rPr lang="ru-RU" sz="2600" b="1" i="1" dirty="0" smtClean="0">
                <a:solidFill>
                  <a:srgbClr val="FF0000"/>
                </a:solidFill>
              </a:rPr>
              <a:t>ск</a:t>
            </a:r>
            <a:r>
              <a:rPr lang="ru-RU" sz="2600" b="1" i="1" dirty="0" smtClean="0"/>
              <a:t>ий</a:t>
            </a:r>
          </a:p>
          <a:p>
            <a:pPr>
              <a:lnSpc>
                <a:spcPct val="80000"/>
              </a:lnSpc>
              <a:buNone/>
            </a:pPr>
            <a:r>
              <a:rPr lang="ru-RU" sz="2600" b="1" i="1" dirty="0" smtClean="0"/>
              <a:t>француз – француз</a:t>
            </a:r>
            <a:r>
              <a:rPr lang="ru-RU" sz="2600" b="1" i="1" dirty="0" smtClean="0">
                <a:solidFill>
                  <a:srgbClr val="FF0000"/>
                </a:solidFill>
              </a:rPr>
              <a:t>ск</a:t>
            </a:r>
            <a:r>
              <a:rPr lang="ru-RU" sz="2600" b="1" i="1" dirty="0" smtClean="0"/>
              <a:t>ий</a:t>
            </a:r>
          </a:p>
          <a:p>
            <a:pPr>
              <a:lnSpc>
                <a:spcPct val="80000"/>
              </a:lnSpc>
              <a:buNone/>
            </a:pPr>
            <a:r>
              <a:rPr lang="ru-RU" sz="2600" b="1" i="1" dirty="0" smtClean="0"/>
              <a:t>немец – немец</a:t>
            </a:r>
            <a:r>
              <a:rPr lang="ru-RU" sz="2600" b="1" i="1" dirty="0" smtClean="0">
                <a:solidFill>
                  <a:srgbClr val="FF0000"/>
                </a:solidFill>
              </a:rPr>
              <a:t>к</a:t>
            </a:r>
            <a:r>
              <a:rPr lang="ru-RU" sz="2600" b="1" i="1" dirty="0" smtClean="0"/>
              <a:t>ий</a:t>
            </a:r>
          </a:p>
          <a:p>
            <a:pPr>
              <a:lnSpc>
                <a:spcPct val="80000"/>
              </a:lnSpc>
              <a:buNone/>
            </a:pPr>
            <a:r>
              <a:rPr lang="ru-RU" sz="2600" b="1" i="1" dirty="0" smtClean="0"/>
              <a:t>февраль – февраль</a:t>
            </a:r>
            <a:r>
              <a:rPr lang="ru-RU" sz="2600" b="1" i="1" dirty="0" smtClean="0">
                <a:solidFill>
                  <a:srgbClr val="FF0000"/>
                </a:solidFill>
              </a:rPr>
              <a:t>с</a:t>
            </a:r>
            <a:r>
              <a:rPr lang="ru-RU" sz="2600" b="1" i="1" dirty="0" smtClean="0"/>
              <a:t>кий</a:t>
            </a:r>
          </a:p>
          <a:p>
            <a:pPr>
              <a:lnSpc>
                <a:spcPct val="80000"/>
              </a:lnSpc>
              <a:buNone/>
            </a:pPr>
            <a:r>
              <a:rPr lang="ru-RU" sz="2600" b="1" i="1" dirty="0" smtClean="0"/>
              <a:t>Зубцов  –Зубцов</a:t>
            </a:r>
            <a:r>
              <a:rPr lang="ru-RU" sz="2600" b="1" i="1" dirty="0" smtClean="0">
                <a:solidFill>
                  <a:srgbClr val="FF0000"/>
                </a:solidFill>
              </a:rPr>
              <a:t>ск</a:t>
            </a:r>
            <a:r>
              <a:rPr lang="ru-RU" sz="2600" b="1" i="1" dirty="0" smtClean="0"/>
              <a:t>ий</a:t>
            </a:r>
          </a:p>
          <a:p>
            <a:pPr>
              <a:lnSpc>
                <a:spcPct val="80000"/>
              </a:lnSpc>
              <a:buNone/>
            </a:pPr>
            <a:r>
              <a:rPr lang="ru-RU" sz="2600" b="1" i="1" dirty="0" smtClean="0"/>
              <a:t>Университет </a:t>
            </a:r>
            <a:r>
              <a:rPr lang="ru-RU" sz="2600" b="1" i="1" dirty="0" smtClean="0"/>
              <a:t>- университет</a:t>
            </a:r>
            <a:r>
              <a:rPr lang="ru-RU" sz="2600" b="1" i="1" dirty="0" smtClean="0">
                <a:solidFill>
                  <a:srgbClr val="FF0000"/>
                </a:solidFill>
              </a:rPr>
              <a:t>ск</a:t>
            </a:r>
            <a:r>
              <a:rPr lang="ru-RU" sz="2600" b="1" i="1" dirty="0" smtClean="0"/>
              <a:t>ий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600" b="1" i="1" dirty="0" smtClean="0"/>
              <a:t>  </a:t>
            </a:r>
            <a:endParaRPr lang="ru-RU" sz="2600" b="1" i="1" dirty="0" smtClean="0"/>
          </a:p>
          <a:p>
            <a:pPr>
              <a:lnSpc>
                <a:spcPct val="80000"/>
              </a:lnSpc>
            </a:pPr>
            <a:endParaRPr lang="ru-RU" sz="2400" b="1" i="1" dirty="0" smtClean="0"/>
          </a:p>
        </p:txBody>
      </p:sp>
      <p:pic>
        <p:nvPicPr>
          <p:cNvPr id="6" name="Рисунок 5" descr="school221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7DCB3"/>
              </a:clrFrom>
              <a:clrTo>
                <a:srgbClr val="D7DCB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628800"/>
            <a:ext cx="201622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502920" y="548680"/>
            <a:ext cx="818388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Исправьте речевые </a:t>
            </a:r>
            <a:r>
              <a:rPr lang="ru-RU" dirty="0"/>
              <a:t>ошибки?</a:t>
            </a:r>
          </a:p>
        </p:txBody>
      </p:sp>
      <p:sp>
        <p:nvSpPr>
          <p:cNvPr id="11674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611188" y="1557338"/>
            <a:ext cx="5256956" cy="4300554"/>
          </a:xfrm>
        </p:spPr>
        <p:txBody>
          <a:bodyPr>
            <a:normAutofit/>
          </a:bodyPr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ru-RU" dirty="0"/>
              <a:t>Самый белый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dirty="0"/>
              <a:t>Более белейший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dirty="0"/>
              <a:t>Более легче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dirty="0"/>
              <a:t>Более слабый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dirty="0"/>
              <a:t>Сильнее всех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dirty="0"/>
              <a:t>Очень умный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dirty="0"/>
              <a:t>Самый </a:t>
            </a:r>
            <a:r>
              <a:rPr lang="ru-RU" dirty="0" smtClean="0"/>
              <a:t>сильнейший</a:t>
            </a:r>
          </a:p>
          <a:p>
            <a:pPr marL="533400" indent="-533400">
              <a:buNone/>
            </a:pPr>
            <a:r>
              <a:rPr lang="ru-RU" dirty="0" smtClean="0"/>
              <a:t>             </a:t>
            </a:r>
          </a:p>
          <a:p>
            <a:pPr marL="533400" indent="-533400">
              <a:buNone/>
            </a:pPr>
            <a:r>
              <a:rPr lang="ru-RU" dirty="0" smtClean="0"/>
              <a:t>                  </a:t>
            </a:r>
            <a:r>
              <a:rPr lang="ru-RU" dirty="0" smtClean="0">
                <a:solidFill>
                  <a:srgbClr val="FF0000"/>
                </a:solidFill>
              </a:rPr>
              <a:t>Ответ:2,3,7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214554"/>
            <a:ext cx="2857500" cy="307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67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7743006" cy="9361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6600"/>
                </a:solidFill>
              </a:rPr>
              <a:t/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/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/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/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/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/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/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/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>Найдите  прилагательные в превосходной степени?</a:t>
            </a:r>
            <a:endParaRPr lang="ru-RU" dirty="0"/>
          </a:p>
        </p:txBody>
      </p:sp>
      <p:sp>
        <p:nvSpPr>
          <p:cNvPr id="10855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628775"/>
            <a:ext cx="3884612" cy="4391025"/>
          </a:xfrm>
          <a:noFill/>
        </p:spPr>
        <p:txBody>
          <a:bodyPr/>
          <a:lstStyle/>
          <a:p>
            <a:pPr marL="533400" indent="-533400">
              <a:buNone/>
            </a:pPr>
            <a:endParaRPr lang="ru-RU" sz="2800" dirty="0"/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z="2800" dirty="0"/>
              <a:t>Нежнейшая 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z="2800" dirty="0"/>
              <a:t>Великолепная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z="2800" dirty="0"/>
              <a:t>Самая нежная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z="2800" dirty="0"/>
              <a:t>Чудесная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z="2800" dirty="0"/>
              <a:t>Прекрасная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z="2800" dirty="0"/>
              <a:t>Царица цветов</a:t>
            </a:r>
          </a:p>
          <a:p>
            <a:pPr marL="533400" indent="-533400">
              <a:buFont typeface="Wingdings" pitchFamily="2" charset="2"/>
              <a:buAutoNum type="arabicPeriod"/>
            </a:pPr>
            <a:endParaRPr lang="ru-RU" sz="2800" dirty="0"/>
          </a:p>
        </p:txBody>
      </p:sp>
      <p:pic>
        <p:nvPicPr>
          <p:cNvPr id="108564" name="Picture 20" descr="0_3a49c_c5633850_L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56100" y="1844675"/>
            <a:ext cx="3886200" cy="2914650"/>
          </a:xfrm>
          <a:ln w="12700">
            <a:solidFill>
              <a:srgbClr val="000000"/>
            </a:solidFill>
          </a:ln>
        </p:spPr>
      </p:pic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971550" y="1268413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4643438" y="5300663"/>
            <a:ext cx="352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FF0000"/>
                </a:solidFill>
              </a:rPr>
              <a:t>Ответ: 1,3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«Третий лишний».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820052" cy="441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1.Деревянная ложка, </a:t>
            </a:r>
            <a:r>
              <a:rPr lang="ru-RU" dirty="0" smtClean="0"/>
              <a:t>кожаное пальто, комариный укус. </a:t>
            </a:r>
          </a:p>
          <a:p>
            <a:pPr>
              <a:buNone/>
            </a:pPr>
            <a:r>
              <a:rPr lang="ru-RU" dirty="0" smtClean="0"/>
              <a:t>2. Стеклянный кувшин, серебряное кольцо, безветренный день.</a:t>
            </a:r>
          </a:p>
          <a:p>
            <a:pPr>
              <a:buNone/>
            </a:pPr>
            <a:r>
              <a:rPr lang="ru-RU" dirty="0" smtClean="0"/>
              <a:t>3. Оловянный солдатик, гусиное перо, утиный клюв.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000504"/>
            <a:ext cx="24479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4675" y="304800"/>
            <a:ext cx="8001000" cy="6762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" charset="0"/>
              </a:rPr>
              <a:t>Цели урока: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6738" y="1052513"/>
            <a:ext cx="8325742" cy="5805487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Повторить  и закрепить  изученное  по теме «Имя прилагательное»: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-уметь  правильно определять  разряды имен прилагательных, правописание 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прилагательными, орфограммы в суффиксах прилагательных;  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азвивать  навыки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самосто-ятельной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C:\Users\111\Desktop\картинки\школа\школа\chouettemail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581128"/>
            <a:ext cx="1937465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Проверьте себя!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820052" cy="441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1.Деревянная ложка, </a:t>
            </a:r>
            <a:r>
              <a:rPr lang="ru-RU" dirty="0" smtClean="0"/>
              <a:t>кожаное пальто, </a:t>
            </a:r>
            <a:r>
              <a:rPr lang="ru-RU" u="sng" dirty="0" smtClean="0"/>
              <a:t>комариный укус. </a:t>
            </a:r>
          </a:p>
          <a:p>
            <a:pPr>
              <a:buNone/>
            </a:pPr>
            <a:r>
              <a:rPr lang="ru-RU" dirty="0" smtClean="0"/>
              <a:t>2. Стеклянный кувшин, серебряное кольцо, </a:t>
            </a:r>
            <a:r>
              <a:rPr lang="ru-RU" u="sng" dirty="0" smtClean="0"/>
              <a:t>безветренный день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3. </a:t>
            </a:r>
            <a:r>
              <a:rPr lang="ru-RU" u="sng" dirty="0" smtClean="0"/>
              <a:t>Оловянный солдатик</a:t>
            </a:r>
            <a:r>
              <a:rPr lang="ru-RU" dirty="0" smtClean="0"/>
              <a:t>, гусиное перо, утиный клюв.</a:t>
            </a:r>
          </a:p>
          <a:p>
            <a:endParaRPr lang="ru-RU" dirty="0"/>
          </a:p>
        </p:txBody>
      </p:sp>
      <p:pic>
        <p:nvPicPr>
          <p:cNvPr id="5" name="Рисунок 4" descr="C:\Documents and Settings\Admin\Рабочий стол\Clipart-Cartoon-Design-09.gif"/>
          <p:cNvPicPr/>
          <p:nvPr/>
        </p:nvPicPr>
        <p:blipFill>
          <a:blip r:embed="rId2" cstate="print"/>
          <a:srcRect l="22282" t="9937" r="27174" b="11539"/>
          <a:stretch>
            <a:fillRect/>
          </a:stretch>
        </p:blipFill>
        <p:spPr bwMode="auto">
          <a:xfrm>
            <a:off x="6516216" y="4221088"/>
            <a:ext cx="1939656" cy="213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88640"/>
            <a:ext cx="8392988" cy="1800200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dirty="0" smtClean="0"/>
              <a:t>Спишите</a:t>
            </a:r>
            <a:r>
              <a:rPr lang="ru-RU" sz="2800" b="1" dirty="0" smtClean="0"/>
              <a:t>, выделите  окончания прилагательных в безударном положении</a:t>
            </a:r>
            <a:r>
              <a:rPr lang="ru-RU" sz="2800" b="1" dirty="0" smtClean="0"/>
              <a:t>. Время выполнения 3 мин.</a:t>
            </a:r>
            <a:endParaRPr lang="ru-RU" sz="2800" b="1" dirty="0" smtClean="0"/>
          </a:p>
        </p:txBody>
      </p:sp>
      <p:graphicFrame>
        <p:nvGraphicFramePr>
          <p:cNvPr id="9243" name="Group 27"/>
          <p:cNvGraphicFramePr>
            <a:graphicFrameLocks noGrp="1"/>
          </p:cNvGraphicFramePr>
          <p:nvPr>
            <p:ph type="tbl" idx="1"/>
          </p:nvPr>
        </p:nvGraphicFramePr>
        <p:xfrm>
          <a:off x="611560" y="2204864"/>
          <a:ext cx="8281044" cy="4370832"/>
        </p:xfrm>
        <a:graphic>
          <a:graphicData uri="http://schemas.openxmlformats.org/drawingml/2006/table">
            <a:tbl>
              <a:tblPr/>
              <a:tblGrid>
                <a:gridCol w="6336704"/>
                <a:gridCol w="1944340"/>
              </a:tblGrid>
              <a:tr h="43708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kumimoji="0" lang="ru-RU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морозн</a:t>
                      </a: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    воздухе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февральск</a:t>
                      </a: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...     днем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зимн</a:t>
                      </a: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...         вечером                 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рыж...          белку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3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жгуч…</a:t>
                      </a: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морозом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kumimoji="0" lang="ru-RU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темн</a:t>
                      </a: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 лесу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275" name="Picture 7" descr="j03012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501008"/>
            <a:ext cx="204464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Documents"/>
          <p:cNvSpPr>
            <a:spLocks noEditPoints="1" noChangeArrowheads="1"/>
          </p:cNvSpPr>
          <p:nvPr/>
        </p:nvSpPr>
        <p:spPr bwMode="auto">
          <a:xfrm>
            <a:off x="323850" y="0"/>
            <a:ext cx="8820150" cy="685800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8001000" cy="1216025"/>
          </a:xfrm>
        </p:spPr>
        <p:txBody>
          <a:bodyPr/>
          <a:lstStyle/>
          <a:p>
            <a:pPr algn="ctr" eaLnBrk="1" hangingPunct="1"/>
            <a:r>
              <a:rPr lang="ru-RU" smtClean="0"/>
              <a:t>ПРОВЕРЬТЕ СЕБЯ!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50938" y="2060575"/>
            <a:ext cx="7993062" cy="417671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400" b="1" i="1" dirty="0" smtClean="0"/>
              <a:t>В морозн</a:t>
            </a:r>
            <a:r>
              <a:rPr lang="ru-RU" sz="2400" b="1" i="1" dirty="0" smtClean="0">
                <a:solidFill>
                  <a:schemeClr val="accent2"/>
                </a:solidFill>
              </a:rPr>
              <a:t>ом</a:t>
            </a:r>
            <a:r>
              <a:rPr lang="ru-RU" sz="2400" b="1" i="1" dirty="0" smtClean="0"/>
              <a:t> воздухе</a:t>
            </a:r>
          </a:p>
          <a:p>
            <a:pPr>
              <a:lnSpc>
                <a:spcPct val="80000"/>
              </a:lnSpc>
              <a:buNone/>
            </a:pPr>
            <a:r>
              <a:rPr lang="ru-RU" sz="2400" b="1" i="1" dirty="0" smtClean="0"/>
              <a:t>февральским  днем</a:t>
            </a:r>
          </a:p>
          <a:p>
            <a:pPr>
              <a:lnSpc>
                <a:spcPct val="80000"/>
              </a:lnSpc>
              <a:buNone/>
            </a:pPr>
            <a:r>
              <a:rPr lang="ru-RU" sz="2400" b="1" i="1" dirty="0" smtClean="0"/>
              <a:t>зимн</a:t>
            </a:r>
            <a:r>
              <a:rPr lang="ru-RU" sz="2400" b="1" i="1" dirty="0" smtClean="0">
                <a:solidFill>
                  <a:schemeClr val="accent2"/>
                </a:solidFill>
              </a:rPr>
              <a:t>им</a:t>
            </a:r>
            <a:r>
              <a:rPr lang="ru-RU" sz="2400" b="1" i="1" dirty="0" smtClean="0"/>
              <a:t>   вечером</a:t>
            </a:r>
          </a:p>
          <a:p>
            <a:pPr>
              <a:lnSpc>
                <a:spcPct val="80000"/>
              </a:lnSpc>
              <a:buNone/>
            </a:pPr>
            <a:r>
              <a:rPr lang="ru-RU" sz="2400" b="1" i="1" dirty="0" smtClean="0"/>
              <a:t>рыж</a:t>
            </a:r>
            <a:r>
              <a:rPr lang="ru-RU" sz="2400" b="1" i="1" dirty="0" smtClean="0">
                <a:solidFill>
                  <a:schemeClr val="accent2"/>
                </a:solidFill>
              </a:rPr>
              <a:t>ую</a:t>
            </a:r>
            <a:r>
              <a:rPr lang="ru-RU" sz="2400" b="1" i="1" dirty="0" smtClean="0"/>
              <a:t>  белку</a:t>
            </a:r>
          </a:p>
          <a:p>
            <a:pPr>
              <a:lnSpc>
                <a:spcPct val="80000"/>
              </a:lnSpc>
              <a:buNone/>
            </a:pPr>
            <a:r>
              <a:rPr lang="ru-RU" sz="2400" b="1" i="1" dirty="0" smtClean="0"/>
              <a:t>  жгуч</a:t>
            </a:r>
            <a:r>
              <a:rPr lang="ru-RU" sz="2400" b="1" i="1" dirty="0" smtClean="0">
                <a:solidFill>
                  <a:schemeClr val="accent2"/>
                </a:solidFill>
              </a:rPr>
              <a:t>им</a:t>
            </a:r>
            <a:r>
              <a:rPr lang="ru-RU" sz="2400" b="1" i="1" dirty="0" smtClean="0"/>
              <a:t>  морозом</a:t>
            </a:r>
          </a:p>
          <a:p>
            <a:pPr>
              <a:lnSpc>
                <a:spcPct val="80000"/>
              </a:lnSpc>
              <a:buNone/>
            </a:pPr>
            <a:r>
              <a:rPr lang="ru-RU" sz="2400" b="1" i="1" dirty="0" smtClean="0"/>
              <a:t>  в темн</a:t>
            </a:r>
            <a:r>
              <a:rPr lang="ru-RU" sz="2400" b="1" i="1" dirty="0" smtClean="0">
                <a:solidFill>
                  <a:schemeClr val="accent2"/>
                </a:solidFill>
              </a:rPr>
              <a:t>ом</a:t>
            </a:r>
            <a:r>
              <a:rPr lang="ru-RU" sz="2400" b="1" i="1" dirty="0" smtClean="0"/>
              <a:t>   лесу</a:t>
            </a:r>
          </a:p>
        </p:txBody>
      </p:sp>
      <p:pic>
        <p:nvPicPr>
          <p:cNvPr id="6" name="Picture 21" descr="s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73016"/>
            <a:ext cx="2916237" cy="308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33400"/>
            <a:ext cx="7439046" cy="914400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/>
              </a:rPr>
              <a:t>В каком ряду во всех словах пишется одна Н?</a:t>
            </a:r>
            <a:endParaRPr lang="ru-RU" sz="3200" dirty="0">
              <a:effectLst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5538847" y="4143380"/>
            <a:ext cx="2971800" cy="15105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1643050"/>
            <a:ext cx="5610828" cy="4378238"/>
          </a:xfrm>
        </p:spPr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Оловя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ный,ю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тума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ый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arenR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Комар…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ветре…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торфя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…ой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Огне…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травя…ой,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ый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arenR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Стекля…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серебря…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соколи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ый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None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arenR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Кожа…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румя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песча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ый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arenR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Осе…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стари…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пчели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ый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arenR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Лу…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земля…ой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Каме…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ый,дли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зеле..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ый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arenR"/>
            </a:pPr>
            <a:endParaRPr lang="ru-RU" sz="2000" dirty="0" smtClean="0"/>
          </a:p>
          <a:p>
            <a:pPr marL="342900" indent="-342900">
              <a:buNone/>
            </a:pPr>
            <a:r>
              <a:rPr lang="ru-RU" sz="2000" dirty="0" smtClean="0"/>
              <a:t>                  </a:t>
            </a:r>
          </a:p>
        </p:txBody>
      </p:sp>
      <p:pic>
        <p:nvPicPr>
          <p:cNvPr id="6" name="Рисунок 5" descr="C:\Documents and Settings\Admin\Рабочий стол\0004-005-Rabota-v-gruppakh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428868"/>
            <a:ext cx="2304256" cy="322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33400"/>
            <a:ext cx="7439046" cy="914400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/>
              </a:rPr>
              <a:t> Проверь себя!</a:t>
            </a:r>
            <a:endParaRPr lang="ru-RU" sz="3200" dirty="0"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1643050"/>
            <a:ext cx="5167950" cy="3429024"/>
          </a:xfrm>
        </p:spPr>
        <p:txBody>
          <a:bodyPr>
            <a:normAutofit/>
          </a:bodyPr>
          <a:lstStyle/>
          <a:p>
            <a:pPr marL="342900" indent="-342900">
              <a:buNone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marL="342900" indent="-342900">
              <a:buNone/>
            </a:pPr>
            <a:r>
              <a:rPr lang="ru-RU" sz="1800" b="1" dirty="0" smtClean="0"/>
              <a:t>Комариный, ветреный, торфяной</a:t>
            </a:r>
          </a:p>
          <a:p>
            <a:pPr marL="342900" indent="-342900">
              <a:buNone/>
            </a:pPr>
            <a:endParaRPr lang="ru-RU" sz="1800" dirty="0" smtClean="0"/>
          </a:p>
          <a:p>
            <a:pPr marL="342900" indent="-342900">
              <a:buNone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smtClean="0"/>
              <a:t> </a:t>
            </a:r>
            <a:r>
              <a:rPr lang="ru-RU" sz="1800" b="1" dirty="0" smtClean="0"/>
              <a:t>Кожаный, румяный, песчаный</a:t>
            </a:r>
          </a:p>
          <a:p>
            <a:pPr marL="342900" indent="-342900">
              <a:buNone/>
            </a:pPr>
            <a:endParaRPr lang="ru-RU" sz="1800" dirty="0" smtClean="0"/>
          </a:p>
        </p:txBody>
      </p:sp>
      <p:pic>
        <p:nvPicPr>
          <p:cNvPr id="6" name="Рисунок 5" descr="C:\Documents and Settings\Admin\Рабочий стол\Clipart-Cartoon-Design-09.gif"/>
          <p:cNvPicPr/>
          <p:nvPr/>
        </p:nvPicPr>
        <p:blipFill>
          <a:blip r:embed="rId2" cstate="print"/>
          <a:srcRect l="22282" t="9937" r="27174" b="11539"/>
          <a:stretch>
            <a:fillRect/>
          </a:stretch>
        </p:blipFill>
        <p:spPr bwMode="auto">
          <a:xfrm>
            <a:off x="6372200" y="642918"/>
            <a:ext cx="198601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501008"/>
            <a:ext cx="208823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33400"/>
            <a:ext cx="7439046" cy="1527448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Найдите прилагательное, которое пишется слитно</a:t>
            </a:r>
            <a:r>
              <a:rPr lang="ru-RU" sz="3200" dirty="0" smtClean="0"/>
              <a:t>? Запишите его.</a:t>
            </a:r>
            <a:endParaRPr lang="ru-RU" sz="3200" dirty="0">
              <a:effectLst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5364088" y="4293096"/>
            <a:ext cx="2971800" cy="15105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2060848"/>
            <a:ext cx="5754844" cy="4176464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arenR"/>
            </a:pPr>
            <a:endParaRPr lang="ru-RU" sz="1800" dirty="0" smtClean="0"/>
          </a:p>
          <a:p>
            <a:pPr marL="342900" indent="-342900">
              <a:buAutoNum type="arabicParenR"/>
            </a:pPr>
            <a:endParaRPr lang="ru-RU" sz="1800" dirty="0" smtClean="0"/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 (</a:t>
            </a:r>
            <a:r>
              <a:rPr lang="ru-RU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юго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западный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Б. (ярко) красный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 (древне) русский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 (горько) соленый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None/>
            </a:pPr>
            <a:r>
              <a:rPr lang="ru-RU" sz="2400" dirty="0" smtClean="0">
                <a:latin typeface="Arial Black" pitchFamily="34" charset="0"/>
                <a:cs typeface="Aharoni" pitchFamily="2" charset="-79"/>
              </a:rPr>
              <a:t>   </a:t>
            </a:r>
          </a:p>
          <a:p>
            <a:pPr marL="342900" indent="-342900">
              <a:buNone/>
            </a:pPr>
            <a:r>
              <a:rPr lang="ru-RU" sz="2400" dirty="0" smtClean="0">
                <a:latin typeface="Arial Black" pitchFamily="34" charset="0"/>
                <a:cs typeface="Aharoni" pitchFamily="2" charset="-79"/>
              </a:rPr>
              <a:t>                          </a:t>
            </a:r>
          </a:p>
          <a:p>
            <a:pPr marL="342900" indent="-342900">
              <a:buNone/>
            </a:pPr>
            <a:endParaRPr lang="ru-RU" sz="2400" dirty="0" smtClean="0">
              <a:latin typeface="Arial Black" pitchFamily="34" charset="0"/>
              <a:cs typeface="Aharoni" pitchFamily="2" charset="-79"/>
            </a:endParaRPr>
          </a:p>
          <a:p>
            <a:pPr marL="342900" indent="-342900" algn="ctr">
              <a:buNone/>
            </a:pPr>
            <a:r>
              <a:rPr lang="ru-RU" sz="2400" b="1" dirty="0" smtClean="0">
                <a:latin typeface="Arial Black" pitchFamily="34" charset="0"/>
                <a:cs typeface="Aharoni" pitchFamily="2" charset="-79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Ответ: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 smtClean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7795"/>
            <a:ext cx="7296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Сергей\Desktop\5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1772816"/>
            <a:ext cx="320434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404264"/>
            <a:ext cx="7992888" cy="490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DE2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Запишите предложения, исправив ошибки.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DE22B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DE22BA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.Волга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ширее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Дона.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С наступлением весны дни становятся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длиньше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Нет ничего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красивше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природы родного уголка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28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Альбом </a:t>
            </a:r>
            <a:r>
              <a:rPr kumimoji="0" lang="ru-RU" sz="2800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дешевше</a:t>
            </a:r>
            <a:r>
              <a:rPr kumimoji="0" lang="ru-RU" sz="28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чем краски.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.Брат </a:t>
            </a:r>
            <a:r>
              <a:rPr lang="ru-RU" sz="2800" i="1" dirty="0" err="1" smtClean="0">
                <a:latin typeface="Arial" pitchFamily="34" charset="0"/>
                <a:cs typeface="Arial" pitchFamily="34" charset="0"/>
              </a:rPr>
              <a:t>слабже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сестры.</a:t>
            </a:r>
            <a:endParaRPr kumimoji="0" lang="ru-RU" sz="2800" b="0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149080"/>
            <a:ext cx="2273476" cy="185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j02341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268760"/>
            <a:ext cx="151441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549275"/>
            <a:ext cx="8459787" cy="27368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Выполни задание самостоятельно. Спишите предложение и сделайте морфологический разбор имени прилагательного.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708275"/>
            <a:ext cx="7173913" cy="3332163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  </a:t>
            </a:r>
          </a:p>
          <a:p>
            <a:pPr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  Солнце –это  ярчайшая    Звезда Галактики.</a:t>
            </a:r>
          </a:p>
          <a:p>
            <a:pPr eaLnBrk="1" hangingPunct="1">
              <a:buNone/>
            </a:pPr>
            <a:endParaRPr lang="ru-RU" dirty="0" smtClean="0"/>
          </a:p>
        </p:txBody>
      </p:sp>
      <p:pic>
        <p:nvPicPr>
          <p:cNvPr id="6" name="Picture 21" descr="s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365104"/>
            <a:ext cx="291623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C:\Documents and Settings\Игорь\Рабочий стол\анимации\g2742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32240" y="2420888"/>
            <a:ext cx="2143125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00100" y="533400"/>
            <a:ext cx="7510484" cy="9144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ПРОВЕРЬТЕ СЕБЯ!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000759" y="2500306"/>
            <a:ext cx="2509887" cy="3153608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571472" y="2071678"/>
            <a:ext cx="5572164" cy="35828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Звезда(ярчайшая)</a:t>
            </a:r>
          </a:p>
          <a:p>
            <a:pPr>
              <a:buNone/>
            </a:pPr>
            <a:r>
              <a:rPr lang="ru-RU" dirty="0" smtClean="0"/>
              <a:t>Ярчайшая – имя прилагательное</a:t>
            </a:r>
          </a:p>
          <a:p>
            <a:pPr>
              <a:buNone/>
            </a:pPr>
            <a:r>
              <a:rPr lang="ru-RU" dirty="0" smtClean="0"/>
              <a:t>1. Звезда (какая?) ярчайшая </a:t>
            </a:r>
          </a:p>
          <a:p>
            <a:pPr>
              <a:buNone/>
            </a:pPr>
            <a:r>
              <a:rPr lang="ru-RU" dirty="0" smtClean="0"/>
              <a:t>Н.ф. - ярчайший.</a:t>
            </a:r>
          </a:p>
          <a:p>
            <a:pPr>
              <a:buNone/>
            </a:pPr>
            <a:r>
              <a:rPr lang="ru-RU" dirty="0" smtClean="0"/>
              <a:t>2. Пост.- качественное, </a:t>
            </a:r>
            <a:r>
              <a:rPr lang="ru-RU" dirty="0" err="1" smtClean="0"/>
              <a:t>Непост.-И</a:t>
            </a:r>
            <a:r>
              <a:rPr lang="ru-RU" dirty="0" smtClean="0"/>
              <a:t>. п., ед. ч., ж. р., превосходная степень</a:t>
            </a:r>
          </a:p>
          <a:p>
            <a:pPr>
              <a:buNone/>
            </a:pPr>
            <a:r>
              <a:rPr lang="ru-RU" dirty="0" smtClean="0"/>
              <a:t>3. Звезда (какая?) ярчайшая </a:t>
            </a:r>
          </a:p>
          <a:p>
            <a:endParaRPr lang="ru-RU" dirty="0"/>
          </a:p>
        </p:txBody>
      </p:sp>
      <p:pic>
        <p:nvPicPr>
          <p:cNvPr id="10" name="Picture 2" descr="C:\Documents and Settings\Игорь\Рабочий стол\анимации\870516805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12160" y="1844824"/>
            <a:ext cx="2592288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33400"/>
            <a:ext cx="7439046" cy="1527448"/>
          </a:xfrm>
        </p:spPr>
        <p:txBody>
          <a:bodyPr>
            <a:noAutofit/>
          </a:bodyPr>
          <a:lstStyle/>
          <a:p>
            <a:endParaRPr lang="ru-RU" sz="3200" dirty="0">
              <a:effectLst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5364088" y="4293096"/>
            <a:ext cx="2971800" cy="15105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2060848"/>
            <a:ext cx="5754844" cy="4176464"/>
          </a:xfrm>
        </p:spPr>
        <p:txBody>
          <a:bodyPr>
            <a:normAutofit/>
          </a:bodyPr>
          <a:lstStyle/>
          <a:p>
            <a:pPr marL="342900" indent="-342900">
              <a:buAutoNum type="arabicParenR"/>
            </a:pPr>
            <a:endParaRPr lang="ru-RU" sz="1800" dirty="0" smtClean="0"/>
          </a:p>
          <a:p>
            <a:pPr marL="342900" indent="-342900">
              <a:buAutoNum type="arabicParenR"/>
            </a:pPr>
            <a:endParaRPr lang="ru-RU" sz="1800" dirty="0" smtClean="0"/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None/>
            </a:pPr>
            <a:r>
              <a:rPr lang="ru-RU" sz="2400" dirty="0" smtClean="0">
                <a:latin typeface="Arial Black" pitchFamily="34" charset="0"/>
                <a:cs typeface="Aharoni" pitchFamily="2" charset="-79"/>
              </a:rPr>
              <a:t>   </a:t>
            </a:r>
          </a:p>
          <a:p>
            <a:pPr marL="342900" indent="-342900">
              <a:buNone/>
            </a:pPr>
            <a:r>
              <a:rPr lang="ru-RU" sz="2400" dirty="0" smtClean="0">
                <a:latin typeface="Arial Black" pitchFamily="34" charset="0"/>
                <a:cs typeface="Aharoni" pitchFamily="2" charset="-79"/>
              </a:rPr>
              <a:t>                          </a:t>
            </a:r>
          </a:p>
          <a:p>
            <a:pPr marL="342900" indent="-342900">
              <a:buNone/>
            </a:pPr>
            <a:endParaRPr lang="ru-RU" sz="2400" dirty="0" smtClean="0">
              <a:latin typeface="Arial Black" pitchFamily="34" charset="0"/>
              <a:cs typeface="Aharoni" pitchFamily="2" charset="-79"/>
            </a:endParaRPr>
          </a:p>
          <a:p>
            <a:pPr marL="342900" indent="-342900" algn="ctr">
              <a:buNone/>
            </a:pPr>
            <a:r>
              <a:rPr lang="ru-RU" sz="2400" b="1" dirty="0" smtClean="0">
                <a:latin typeface="Arial Black" pitchFamily="34" charset="0"/>
                <a:cs typeface="Aharoni" pitchFamily="2" charset="-79"/>
              </a:rPr>
              <a:t>           </a:t>
            </a:r>
            <a:endParaRPr lang="ru-RU" sz="2400" b="1" dirty="0" smtClean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7795"/>
            <a:ext cx="7296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764704"/>
            <a:ext cx="820891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Индивидуальный  тест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выполнения 5 мин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286124"/>
            <a:ext cx="3384917" cy="246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j02341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132856"/>
            <a:ext cx="1440160" cy="161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2996952"/>
            <a:ext cx="8183880" cy="32403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308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домашнего </a:t>
            </a:r>
            <a:r>
              <a:rPr lang="ru-RU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</a:t>
            </a:r>
            <a:endParaRPr lang="ru-RU" sz="35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dirty="0" smtClean="0"/>
              <a:t>Работа </a:t>
            </a:r>
            <a:r>
              <a:rPr lang="ru-RU" sz="2600" dirty="0" smtClean="0"/>
              <a:t>с </a:t>
            </a:r>
            <a:r>
              <a:rPr lang="ru-RU" sz="2600" dirty="0" smtClean="0"/>
              <a:t>текстом автор И.С. Соколов-Микитов.</a:t>
            </a:r>
            <a:endParaRPr lang="ru-RU" sz="2600" dirty="0" smtClean="0"/>
          </a:p>
          <a:p>
            <a:pPr>
              <a:buNone/>
            </a:pPr>
            <a:r>
              <a:rPr lang="ru-RU" dirty="0" smtClean="0"/>
              <a:t>1.Русский </a:t>
            </a:r>
            <a:r>
              <a:rPr lang="ru-RU" dirty="0" smtClean="0"/>
              <a:t>лес</a:t>
            </a:r>
            <a:r>
              <a:rPr lang="ru-RU" dirty="0" smtClean="0"/>
              <a:t>. </a:t>
            </a:r>
            <a:r>
              <a:rPr lang="ru-RU" dirty="0" smtClean="0"/>
              <a:t>6.</a:t>
            </a:r>
            <a:r>
              <a:rPr lang="ru-RU" dirty="0" smtClean="0"/>
              <a:t>Описание.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7. Хорош, русский, тихий, зимний, глубокие, чистые, кружевными, большими  ,молодых</a:t>
            </a:r>
            <a:r>
              <a:rPr lang="ru-RU" dirty="0" smtClean="0"/>
              <a:t>, тяжелые,белого,темно-зеленые, высоких,маленьких, зимнему</a:t>
            </a:r>
            <a:r>
              <a:rPr lang="ru-RU" dirty="0" smtClean="0"/>
              <a:t>, тихому, высокие, недвижные, синеватые, стройных, белых, нетронутых, зимний, легкие</a:t>
            </a:r>
            <a:r>
              <a:rPr lang="ru-RU" dirty="0" smtClean="0"/>
              <a:t>, беличьи</a:t>
            </a:r>
            <a:r>
              <a:rPr lang="ru-RU" dirty="0" smtClean="0"/>
              <a:t>, маленькие, мышиные, птичьи.</a:t>
            </a:r>
          </a:p>
          <a:p>
            <a:pPr>
              <a:buNone/>
            </a:pPr>
            <a:r>
              <a:rPr lang="ru-RU" dirty="0" smtClean="0"/>
              <a:t>8. Тяжелый- легкий, большие- маленькие, зима- лето, черный- </a:t>
            </a:r>
            <a:r>
              <a:rPr lang="ru-RU" dirty="0" smtClean="0"/>
              <a:t>белый.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Picture 3" descr="C:\Documents and Settings\Игорь\Рабочий стол\анимации\book_animated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28184" y="4725144"/>
            <a:ext cx="1944216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549275"/>
            <a:ext cx="8459787" cy="576263"/>
          </a:xfrm>
        </p:spPr>
        <p:txBody>
          <a:bodyPr>
            <a:normAutofit fontScale="90000"/>
          </a:bodyPr>
          <a:lstStyle/>
          <a:p>
            <a:pPr algn="ctr"/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Подведение итогов 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урока</a:t>
            </a:r>
            <a:endParaRPr lang="ru-RU" dirty="0" smtClean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556892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643182"/>
            <a:ext cx="342902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67544" y="164535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Какую часть речи мы сегодня 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повторяли? </a:t>
            </a:r>
            <a:endParaRPr kumimoji="0" lang="ru-RU" sz="3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-Понравился ли вам сегодняшний урок?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вы оцениваете свою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работу на уроке?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401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722376" y="1785926"/>
            <a:ext cx="7772400" cy="3299258"/>
          </a:xfrm>
        </p:spPr>
        <p:txBody>
          <a:bodyPr>
            <a:normAutofit/>
          </a:bodyPr>
          <a:lstStyle/>
          <a:p>
            <a:pPr marL="0"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Вопросы на с.140;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подготовка к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диктанту.</a:t>
            </a:r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одобрать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загадки, ответом которых являются имена прилагательные.</a:t>
            </a:r>
          </a:p>
          <a:p>
            <a:pPr marL="0"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76673"/>
            <a:ext cx="82605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Домашнее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97795"/>
            <a:ext cx="21993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3" descr="Рисунок1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2859963" cy="266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861048"/>
            <a:ext cx="257347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1702" y="1772816"/>
            <a:ext cx="82605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РАБОТУ </a:t>
            </a:r>
            <a:r>
              <a:rPr lang="ru-RU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</a:t>
            </a:r>
            <a:r>
              <a:rPr lang="ru-RU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1" descr="s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365104"/>
            <a:ext cx="291623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s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005064"/>
            <a:ext cx="291623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 descr="s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437112"/>
            <a:ext cx="291623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3375"/>
            <a:ext cx="8684518" cy="792163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>
                <a:solidFill>
                  <a:srgbClr val="DE22BA"/>
                </a:solidFill>
              </a:rPr>
              <a:t>    Повторяем теорию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85786" y="1556792"/>
            <a:ext cx="7776864" cy="4978242"/>
          </a:xfrm>
        </p:spPr>
        <p:txBody>
          <a:bodyPr>
            <a:noAutofit/>
          </a:bodyPr>
          <a:lstStyle/>
          <a:p>
            <a:pPr marL="571500" indent="-571500" eaLnBrk="1" hangingPunct="1">
              <a:lnSpc>
                <a:spcPct val="80000"/>
              </a:lnSpc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1.Какая часть речи называется прилагательным?</a:t>
            </a:r>
          </a:p>
          <a:p>
            <a:pPr marL="571500" indent="-571500" eaLnBrk="1" hangingPunct="1">
              <a:lnSpc>
                <a:spcPct val="80000"/>
              </a:lnSpc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Назовите разряды имён прилагательных по значению?</a:t>
            </a:r>
          </a:p>
          <a:p>
            <a:pPr marL="571500" indent="-571500">
              <a:lnSpc>
                <a:spcPct val="80000"/>
              </a:lnSpc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Какие прилагательные называются полными, а какие краткими?</a:t>
            </a:r>
          </a:p>
          <a:p>
            <a:pPr marL="571500" indent="-571500">
              <a:lnSpc>
                <a:spcPct val="80000"/>
              </a:lnSpc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Какие правила орфографии вы изучали по теме «Имя   прилагательное»?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pic>
        <p:nvPicPr>
          <p:cNvPr id="5" name="Рисунок 4" descr="professo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28" y="0"/>
            <a:ext cx="3143272" cy="227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DE22BA"/>
                </a:solidFill>
              </a:rPr>
              <a:t>Одиннадцатое </a:t>
            </a:r>
            <a:r>
              <a:rPr lang="ru-RU" dirty="0" smtClean="0">
                <a:solidFill>
                  <a:srgbClr val="DE22BA"/>
                </a:solidFill>
              </a:rPr>
              <a:t>февраля</a:t>
            </a:r>
            <a:r>
              <a:rPr lang="ru-RU" dirty="0" smtClean="0">
                <a:solidFill>
                  <a:srgbClr val="DE22BA"/>
                </a:solidFill>
              </a:rPr>
              <a:t/>
            </a:r>
            <a:br>
              <a:rPr lang="ru-RU" dirty="0" smtClean="0">
                <a:solidFill>
                  <a:srgbClr val="DE22BA"/>
                </a:solidFill>
              </a:rPr>
            </a:br>
            <a:r>
              <a:rPr lang="ru-RU" dirty="0" smtClean="0">
                <a:solidFill>
                  <a:srgbClr val="DE22BA"/>
                </a:solidFill>
              </a:rPr>
              <a:t>Классная </a:t>
            </a:r>
            <a:r>
              <a:rPr lang="ru-RU" dirty="0" smtClean="0">
                <a:solidFill>
                  <a:srgbClr val="DE22BA"/>
                </a:solidFill>
              </a:rPr>
              <a:t>работа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3861048"/>
            <a:ext cx="7772400" cy="914400"/>
          </a:xfrm>
        </p:spPr>
        <p:txBody>
          <a:bodyPr>
            <a:normAutofit/>
          </a:bodyPr>
          <a:lstStyle/>
          <a:p>
            <a:pPr eaLnBrk="1" hangingPunct="1"/>
            <a:endParaRPr lang="ru-RU" dirty="0" smtClean="0">
              <a:latin typeface="Arial" pitchFamily="34" charset="0"/>
            </a:endParaRPr>
          </a:p>
          <a:p>
            <a:pPr algn="ctr" eaLnBrk="1" hangingPunct="1"/>
            <a:endParaRPr lang="ru-RU" sz="2000" dirty="0" smtClean="0">
              <a:latin typeface="Arial" pitchFamily="34" charset="0"/>
            </a:endParaRPr>
          </a:p>
          <a:p>
            <a:pPr eaLnBrk="1" hangingPunct="1"/>
            <a:endParaRPr lang="ru-RU" dirty="0" smtClean="0">
              <a:latin typeface="Arial" pitchFamily="34" charset="0"/>
            </a:endParaRPr>
          </a:p>
          <a:p>
            <a:pPr eaLnBrk="1" hangingPunct="1"/>
            <a:endParaRPr lang="ru-RU" sz="2000" dirty="0" smtClean="0">
              <a:latin typeface="Arial" pitchFamily="34" charset="0"/>
            </a:endParaRPr>
          </a:p>
          <a:p>
            <a:pPr eaLnBrk="1" hangingPunct="1"/>
            <a:endParaRPr lang="ru-RU" dirty="0" smtClean="0">
              <a:latin typeface="Arial" pitchFamily="34" charset="0"/>
            </a:endParaRPr>
          </a:p>
          <a:p>
            <a:pPr eaLnBrk="1" hangingPunct="1"/>
            <a:endParaRPr lang="ru-RU" sz="2000" dirty="0" smtClean="0">
              <a:solidFill>
                <a:srgbClr val="DE22BA"/>
              </a:solidFill>
              <a:latin typeface="Arial" pitchFamily="34" charset="0"/>
            </a:endParaRPr>
          </a:p>
        </p:txBody>
      </p:sp>
      <p:pic>
        <p:nvPicPr>
          <p:cNvPr id="4" name="Рисунок 3" descr="usen5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2195736" y="3356992"/>
            <a:ext cx="5067422" cy="317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124744"/>
            <a:ext cx="8111872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урока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C0000"/>
                </a:solidFill>
              </a:rPr>
              <a:t>Повторение по </a:t>
            </a:r>
            <a:r>
              <a:rPr lang="ru-RU" sz="3600" b="1" dirty="0">
                <a:solidFill>
                  <a:srgbClr val="CC0000"/>
                </a:solidFill>
              </a:rPr>
              <a:t>теме «Имя </a:t>
            </a:r>
            <a:r>
              <a:rPr lang="ru-RU" sz="3600" b="1" dirty="0" smtClean="0">
                <a:solidFill>
                  <a:srgbClr val="CC0000"/>
                </a:solidFill>
              </a:rPr>
              <a:t>прилагательное</a:t>
            </a:r>
            <a:r>
              <a:rPr lang="ru-RU" sz="3600" dirty="0" smtClean="0">
                <a:solidFill>
                  <a:srgbClr val="CC0000"/>
                </a:solidFill>
              </a:rPr>
              <a:t>»</a:t>
            </a:r>
            <a:endParaRPr lang="ru-RU" sz="3600" dirty="0">
              <a:solidFill>
                <a:srgbClr val="CC0000"/>
              </a:solidFill>
            </a:endParaRPr>
          </a:p>
        </p:txBody>
      </p:sp>
      <p:pic>
        <p:nvPicPr>
          <p:cNvPr id="5" name="Рисунок 4" descr="m_1302432195_img-2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356992"/>
            <a:ext cx="292895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22376" y="836712"/>
            <a:ext cx="7772400" cy="19442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683568" y="3429000"/>
            <a:ext cx="7772400" cy="2304256"/>
          </a:xfrm>
          <a:ln w="38100"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 smtClean="0"/>
              <a:t>	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 algn="ctr">
              <a:buNone/>
            </a:pPr>
            <a:r>
              <a:rPr lang="ru-RU" sz="1600" dirty="0" smtClean="0">
                <a:solidFill>
                  <a:srgbClr val="66CCFF"/>
                </a:solidFill>
              </a:rPr>
              <a:t> </a:t>
            </a:r>
            <a:r>
              <a:rPr lang="ru-RU" sz="4000" dirty="0" smtClean="0">
                <a:solidFill>
                  <a:srgbClr val="0066FF"/>
                </a:solidFill>
              </a:rPr>
              <a:t>За 5  минут запишите прилагательные к данным словам.</a:t>
            </a:r>
          </a:p>
          <a:p>
            <a:pPr>
              <a:buNone/>
            </a:pPr>
            <a:endParaRPr lang="ru-RU" sz="1100" dirty="0" smtClean="0">
              <a:solidFill>
                <a:srgbClr val="66CC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556792"/>
            <a:ext cx="5572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endParaRPr lang="ru-RU" b="1" dirty="0" smtClean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908720"/>
            <a:ext cx="8172400" cy="74789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 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«Кто б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ыстрее!»</a:t>
            </a:r>
            <a:endParaRPr lang="ru-RU" sz="4000" dirty="0" smtClean="0"/>
          </a:p>
          <a:p>
            <a:pPr>
              <a:buNone/>
            </a:pP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работа в парах</a:t>
            </a:r>
            <a:endParaRPr lang="ru-RU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772816"/>
            <a:ext cx="265747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Рисунок 9" descr="1929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132856"/>
            <a:ext cx="12858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11" descr="information_items_121932531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21088"/>
            <a:ext cx="2037151" cy="149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Заголовок 22"/>
          <p:cNvSpPr>
            <a:spLocks noGrp="1"/>
          </p:cNvSpPr>
          <p:nvPr>
            <p:ph type="title" idx="4294967295"/>
          </p:nvPr>
        </p:nvSpPr>
        <p:spPr>
          <a:xfrm>
            <a:off x="0" y="2786063"/>
            <a:ext cx="3024188" cy="7254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Торт</a:t>
            </a:r>
            <a:b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вкусный, свежий, круглый</a:t>
            </a:r>
            <a:r>
              <a:rPr lang="ru-RU" sz="16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4" name="Заголовок 22"/>
          <p:cNvSpPr txBox="1">
            <a:spLocks/>
          </p:cNvSpPr>
          <p:nvPr/>
        </p:nvSpPr>
        <p:spPr>
          <a:xfrm>
            <a:off x="6286500" y="2928938"/>
            <a:ext cx="2614613" cy="7254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endParaRPr lang="ru-RU" sz="15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Заголовок 22"/>
          <p:cNvSpPr txBox="1">
            <a:spLocks/>
          </p:cNvSpPr>
          <p:nvPr/>
        </p:nvSpPr>
        <p:spPr>
          <a:xfrm>
            <a:off x="6100763" y="549275"/>
            <a:ext cx="3043237" cy="7254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Часы - </a:t>
            </a:r>
            <a:r>
              <a:rPr lang="ru-RU" sz="1600" i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600" i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i="1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наручные, мужские, дорогие … </a:t>
            </a:r>
          </a:p>
        </p:txBody>
      </p:sp>
      <p:sp>
        <p:nvSpPr>
          <p:cNvPr id="26" name="Заголовок 22"/>
          <p:cNvSpPr txBox="1">
            <a:spLocks/>
          </p:cNvSpPr>
          <p:nvPr/>
        </p:nvSpPr>
        <p:spPr>
          <a:xfrm>
            <a:off x="214313" y="5929313"/>
            <a:ext cx="3043237" cy="725487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Сумка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700" b="1" i="1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большая, мамина</a:t>
            </a:r>
            <a:r>
              <a:rPr lang="ru-RU" sz="1700" b="1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r>
              <a:rPr lang="ru-RU" sz="1600" i="1" dirty="0" smtClean="0">
                <a:solidFill>
                  <a:srgbClr val="0000CC"/>
                </a:solidFill>
              </a:rPr>
              <a:t> хозяйственная…</a:t>
            </a:r>
            <a:r>
              <a:rPr lang="ru-RU" sz="1700" b="1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</a:t>
            </a:r>
            <a:r>
              <a:rPr lang="ru-RU" sz="1600" i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600" i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1600" i="1" dirty="0">
              <a:solidFill>
                <a:srgbClr val="000099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" name="Заголовок 22"/>
          <p:cNvSpPr txBox="1">
            <a:spLocks/>
          </p:cNvSpPr>
          <p:nvPr/>
        </p:nvSpPr>
        <p:spPr>
          <a:xfrm>
            <a:off x="6100763" y="5445224"/>
            <a:ext cx="3043237" cy="8640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Лимон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lang="ru-RU" sz="1600" i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600" i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i="1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жёлтый, кислый, ароматный</a:t>
            </a:r>
            <a:r>
              <a:rPr lang="ru-RU" sz="1600" i="1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…</a:t>
            </a:r>
          </a:p>
        </p:txBody>
      </p:sp>
      <p:sp>
        <p:nvSpPr>
          <p:cNvPr id="28" name="Заголовок 22"/>
          <p:cNvSpPr txBox="1">
            <a:spLocks/>
          </p:cNvSpPr>
          <p:nvPr/>
        </p:nvSpPr>
        <p:spPr>
          <a:xfrm>
            <a:off x="3203575" y="2708921"/>
            <a:ext cx="3043238" cy="86409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Кружка</a:t>
            </a:r>
            <a:r>
              <a:rPr lang="ru-RU" sz="1600" i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600" i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стеклянная 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красная,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…</a:t>
            </a:r>
            <a:endParaRPr lang="ru-RU" sz="1600" b="1" dirty="0">
              <a:solidFill>
                <a:srgbClr val="000099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" name="Picture 2" descr="E:\Школьные запросы\К уроку\4996-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355976" y="836712"/>
            <a:ext cx="1827212" cy="2115245"/>
          </a:xfrm>
          <a:prstGeom prst="rect">
            <a:avLst/>
          </a:prstGeom>
          <a:noFill/>
          <a:ln/>
        </p:spPr>
      </p:pic>
      <p:pic>
        <p:nvPicPr>
          <p:cNvPr id="14" name="Picture 3" descr="E:\Школьные запросы\К уроку\recipe_423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48680"/>
            <a:ext cx="22733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8" descr="8e708bb7e2efafec36d8c518bb0782c9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331640" y="3933056"/>
            <a:ext cx="1797550" cy="1793709"/>
          </a:xfrm>
          <a:prstGeom prst="rect">
            <a:avLst/>
          </a:prstGeom>
          <a:solidFill>
            <a:srgbClr val="FFFFFF"/>
          </a:solidFill>
          <a:ln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260350"/>
            <a:ext cx="6056312" cy="216851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dirty="0" smtClean="0">
                <a:solidFill>
                  <a:srgbClr val="FF00FF"/>
                </a:solidFill>
              </a:rPr>
              <a:t>Определите разряд имен прилагательных. Запишите в три колонки.  </a:t>
            </a:r>
            <a:br>
              <a:rPr lang="ru-RU" sz="2800" dirty="0" smtClean="0">
                <a:solidFill>
                  <a:srgbClr val="FF00FF"/>
                </a:solidFill>
              </a:rPr>
            </a:br>
            <a:r>
              <a:rPr lang="ru-RU" sz="2800" dirty="0" smtClean="0">
                <a:solidFill>
                  <a:srgbClr val="FF00FF"/>
                </a:solidFill>
              </a:rPr>
              <a:t>Время выполнения 3 мин.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348880"/>
            <a:ext cx="7785100" cy="3744416"/>
          </a:xfrm>
        </p:spPr>
        <p:txBody>
          <a:bodyPr>
            <a:normAutofit/>
          </a:bodyPr>
          <a:lstStyle/>
          <a:p>
            <a:pPr marL="571500" indent="-571500" algn="just">
              <a:buNone/>
            </a:pPr>
            <a:r>
              <a:rPr lang="ru-RU" b="1" dirty="0" smtClean="0"/>
              <a:t>Каменный дом, вчерашняя газета,</a:t>
            </a:r>
          </a:p>
          <a:p>
            <a:pPr marL="571500" indent="-571500" algn="just">
              <a:buNone/>
            </a:pPr>
            <a:r>
              <a:rPr lang="ru-RU" b="1" dirty="0" smtClean="0"/>
              <a:t>мамино кружево, грустный</a:t>
            </a:r>
          </a:p>
          <a:p>
            <a:pPr marL="571500" indent="-571500" algn="just">
              <a:buNone/>
            </a:pPr>
            <a:r>
              <a:rPr lang="ru-RU" b="1" dirty="0" smtClean="0"/>
              <a:t> взгляд, лисий хвост, тихий шорох, соловьиная  песня, темная туча городской автобус. </a:t>
            </a:r>
          </a:p>
          <a:p>
            <a:pPr marL="571500" indent="-571500">
              <a:buNone/>
            </a:pPr>
            <a:endParaRPr lang="ru-RU" sz="1900" b="1" i="1" dirty="0" smtClean="0"/>
          </a:p>
          <a:p>
            <a:pPr marL="571500" indent="-571500">
              <a:buNone/>
            </a:pPr>
            <a:endParaRPr lang="ru-RU" sz="1900" b="1" i="1" dirty="0" smtClean="0"/>
          </a:p>
          <a:p>
            <a:pPr marL="571500" indent="-571500">
              <a:buNone/>
            </a:pPr>
            <a:endParaRPr lang="ru-RU" sz="1900" b="1" i="1" dirty="0" smtClean="0"/>
          </a:p>
        </p:txBody>
      </p:sp>
      <p:pic>
        <p:nvPicPr>
          <p:cNvPr id="7172" name="Picture 9" descr="j02341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14613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293096"/>
            <a:ext cx="223224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1286</TotalTime>
  <Words>869</Words>
  <Application>Microsoft Office PowerPoint</Application>
  <PresentationFormat>Экран (4:3)</PresentationFormat>
  <Paragraphs>223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Аспект</vt:lpstr>
      <vt:lpstr>Повторение по теме «Имя прилагательное» 6 класс</vt:lpstr>
      <vt:lpstr>Цели урока:</vt:lpstr>
      <vt:lpstr>Слайд 3</vt:lpstr>
      <vt:lpstr>    Повторяем теорию</vt:lpstr>
      <vt:lpstr>       Одиннадцатое февраля Классная работа  </vt:lpstr>
      <vt:lpstr>Слайд 6</vt:lpstr>
      <vt:lpstr>Слайд 7</vt:lpstr>
      <vt:lpstr>           Торт  вкусный, свежий, круглый…</vt:lpstr>
      <vt:lpstr>Определите разряд имен прилагательных. Запишите в три колонки.   Время выполнения 3 мин.</vt:lpstr>
      <vt:lpstr>       Проверьте себя!</vt:lpstr>
      <vt:lpstr>     Образуйте краткие формы прилагательных.  </vt:lpstr>
      <vt:lpstr>ПРОВЕРЬТЕ СЕБЯ!</vt:lpstr>
      <vt:lpstr>Спишите, обозначая условия выбора  слитного раздельного написания  НЕ </vt:lpstr>
      <vt:lpstr>ПРОВЕРЬТЕ СЕБЯ!</vt:lpstr>
      <vt:lpstr>От существительных образуйте прилагательные с суффиксами К и СК. </vt:lpstr>
      <vt:lpstr>ПРОВЕРЬТЕ СЕБЯ!</vt:lpstr>
      <vt:lpstr>Исправьте речевые ошибки?</vt:lpstr>
      <vt:lpstr>        Найдите  прилагательные в превосходной степени?</vt:lpstr>
      <vt:lpstr>«Третий лишний». </vt:lpstr>
      <vt:lpstr>Проверьте себя!</vt:lpstr>
      <vt:lpstr>Спишите, выделите  окончания прилагательных в безударном положении. Время выполнения 3 мин.</vt:lpstr>
      <vt:lpstr>ПРОВЕРЬТЕ СЕБЯ!</vt:lpstr>
      <vt:lpstr>В каком ряду во всех словах пишется одна Н?</vt:lpstr>
      <vt:lpstr> Проверь себя!</vt:lpstr>
      <vt:lpstr>Найдите прилагательное, которое пишется слитно? Запишите его.</vt:lpstr>
      <vt:lpstr>Слайд 26</vt:lpstr>
      <vt:lpstr>Выполни задание самостоятельно. Спишите предложение и сделайте морфологический разбор имени прилагательного.  </vt:lpstr>
      <vt:lpstr>ПРОВЕРЬТЕ СЕБЯ! </vt:lpstr>
      <vt:lpstr>Слайд 29</vt:lpstr>
      <vt:lpstr>Подведение итогов урока</vt:lpstr>
      <vt:lpstr>Слайд 31</vt:lpstr>
      <vt:lpstr>Слайд 32</vt:lpstr>
    </vt:vector>
  </TitlesOfParts>
  <Company>МОУ Столипинская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Волкова М.Ю.</dc:creator>
  <cp:lastModifiedBy>SAMSUNG</cp:lastModifiedBy>
  <cp:revision>144</cp:revision>
  <dcterms:created xsi:type="dcterms:W3CDTF">2014-01-28T09:41:34Z</dcterms:created>
  <dcterms:modified xsi:type="dcterms:W3CDTF">2014-02-10T18:37:53Z</dcterms:modified>
</cp:coreProperties>
</file>