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4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0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E991E-D5C7-41A6-9308-92C677DADDF8}" type="datetimeFigureOut">
              <a:rPr lang="ru-RU"/>
              <a:pPr>
                <a:defRPr/>
              </a:pPr>
              <a:t>05.12.2008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3A821-E5CE-45D7-819B-FEB522F924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/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58920-EAF9-47A4-84C9-ED06A4A51711}" type="datetimeFigureOut">
              <a:rPr lang="ru-RU"/>
              <a:pPr>
                <a:defRPr/>
              </a:pPr>
              <a:t>05.12.2008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0E137-339A-4E95-81C7-DA8BCAD8B4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/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0A8D1-9743-43BF-8D0A-310463801BA3}" type="datetimeFigureOut">
              <a:rPr lang="ru-RU"/>
              <a:pPr>
                <a:defRPr/>
              </a:pPr>
              <a:t>05.12.2008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CC334-D0CB-4702-989B-D0DEF7B5AA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/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0041E-3F6A-4151-BD92-F30DA2C17558}" type="datetimeFigureOut">
              <a:rPr lang="ru-RU"/>
              <a:pPr>
                <a:defRPr/>
              </a:pPr>
              <a:t>05.12.2008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1E723-3273-453E-85EF-32177A05CC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/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011B2-934D-4156-AEAF-E58EE6565AB0}" type="datetimeFigureOut">
              <a:rPr lang="ru-RU"/>
              <a:pPr>
                <a:defRPr/>
              </a:pPr>
              <a:t>05.12.2008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A5A65-EE15-4DC2-8843-854B8222A8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/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DFFA4-5CC6-4CAF-A0A4-66D59DEA2587}" type="datetimeFigureOut">
              <a:rPr lang="ru-RU"/>
              <a:pPr>
                <a:defRPr/>
              </a:pPr>
              <a:t>05.12.2008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B5844-BCCD-4C97-B7AA-3B5CA73094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/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190A7-1F68-498F-826C-4DEE21040207}" type="datetimeFigureOut">
              <a:rPr lang="ru-RU"/>
              <a:pPr>
                <a:defRPr/>
              </a:pPr>
              <a:t>05.12.2008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5CEC-34A5-4260-A3EF-7B85900167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/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3858E-A3D3-4005-AF89-82E43C83D5B2}" type="datetimeFigureOut">
              <a:rPr lang="ru-RU"/>
              <a:pPr>
                <a:defRPr/>
              </a:pPr>
              <a:t>05.12.2008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3CAAE-0A75-4F6E-A95A-8284FA9F77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/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3F068-A632-4D03-A5ED-7C74C5D121B0}" type="datetimeFigureOut">
              <a:rPr lang="ru-RU"/>
              <a:pPr>
                <a:defRPr/>
              </a:pPr>
              <a:t>05.12.2008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70BE1-4CA5-447B-9D97-4AF9782198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/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C5D97-1B28-4B62-A42D-A97722D93B59}" type="datetimeFigureOut">
              <a:rPr lang="ru-RU"/>
              <a:pPr>
                <a:defRPr/>
              </a:pPr>
              <a:t>05.12.2008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B97BB-2AE2-4926-A616-41C3A4FFA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/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C9101-8097-42A0-A48B-DD571BD3660B}" type="datetimeFigureOut">
              <a:rPr lang="ru-RU"/>
              <a:pPr>
                <a:defRPr/>
              </a:pPr>
              <a:t>05.12.2008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4D46A-F1B0-4AAB-94C6-847D63DC72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/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1989FD-3EB0-4160-8FAE-A0E3C63366AE}" type="datetimeFigureOut">
              <a:rPr lang="ru-RU"/>
              <a:pPr>
                <a:defRPr/>
              </a:pPr>
              <a:t>05.12.2008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27D6B6A-0997-45D0-BF32-ADBFF19C91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plit/>
    <p:sndAc>
      <p:stSnd>
        <p:snd r:embed="rId13" name="chimes.wav" builtIn="1"/>
      </p:stSnd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3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/>
              <a:t>Задачи психолого-педагогического сопровождения </a:t>
            </a:r>
            <a:br>
              <a:rPr lang="ru-RU" sz="2400" dirty="0" smtClean="0"/>
            </a:br>
            <a:r>
              <a:rPr lang="ru-RU" sz="2400" dirty="0" smtClean="0"/>
              <a:t>по укреплению здоровья детей: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63" y="2071688"/>
            <a:ext cx="8164512" cy="24929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600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600" dirty="0"/>
              <a:t> </a:t>
            </a:r>
            <a:r>
              <a:rPr lang="ru-RU" sz="2000" dirty="0"/>
              <a:t>Формирование  установок на здоровый образ жизни</a:t>
            </a:r>
            <a:r>
              <a:rPr lang="ru-RU" sz="2000" dirty="0" smtClean="0"/>
              <a:t>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2000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dirty="0"/>
              <a:t> Развитие навыков </a:t>
            </a:r>
            <a:r>
              <a:rPr lang="ru-RU" sz="2000" dirty="0" err="1"/>
              <a:t>саморегуляции</a:t>
            </a:r>
            <a:r>
              <a:rPr lang="ru-RU" sz="2000" dirty="0"/>
              <a:t> и управления </a:t>
            </a:r>
            <a:r>
              <a:rPr lang="ru-RU" sz="2000"/>
              <a:t>стрессом</a:t>
            </a:r>
            <a:r>
              <a:rPr lang="ru-RU" sz="2000" smtClean="0"/>
              <a:t>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dirty="0"/>
              <a:t> Профилактика </a:t>
            </a:r>
            <a:r>
              <a:rPr lang="ru-RU" sz="2000" dirty="0" err="1"/>
              <a:t>табакокурения</a:t>
            </a:r>
            <a:r>
              <a:rPr lang="ru-RU" sz="2000" dirty="0"/>
              <a:t>, алкоголизма и наркомании, заболеваний, предающихся половым путем, ВИЧ/СПИД, школьного и дорожного травматизма</a:t>
            </a:r>
          </a:p>
        </p:txBody>
      </p:sp>
    </p:spTree>
  </p:cSld>
  <p:clrMapOvr>
    <a:masterClrMapping/>
  </p:clrMapOvr>
  <p:transition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/>
              <a:t>Методологические основы системы </a:t>
            </a:r>
            <a:br>
              <a:rPr lang="ru-RU" sz="2400" dirty="0" smtClean="0"/>
            </a:br>
            <a:r>
              <a:rPr lang="ru-RU" sz="2400" dirty="0" smtClean="0"/>
              <a:t>психолого-педагогического сопровождения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1500" y="1928813"/>
            <a:ext cx="8143875" cy="36925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/>
              <a:t> Личностно-ориентированный (личностно-центрированный) подход (</a:t>
            </a:r>
            <a:r>
              <a:rPr lang="ru-RU" dirty="0" err="1"/>
              <a:t>К.Роджерс</a:t>
            </a:r>
            <a:r>
              <a:rPr lang="ru-RU" dirty="0"/>
              <a:t>, И.С. </a:t>
            </a:r>
            <a:r>
              <a:rPr lang="ru-RU" dirty="0" err="1"/>
              <a:t>Якиманская</a:t>
            </a:r>
            <a:r>
              <a:rPr lang="ru-RU" dirty="0"/>
              <a:t>, Н.Ю. </a:t>
            </a:r>
            <a:r>
              <a:rPr lang="ru-RU" dirty="0" err="1"/>
              <a:t>Синягина</a:t>
            </a:r>
            <a:r>
              <a:rPr lang="ru-RU" dirty="0"/>
              <a:t>), определяющий приоритетность потребностей, целей и ценностей развития личности ребенка при построении системы психолого-педагогического образовательного процесса,  максимальный учет индивидуальных, субъектных и личностных особенностей детей. С этих позиций сопровождение должно ориентироваться на потребности и интересы конкретного ребенка, логику его развития, а не на заданные извне  задачи.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/>
              <a:t> Антропологическая парадигма в психологии и педагогике (В.И </a:t>
            </a:r>
            <a:r>
              <a:rPr lang="ru-RU" dirty="0" err="1"/>
              <a:t>Слободчиков</a:t>
            </a:r>
            <a:r>
              <a:rPr lang="ru-RU" dirty="0"/>
              <a:t>, Е.И. Исаев, Б.С. </a:t>
            </a:r>
            <a:r>
              <a:rPr lang="ru-RU" dirty="0" err="1"/>
              <a:t>Братусь</a:t>
            </a:r>
            <a:r>
              <a:rPr lang="ru-RU" dirty="0"/>
              <a:t>), предполагающая целостный подход к человеку, смещение анализа с отдельных функций и свойств (внимание, память, мышление, произвольность и др.) на рассмотрение целостной ситуации развития ребенка в контексте его связей и отношений с другими. </a:t>
            </a:r>
          </a:p>
        </p:txBody>
      </p:sp>
    </p:spTree>
  </p:cSld>
  <p:clrMapOvr>
    <a:masterClrMapping/>
  </p:clrMapOvr>
  <p:transition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/>
              <a:t>Методологические основы системы </a:t>
            </a:r>
            <a:br>
              <a:rPr lang="ru-RU" sz="2400" dirty="0" smtClean="0"/>
            </a:br>
            <a:r>
              <a:rPr lang="ru-RU" sz="2400" dirty="0" smtClean="0"/>
              <a:t>психолого-педагогического сопровождения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0063" y="1857375"/>
            <a:ext cx="8143875" cy="36925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/>
              <a:t> Концепция психического и психологического здоровья детей (И.В.Дубровина), рассматривающая в качестве предмета работы практического психолога в образовании – проблемы развития личности в условиях конкретного образовательного пространства, влияющие  на состояние ее психологического здоровья; отдающая приоритет </a:t>
            </a:r>
            <a:r>
              <a:rPr lang="ru-RU" dirty="0" err="1"/>
              <a:t>психопрофилактике</a:t>
            </a:r>
            <a:r>
              <a:rPr lang="ru-RU" dirty="0"/>
              <a:t> возникновения проблем, в том числе через мониторинг и коррекцию параметров образовательного пространства.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/>
              <a:t>Парадигма развивающего образования (Д.Б. </a:t>
            </a:r>
            <a:r>
              <a:rPr lang="ru-RU" dirty="0" err="1"/>
              <a:t>Эльконин</a:t>
            </a:r>
            <a:r>
              <a:rPr lang="ru-RU" dirty="0"/>
              <a:t>, В.В. Давыдов), утверждающая необходимость проектирования такой системы образования, которая не только учит детей знаниям и умениям, но обеспечивает развитие у него фундаментальных человеческих способностей и личностных качеств, что предполагает серьезную «</a:t>
            </a:r>
            <a:r>
              <a:rPr lang="ru-RU" dirty="0" err="1"/>
              <a:t>психологизацию</a:t>
            </a:r>
            <a:r>
              <a:rPr lang="ru-RU" dirty="0"/>
              <a:t>» педагогической практики. </a:t>
            </a:r>
          </a:p>
        </p:txBody>
      </p:sp>
    </p:spTree>
  </p:cSld>
  <p:clrMapOvr>
    <a:masterClrMapping/>
  </p:clrMapOvr>
  <p:transition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/>
              <a:t>Методологические основы системы </a:t>
            </a:r>
            <a:br>
              <a:rPr lang="ru-RU" sz="2400" dirty="0" smtClean="0"/>
            </a:br>
            <a:r>
              <a:rPr lang="ru-RU" sz="2400" dirty="0" smtClean="0"/>
              <a:t>психолого-педагогического сопровождения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8625" y="1785938"/>
            <a:ext cx="8215313" cy="31400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/>
              <a:t> Теория педагогической поддержки (О.С. </a:t>
            </a:r>
            <a:r>
              <a:rPr lang="ru-RU" dirty="0" err="1"/>
              <a:t>Газман</a:t>
            </a:r>
            <a:r>
              <a:rPr lang="ru-RU" dirty="0"/>
              <a:t>, Н.Н. Михайлова),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утверждающая необходимость сопровождения процесса индивидуализации личности, развитие ее «самости», создания условий для самоопределения, </a:t>
            </a:r>
            <a:r>
              <a:rPr lang="ru-RU" dirty="0" err="1"/>
              <a:t>самоактуализации</a:t>
            </a:r>
            <a:r>
              <a:rPr lang="ru-RU" dirty="0"/>
              <a:t> и реализации через </a:t>
            </a:r>
            <a:r>
              <a:rPr lang="ru-RU" dirty="0" err="1"/>
              <a:t>субъект-субъектные</a:t>
            </a:r>
            <a:r>
              <a:rPr lang="ru-RU" dirty="0"/>
              <a:t> отношения, сотрудничество, сотворчество взрослого и ребенка, в которых доминирует равный, взаимовыгодный обмен личностными смыслами и опытом.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/>
              <a:t> Проектный подход в организации </a:t>
            </a:r>
            <a:r>
              <a:rPr lang="ru-RU" dirty="0" err="1"/>
              <a:t>психолго-медико-социального</a:t>
            </a:r>
            <a:r>
              <a:rPr lang="ru-RU" dirty="0"/>
              <a:t> сопровождения (Е.В. </a:t>
            </a:r>
            <a:r>
              <a:rPr lang="ru-RU" dirty="0" err="1"/>
              <a:t>Бурмистрова</a:t>
            </a:r>
            <a:r>
              <a:rPr lang="ru-RU" dirty="0"/>
              <a:t>, М.Р. </a:t>
            </a:r>
            <a:r>
              <a:rPr lang="ru-RU" dirty="0" err="1"/>
              <a:t>Битянова</a:t>
            </a:r>
            <a:r>
              <a:rPr lang="ru-RU" dirty="0"/>
              <a:t>, А.И. Красило), ориентирующий на создание (проектирование) в образовательной среде условий для кооперации всех субъектов образовательного процесса в проблемной ситуации.</a:t>
            </a:r>
          </a:p>
        </p:txBody>
      </p:sp>
    </p:spTree>
  </p:cSld>
  <p:clrMapOvr>
    <a:masterClrMapping/>
  </p:clrMapOvr>
  <p:transition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/>
              <a:t>Этапы проектирования образовательных программ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57250" y="2000250"/>
            <a:ext cx="1928813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 этап -</a:t>
            </a:r>
            <a:r>
              <a:rPr lang="ru-RU" dirty="0" err="1"/>
              <a:t>мотивационыый</a:t>
            </a:r>
            <a:endParaRPr lang="ru-RU" dirty="0"/>
          </a:p>
        </p:txBody>
      </p:sp>
      <p:cxnSp>
        <p:nvCxnSpPr>
          <p:cNvPr id="6" name="Прямая со стрелкой 5"/>
          <p:cNvCxnSpPr>
            <a:stCxn id="4" idx="3"/>
          </p:cNvCxnSpPr>
          <p:nvPr/>
        </p:nvCxnSpPr>
        <p:spPr>
          <a:xfrm flipV="1">
            <a:off x="2786063" y="2428875"/>
            <a:ext cx="714375" cy="28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3500438" y="2071688"/>
            <a:ext cx="1857375" cy="9286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 этап - концептуальный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5429250" y="2571750"/>
            <a:ext cx="5715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6072188" y="2071688"/>
            <a:ext cx="1928812" cy="10001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3 этап - проектный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>
            <a:off x="6607969" y="3536156"/>
            <a:ext cx="787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6143625" y="3929063"/>
            <a:ext cx="2000250" cy="12001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4 этап-  реализация проекта</a:t>
            </a:r>
          </a:p>
        </p:txBody>
      </p:sp>
      <p:cxnSp>
        <p:nvCxnSpPr>
          <p:cNvPr id="17" name="Прямая со стрелкой 16"/>
          <p:cNvCxnSpPr>
            <a:stCxn id="13" idx="1"/>
          </p:cNvCxnSpPr>
          <p:nvPr/>
        </p:nvCxnSpPr>
        <p:spPr>
          <a:xfrm rot="10800000">
            <a:off x="4786313" y="4500563"/>
            <a:ext cx="1357312" cy="28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2714625" y="4000500"/>
            <a:ext cx="2071688" cy="12144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5 этап – рефлексивно-диагностический</a:t>
            </a:r>
          </a:p>
        </p:txBody>
      </p:sp>
    </p:spTree>
  </p:cSld>
  <p:clrMapOvr>
    <a:masterClrMapping/>
  </p:clrMapOvr>
  <p:transition>
    <p:spli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5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/>
              <a:t>Для успешной организации совместной деятельности по проектированию образовательной программы необходимо выполнение ряда условий:</a:t>
            </a:r>
            <a:br>
              <a:rPr lang="ru-RU" sz="2400" dirty="0" smtClean="0"/>
            </a:br>
            <a:endParaRPr lang="ru-RU" sz="2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500063" y="1928813"/>
            <a:ext cx="8215312" cy="28622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/>
              <a:t> Наличие представлений о структуре способностей и личности ребенка, их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возрастной и иной динамике в ходе школьного обучения и развития; об отношении ученика к  учению; о психологическом портрете учащегося.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/>
              <a:t> Представление о возрастно-нормативной модели развития – соответствие содержания образовательной программы возрастным нормам, задачам развития на данном этапе жизни.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/>
              <a:t>Представление о содержании образовательной среды, в которой </a:t>
            </a:r>
            <a:r>
              <a:rPr lang="ru-RU"/>
              <a:t>происходит обучение.</a:t>
            </a:r>
            <a:endParaRPr lang="ru-RU" dirty="0"/>
          </a:p>
        </p:txBody>
      </p:sp>
    </p:spTree>
  </p:cSld>
  <p:clrMapOvr>
    <a:masterClrMapping/>
  </p:clrMapOvr>
  <p:transition>
    <p:split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475</Words>
  <Application>Microsoft Office PowerPoint</Application>
  <PresentationFormat>Экран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Calibri</vt:lpstr>
      <vt:lpstr>Arial</vt:lpstr>
      <vt:lpstr>Wingdings</vt:lpstr>
      <vt:lpstr>Тема Office</vt:lpstr>
      <vt:lpstr>Задачи психолого-педагогического сопровождения  по укреплению здоровья детей: </vt:lpstr>
      <vt:lpstr>Методологические основы системы  психолого-педагогического сопровождения</vt:lpstr>
      <vt:lpstr>Методологические основы системы  психолого-педагогического сопровождения</vt:lpstr>
      <vt:lpstr>Методологические основы системы  психолого-педагогического сопровождения</vt:lpstr>
      <vt:lpstr>Этапы проектирования образовательных программ</vt:lpstr>
      <vt:lpstr>Для успешной организации совместной деятельности по проектированию образовательной программы необходимо выполнение ряда условий: 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психолого-педагогического сопровождения  по укреплению здоровья детей: </dc:title>
  <dc:creator>Наталия</dc:creator>
  <cp:lastModifiedBy>Наталия</cp:lastModifiedBy>
  <cp:revision>11</cp:revision>
  <dcterms:created xsi:type="dcterms:W3CDTF">2008-12-05T02:55:15Z</dcterms:created>
  <dcterms:modified xsi:type="dcterms:W3CDTF">2008-12-05T04:27:00Z</dcterms:modified>
</cp:coreProperties>
</file>