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1"/>
  </p:sldMasterIdLst>
  <p:sldIdLst>
    <p:sldId id="256" r:id="rId2"/>
    <p:sldId id="257" r:id="rId3"/>
    <p:sldId id="263" r:id="rId4"/>
    <p:sldId id="260" r:id="rId5"/>
    <p:sldId id="259" r:id="rId6"/>
    <p:sldId id="261" r:id="rId7"/>
    <p:sldId id="262" r:id="rId8"/>
    <p:sldId id="282" r:id="rId9"/>
    <p:sldId id="265" r:id="rId10"/>
    <p:sldId id="266" r:id="rId11"/>
    <p:sldId id="267" r:id="rId12"/>
    <p:sldId id="268" r:id="rId13"/>
    <p:sldId id="281" r:id="rId14"/>
    <p:sldId id="269" r:id="rId15"/>
    <p:sldId id="270" r:id="rId16"/>
    <p:sldId id="272" r:id="rId17"/>
    <p:sldId id="273" r:id="rId18"/>
    <p:sldId id="274" r:id="rId19"/>
    <p:sldId id="275" r:id="rId20"/>
    <p:sldId id="277" r:id="rId21"/>
    <p:sldId id="284" r:id="rId22"/>
    <p:sldId id="278" r:id="rId23"/>
    <p:sldId id="279" r:id="rId24"/>
    <p:sldId id="280" r:id="rId25"/>
    <p:sldId id="283" r:id="rId2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 snapToGrid="0">
      <p:cViewPr>
        <p:scale>
          <a:sx n="79" d="100"/>
          <a:sy n="79" d="100"/>
        </p:scale>
        <p:origin x="-1770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1212-98B6-4B7D-B215-C1D537E7B63A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D34F-4BA7-4DF3-8B0F-7E60EF0A0D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6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4524-F5F9-4F8D-950C-A11D53748F6C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8E87-AA6C-42EF-83FB-B9CAF52705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929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D665D3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D665D3"/>
                </a:solidFill>
                <a:latin typeface="Arial" panose="020B0604020202020204" pitchFamily="34" charset="0"/>
              </a:rPr>
              <a:t>”</a:t>
            </a:r>
            <a:endParaRPr lang="en-US" smtClean="0">
              <a:solidFill>
                <a:srgbClr val="D665D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10DD-7785-4AF3-A1E6-C5971622A356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5F39-F203-4AA3-A4C0-BB134AC490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13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3898-47E5-4505-BCE9-D2CFF2E65650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57C3-928A-4AF5-A1E7-C14F004929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100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D665D3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D665D3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548C-C167-4D90-8D63-11CADA2A50F2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1698-92FD-4E4F-B778-6F3FA2AC5A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189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F9E4-FA47-4DF6-BA64-911F184E3927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D1C4-6C49-43C7-BEA8-13F027DF7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803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AE3D-5AA1-44C3-BB91-4A08FAAA8E41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8A55-92D5-4677-A911-88B5C935F9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4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6B20-E7E9-4E42-92E6-8A644D26E233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D38F-5101-4812-92AE-92AEEFC329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29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ADFC-E029-46E9-9FDF-A9764D0C7C08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D15F-3012-4D27-BCA5-541417B346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221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80CB-8184-4382-999D-57052F05C5EA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03A1-5BE6-4DF4-AE48-42B409175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09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30101-3E37-47B0-82DE-1B868D44F778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ED07-9F14-427E-913F-FB74A4E202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833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7D91-A83C-40ED-A50D-89027F887CAB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ADA90-76C9-4517-9AB7-11D42C7F41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00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41D6-7890-4E11-A2A3-FF6EE239E487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EB7C-6753-4072-9E9E-9BCE0FE11E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788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08E3-C379-4115-9F1C-9DD8E33428DB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748D-91AF-4DCB-B17F-FC56D06407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116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81F9-B145-4C98-9A0E-E19A2E351F07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3FCDC-8E93-4499-AAB3-F85A084990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5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C1C1-98ED-441A-A5A4-595F4BB0ACC0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6616-61A0-4E7B-B079-77EFAE819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273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33DC2-DC29-41BD-924E-9DF9DDF4A317}" type="datetimeFigureOut">
              <a:rPr lang="ru-RU"/>
              <a:pPr>
                <a:defRPr/>
              </a:pPr>
              <a:t>10.06.2014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0622700-E5D1-4E5E-AB26-1D3111241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61" r:id="rId11"/>
    <p:sldLayoutId id="2147484256" r:id="rId12"/>
    <p:sldLayoutId id="2147484262" r:id="rId13"/>
    <p:sldLayoutId id="2147484257" r:id="rId14"/>
    <p:sldLayoutId id="2147484258" r:id="rId15"/>
    <p:sldLayoutId id="214748425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4.xml"/><Relationship Id="rId5" Type="http://schemas.openxmlformats.org/officeDocument/2006/relationships/slide" Target="slide7.xml"/><Relationship Id="rId10" Type="http://schemas.openxmlformats.org/officeDocument/2006/relationships/slide" Target="slide23.xml"/><Relationship Id="rId4" Type="http://schemas.openxmlformats.org/officeDocument/2006/relationships/slide" Target="slide5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xreferat.ru/55/1906-1-narkoticheskie-veshestva-i-ih-vozdeiystvie-na-organizm.html" TargetMode="External"/><Relationship Id="rId3" Type="http://schemas.openxmlformats.org/officeDocument/2006/relationships/hyperlink" Target="http://otherreferats.allbest.ru/sociology/00210691_0.html" TargetMode="External"/><Relationship Id="rId7" Type="http://schemas.openxmlformats.org/officeDocument/2006/relationships/hyperlink" Target="http://www.corallcenter.ru/stat/hearts%20health/75.html" TargetMode="External"/><Relationship Id="rId2" Type="http://schemas.openxmlformats.org/officeDocument/2006/relationships/hyperlink" Target="http://www.grandars.ru/college/medicina/vrednye-privychk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-books.info/valeologiya_739/vopros-19alkogol.html" TargetMode="External"/><Relationship Id="rId5" Type="http://schemas.openxmlformats.org/officeDocument/2006/relationships/hyperlink" Target="http://elmanosmanov.narod.ru/p17.html" TargetMode="External"/><Relationship Id="rId4" Type="http://schemas.openxmlformats.org/officeDocument/2006/relationships/hyperlink" Target="http://lib.podelise.ru/docs/51132/index-1534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9525" y="171450"/>
            <a:ext cx="8407400" cy="1905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Вредные привычки и их влияние на здоровье. Профилактика вредных привычек.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7313" y="5041900"/>
            <a:ext cx="5449887" cy="1816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4473575"/>
            <a:ext cx="32242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076450"/>
            <a:ext cx="37528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733675"/>
            <a:ext cx="43243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285875" y="508000"/>
            <a:ext cx="7256463" cy="777875"/>
          </a:xfrm>
        </p:spPr>
        <p:txBody>
          <a:bodyPr/>
          <a:lstStyle/>
          <a:p>
            <a:pPr eaLnBrk="1" hangingPunct="1"/>
            <a:r>
              <a:rPr lang="ru-RU" altLang="ru-RU" smtClean="0"/>
              <a:t>Нервная система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503238" y="2101850"/>
            <a:ext cx="8842375" cy="4756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Никотин в первой короткой фазе расширяет сосуды мозга, затем резко сужает их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Отравляет клетки мозга (ухудшается память, зрение, умственная работоспособность, появляется бессонница, головные боли)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Курящие ученики отстают в учебе, становятся нервными, рассеянными, ленивыми, грубыми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Развиваются нервные заболевания – невралгии, невриты</a:t>
            </a:r>
            <a:endParaRPr lang="ru-RU" altLang="ru-RU" b="1" smtClean="0"/>
          </a:p>
          <a:p>
            <a:pPr eaLnBrk="1" hangingPunct="1"/>
            <a:endParaRPr lang="ru-RU" altLang="ru-RU" smtClean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73188" y="768350"/>
            <a:ext cx="7662862" cy="889000"/>
          </a:xfrm>
        </p:spPr>
        <p:txBody>
          <a:bodyPr/>
          <a:lstStyle/>
          <a:p>
            <a:pPr eaLnBrk="1" hangingPunct="1"/>
            <a:r>
              <a:rPr lang="ru-RU" altLang="ru-RU" smtClean="0"/>
              <a:t>Кровеносная система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114425" y="2397125"/>
            <a:ext cx="9026525" cy="42878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Снижается гемоглобин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Стенокардия у курильщиков чаще в 13 раз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Инфаркт миокарда чаще в 13 раз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Острый инфаркт миокарда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Курение способствует возникновению атеросклероза, гипертонической болезни, кровоизлияния в мозг</a:t>
            </a:r>
            <a:endParaRPr lang="ru-RU" altLang="ru-RU" b="1" smtClean="0"/>
          </a:p>
          <a:p>
            <a:pPr eaLnBrk="1" hangingPunct="1"/>
            <a:endParaRPr lang="ru-RU" altLang="ru-RU" smtClean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273050"/>
            <a:ext cx="279717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8" y="163513"/>
            <a:ext cx="8756650" cy="9636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Алкоголизм-химическая зависимость от алкоголя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приводящая к вынужденному и неумеренному его употреблению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5125" y="4022725"/>
            <a:ext cx="8909050" cy="20193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Пристрастие человека к алкоголю вызывает заболевание – алкоголизм. В наше время с развитием технологий получения дешевых крепких напитков массово формируются алкогольные привычки. Особенно опасно пристрастие  к алкоголю для здоровья молодых людей и подростков. Пристрастие к алкоголю перерастает в зависимость. Алкоголь действует разрушающе на организм, он содержит винный спирт – этанол, очень быстро всасывающийся организмом. Через две минуты после употребления этот спирт попадает в кровь. Попадая в организм, алкоголь отрицательно влияет на разные системы организма, вызывая различные нарушения деятельности системы.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638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114425"/>
            <a:ext cx="46529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522288"/>
            <a:ext cx="8418513" cy="8048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Стадии алкоголизма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701675" y="2157413"/>
            <a:ext cx="9042400" cy="4700587"/>
          </a:xfrm>
        </p:spPr>
        <p:txBody>
          <a:bodyPr/>
          <a:lstStyle/>
          <a:p>
            <a:r>
              <a:rPr lang="ru-RU" altLang="ru-RU" sz="2800" b="1" smtClean="0">
                <a:hlinkClick r:id="rId2" action="ppaction://hlinksldjump"/>
              </a:rPr>
              <a:t>Продромальная стадия</a:t>
            </a:r>
            <a:endParaRPr lang="ru-RU" altLang="ru-RU" sz="2800" b="1" smtClean="0"/>
          </a:p>
          <a:p>
            <a:r>
              <a:rPr lang="ru-RU" altLang="ru-RU" sz="2800" b="1" smtClean="0">
                <a:hlinkClick r:id="rId3" action="ppaction://hlinksldjump"/>
              </a:rPr>
              <a:t>Первая стадия</a:t>
            </a:r>
            <a:endParaRPr lang="ru-RU" altLang="ru-RU" sz="2800" b="1" smtClean="0"/>
          </a:p>
          <a:p>
            <a:r>
              <a:rPr lang="ru-RU" altLang="ru-RU" sz="2800" b="1" smtClean="0">
                <a:hlinkClick r:id="rId4" action="ppaction://hlinksldjump"/>
              </a:rPr>
              <a:t>Вторая стадия</a:t>
            </a:r>
            <a:endParaRPr lang="ru-RU" altLang="ru-RU" sz="2800" b="1" smtClean="0"/>
          </a:p>
          <a:p>
            <a:r>
              <a:rPr lang="ru-RU" altLang="ru-RU" sz="2800" b="1" smtClean="0">
                <a:hlinkClick r:id="rId5" action="ppaction://hlinksldjump"/>
              </a:rPr>
              <a:t>Третья стадия</a:t>
            </a:r>
            <a:endParaRPr lang="ru-RU" altLang="ru-RU" sz="2800" b="1" smtClean="0"/>
          </a:p>
          <a:p>
            <a:endParaRPr lang="ru-RU" altLang="ru-RU" smtClean="0"/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1327150"/>
            <a:ext cx="4484687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7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14325" y="935038"/>
            <a:ext cx="8756650" cy="904875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ts val="1000"/>
              </a:spcBef>
              <a:defRPr/>
            </a:pPr>
            <a:r>
              <a:rPr lang="ru-RU" altLang="ru-RU" sz="2800" b="1" dirty="0">
                <a:solidFill>
                  <a:srgbClr val="404040"/>
                </a:solidFill>
                <a:hlinkClick r:id="rId2" action="ppaction://hlinksldjump"/>
              </a:rPr>
              <a:t>Продромальная стадия</a:t>
            </a:r>
            <a:r>
              <a:rPr lang="ru-RU" altLang="ru-RU" sz="2800" b="1" dirty="0">
                <a:solidFill>
                  <a:srgbClr val="404040"/>
                </a:solidFill>
              </a:rPr>
              <a:t/>
            </a:r>
            <a:br>
              <a:rPr lang="ru-RU" altLang="ru-RU" sz="2800" b="1" dirty="0">
                <a:solidFill>
                  <a:srgbClr val="404040"/>
                </a:solidFill>
              </a:rPr>
            </a:br>
            <a:endParaRPr lang="ru-RU" altLang="ru-RU" dirty="0" smtClean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963" y="3535363"/>
            <a:ext cx="8818562" cy="316071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«Продром» считается «нулевой» стадией алкоголизма — на этом этапе ещё нет болезни, но присутствует «бытовое пьянство». Человек употребляет спиртные напитки «по ситуации», как правило, с друзьями, но редко напивается до потери памяти или до иных тяжёлых последствий. Пока стадия «продрома» не перешла в алкоголизм, человек сможет без вреда для своей психики прекратить употребление алкогольных напитков на любое время. При продроме человек в большинстве случаев равнодушно относится к тому, будет ли в ближайшее время выпивка или не будет. Выпив в компании, человек, как правило, не требует продолжения, и не выпивает затем самостоятельно. Однако при ежедневном пьянстве, как правило, стадия продрома закономерно переходит в первую стадию алкоголизма через 6—12 месяцев.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06375"/>
            <a:ext cx="44751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90613" y="488950"/>
            <a:ext cx="8005762" cy="1168400"/>
          </a:xfrm>
        </p:spPr>
        <p:txBody>
          <a:bodyPr/>
          <a:lstStyle/>
          <a:p>
            <a:pPr marL="342900" indent="-342900">
              <a:spcBef>
                <a:spcPts val="1000"/>
              </a:spcBef>
            </a:pPr>
            <a:r>
              <a:rPr lang="ru-RU" altLang="ru-RU" sz="2800" b="1" smtClean="0">
                <a:solidFill>
                  <a:srgbClr val="404040"/>
                </a:solidFill>
                <a:hlinkClick r:id="rId2" action="ppaction://hlinksldjump"/>
              </a:rPr>
              <a:t>Первая стадия алкоголизма</a:t>
            </a:r>
            <a:r>
              <a:rPr lang="ru-RU" altLang="ru-RU" sz="2800" b="1" smtClean="0">
                <a:solidFill>
                  <a:srgbClr val="404040"/>
                </a:solidFill>
              </a:rPr>
              <a:t/>
            </a:r>
            <a:br>
              <a:rPr lang="ru-RU" altLang="ru-RU" sz="2800" b="1" smtClean="0">
                <a:solidFill>
                  <a:srgbClr val="404040"/>
                </a:solidFill>
              </a:rPr>
            </a:b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1760538"/>
            <a:ext cx="9069388" cy="509746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На первой стадии алкоголизма больной часто испытывает труднопреодолимое желание употребить алкоголь. При невозможности употребления спиртного чувство влечения на время проходит, однако в случае употребления алкоголя контроль по отношению к количеству выпитого резко падает. На этой стадии заболевания состояние опьянения нередко сопровождается чрезмерной раздражительностью, агрессивностью и даже случаями потери памяти в состоянии опьянения. У алкоголика пропадает критическое отношение к пьянству и появляется тенденция оправдать каждый случай потребления алкоголя. Первая стадия алкоголизма постепенно переходит во вторую, в редких случаях вторая стадия минуется, переходя сразу в третью.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376363" y="152400"/>
            <a:ext cx="9040812" cy="1025525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404040"/>
                </a:solidFill>
                <a:hlinkClick r:id="rId2" action="ppaction://hlinksldjump"/>
              </a:rPr>
              <a:t>Вторая стадия алкоголизма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238" y="4237038"/>
            <a:ext cx="8594725" cy="232568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На второй стадии алкоголизма значительно возрастает выносливость (толерантность) к спиртному. Отмечается абстинентный синдром. Влечение к спиртному становится более сильным, а самоконтроль слабеет. После употребления даже малых доз спиртного больной теряет способность контролировать количество выпитого. В пьяном состоянии он, как правило, ведёт себя непредсказуемо и порой опасно для окружающих. Возникает алкогольный психоз, у человека появляются галлюцинации.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947738"/>
            <a:ext cx="46101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04875" y="274638"/>
            <a:ext cx="9070975" cy="923925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404040"/>
                </a:solidFill>
                <a:hlinkClick r:id="rId2" action="ppaction://hlinksldjump"/>
              </a:rPr>
              <a:t>Третья стадия алкоголизма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4124325"/>
            <a:ext cx="8715375" cy="24193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На третьей стадии алкоголизма выносливость к алкоголю падает, а потребление алкоголя становится практически ежедневным. Наблюдается значительная деградация личности больного с необратимыми изменениями психики. Нарушения со стороны внутренних органов нарастают и становятся необратимыми (алкогольный гепатит, алкогольная энцефалопатия и др.). Также возникают необратимые изменения в нервной системе, приводящие к парезам и параличам, к состояниям, когда галлюцинации длятся длительное время (синдром Кандинского-</a:t>
            </a:r>
            <a:r>
              <a:rPr lang="ru-RU" dirty="0" err="1" smtClean="0">
                <a:solidFill>
                  <a:schemeClr val="tx1"/>
                </a:solidFill>
              </a:rPr>
              <a:t>Клерамбо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089025"/>
            <a:ext cx="329406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488" y="949325"/>
            <a:ext cx="8474075" cy="762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Влияние алкоголя на организм: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966913" y="2749550"/>
            <a:ext cx="6515100" cy="2665413"/>
          </a:xfrm>
        </p:spPr>
        <p:txBody>
          <a:bodyPr/>
          <a:lstStyle/>
          <a:p>
            <a:r>
              <a:rPr lang="ru-RU" altLang="ru-RU" sz="2400" b="1" smtClean="0">
                <a:hlinkClick r:id="rId2" action="ppaction://hlinksldjump"/>
              </a:rPr>
              <a:t>Влияние алкоголя на мозг</a:t>
            </a:r>
            <a:endParaRPr lang="ru-RU" altLang="ru-RU" sz="2400" b="1" smtClean="0"/>
          </a:p>
          <a:p>
            <a:r>
              <a:rPr lang="ru-RU" altLang="ru-RU" sz="2400" b="1" smtClean="0">
                <a:hlinkClick r:id="rId3" action="ppaction://hlinksldjump"/>
              </a:rPr>
              <a:t>Влияние алкоголя на сердце</a:t>
            </a:r>
            <a:endParaRPr lang="ru-RU" altLang="ru-RU" sz="2400" b="1" smtClean="0"/>
          </a:p>
          <a:p>
            <a:pPr>
              <a:buClr>
                <a:srgbClr val="92278F"/>
              </a:buClr>
            </a:pPr>
            <a:r>
              <a:rPr lang="ru-RU" altLang="ru-RU" sz="2400" b="1" smtClean="0">
                <a:hlinkClick r:id="rId4" action="ppaction://hlinksldjump"/>
              </a:rPr>
              <a:t>Влияние алкоголя на печень</a:t>
            </a:r>
          </a:p>
          <a:p>
            <a:pPr>
              <a:buClr>
                <a:srgbClr val="92278F"/>
              </a:buClr>
            </a:pPr>
            <a:r>
              <a:rPr lang="ru-RU" altLang="ru-RU" sz="2400" b="1" smtClean="0">
                <a:hlinkClick r:id="rId4" action="ppaction://hlinksldjump"/>
              </a:rPr>
              <a:t>Влияние алкоголя на половые железы</a:t>
            </a:r>
            <a:endParaRPr lang="ru-RU" altLang="ru-RU" sz="2400" b="1" smtClean="0"/>
          </a:p>
        </p:txBody>
      </p:sp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5" y="122238"/>
            <a:ext cx="8909050" cy="242887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244475" y="2936875"/>
            <a:ext cx="10518775" cy="3789363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altLang="ru-RU" smtClean="0">
                <a:solidFill>
                  <a:schemeClr val="tx1"/>
                </a:solidFill>
              </a:rPr>
              <a:t>Больше всего от употребления алкоголя страдает головной мозг. Датские ученые установили, что даже при «умеренном» потреблении алкоголя, уже через 4 года у пьющих в 85% случаев обнаруживается сморщенный мозг. В нормальном состоянии эритроциты покрыты слоем смазки, которая позволяет им наэлектризовываться и отталкиваться друг от друга. Алкоголь разрушает эту смазку, снимая электрический заряд, в результате чего эритроциты слипаются друг с другом, образуя бляшки, которые закупоривают микрокапилляры питающие нейроны. В результате клетки головного мозга перестают получать кислород. Наступает гипоксия, которая воспринимается употребившим алкоголь, как состояние опьянения. Эти клетки отмирают и начинают гнить. Они же и являются причиной головной боли с похмелья. Позже они выводятся из организма вместе с мочой. Каждый грамм чистого алкоголя убивает порядка 200 нейронов человеческого мозга и отупляет человека, ухудшает память, а регулярное употребление ведет к слабоумию. Для примера, выпивая одну поллитровую бутылку пива, человек убивает более 5000 нейронов в своем мозге.</a:t>
            </a: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95263"/>
            <a:ext cx="451643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75" y="185738"/>
            <a:ext cx="8675688" cy="1100137"/>
          </a:xfrm>
          <a:gradFill>
            <a:gsLst>
              <a:gs pos="23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u="sng" dirty="0" smtClean="0">
                <a:solidFill>
                  <a:schemeClr val="tx1"/>
                </a:solidFill>
                <a:effectLst>
                  <a:outerShdw blurRad="60007" dist="310007" dir="7680000" sx="90000" sy="90000" kx="1300200" algn="ctr" rotWithShape="0">
                    <a:prstClr val="black">
                      <a:alpha val="28000"/>
                    </a:prstClr>
                  </a:out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Введение</a:t>
            </a:r>
            <a:endParaRPr lang="ru-RU" sz="4000" u="sng" dirty="0">
              <a:solidFill>
                <a:schemeClr val="tx1"/>
              </a:solidFill>
              <a:effectLst>
                <a:outerShdw blurRad="60007" dist="310007" dir="7680000" sx="90000" sy="90000" kx="1300200" algn="ctr" rotWithShape="0">
                  <a:prstClr val="black">
                    <a:alpha val="28000"/>
                  </a:prstClr>
                </a:outerShdw>
              </a:effectLst>
              <a:uFill>
                <a:solidFill>
                  <a:schemeClr val="accent1">
                    <a:lumMod val="75000"/>
                  </a:schemeClr>
                </a:solidFill>
              </a:u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1766888"/>
            <a:ext cx="8953500" cy="42386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cap="small" dirty="0" smtClean="0">
                <a:solidFill>
                  <a:schemeClr val="tx1"/>
                </a:solidFill>
                <a:hlinkClick r:id="rId2" action="ppaction://hlinksldjump"/>
              </a:rPr>
              <a:t>Вредные привычки</a:t>
            </a:r>
            <a:endParaRPr lang="ru-RU" b="1" cap="small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cap="small" dirty="0" smtClean="0">
                <a:solidFill>
                  <a:schemeClr val="tx1"/>
                </a:solidFill>
                <a:hlinkClick r:id="rId3" action="ppaction://hlinksldjump"/>
              </a:rPr>
              <a:t>Социально-педагогические </a:t>
            </a:r>
            <a:r>
              <a:rPr lang="ru-RU" b="1" cap="small" dirty="0">
                <a:solidFill>
                  <a:schemeClr val="tx1"/>
                </a:solidFill>
                <a:hlinkClick r:id="rId3" action="ppaction://hlinksldjump"/>
              </a:rPr>
              <a:t>предпосылки приобщения к вредным привычкам</a:t>
            </a:r>
            <a:endParaRPr lang="ru-RU" b="1" cap="smal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chemeClr val="tx1"/>
                </a:solidFill>
                <a:hlinkClick r:id="rId4" action="ppaction://hlinksldjump"/>
              </a:rPr>
              <a:t>Курение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solidFill>
                  <a:schemeClr val="tx1"/>
                </a:solidFill>
                <a:hlinkClick r:id="rId5" action="ppaction://hlinksldjump"/>
              </a:rPr>
              <a:t>Воздействие табачного дыма</a:t>
            </a:r>
            <a:endParaRPr lang="ru-RU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solidFill>
                  <a:schemeClr val="tx1"/>
                </a:solidFill>
                <a:hlinkClick r:id="rId6" action="ppaction://hlinksldjump"/>
              </a:rPr>
              <a:t>Последствия  курения</a:t>
            </a:r>
            <a:endParaRPr lang="ru-RU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 action="ppaction://hlinksldjump"/>
              </a:rPr>
              <a:t>Алкоголизм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SzPct val="93000"/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 action="ppaction://hlinksldjump"/>
              </a:rPr>
              <a:t>Стадии алкоголизма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SzPct val="93000"/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 action="ppaction://hlinksldjump"/>
              </a:rPr>
              <a:t>Влияние алкоголя на организм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 action="ppaction://hlinksldjump"/>
              </a:rPr>
              <a:t>Наркомания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10" action="ppaction://hlinksldjump"/>
              </a:rPr>
              <a:t>Последствия наркомании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11" action="ppaction://hlinksldjump"/>
              </a:rPr>
              <a:t>Первая помощь при передозировке наркотиками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752725"/>
            <a:ext cx="354647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15925" y="3035300"/>
            <a:ext cx="9728200" cy="3690938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altLang="ru-RU" smtClean="0">
                <a:solidFill>
                  <a:schemeClr val="tx1"/>
                </a:solidFill>
              </a:rPr>
              <a:t>Вред пьянства для сердца давно признан всеми: алкогольная болезнь сердца является причиной 30% внезапных смертей. Попадая в кровь алкоголь находится в ней в течении 5-7 часов, все это время сердцу приходится работать в неблагоприятных условиях. Пульс учащается до 100 ударов в минуту, в организме нарушается обмен веществ и питание сердечной мышцы. Алкоголь разрушает сердечную мышцу, в результате она теряет эластичность и работает на пределе возможностей. </a:t>
            </a:r>
            <a:br>
              <a:rPr lang="ru-RU" altLang="ru-RU" smtClean="0">
                <a:solidFill>
                  <a:schemeClr val="tx1"/>
                </a:solidFill>
              </a:rPr>
            </a:br>
            <a:r>
              <a:rPr lang="ru-RU" altLang="ru-RU" smtClean="0">
                <a:solidFill>
                  <a:schemeClr val="tx1"/>
                </a:solidFill>
              </a:rPr>
              <a:t/>
            </a:r>
            <a:br>
              <a:rPr lang="ru-RU" altLang="ru-RU" smtClean="0">
                <a:solidFill>
                  <a:schemeClr val="tx1"/>
                </a:solidFill>
              </a:rPr>
            </a:br>
            <a:r>
              <a:rPr lang="ru-RU" altLang="ru-RU" smtClean="0">
                <a:solidFill>
                  <a:schemeClr val="tx1"/>
                </a:solidFill>
              </a:rPr>
              <a:t>В сердечной мышце накапливается избыточное количество жира, она перерождается, становится дряблой и сердце с трудом справляется с работой. Результат - преждевременный атеросклероз и гипертоническая болезнь. У алкоголиков в три раза чаще, чем у остальных, встречается гипертоническая болезнь и ее катастрофическое осложнение - кровоизлияние в мозг, или инсульт. Самое страшное, что это происходит в довольно молодом возрасте - 40-45 лет. </a:t>
            </a: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0"/>
            <a:ext cx="43942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725488" y="3976688"/>
            <a:ext cx="8596312" cy="2689225"/>
          </a:xfrm>
        </p:spPr>
        <p:txBody>
          <a:bodyPr/>
          <a:lstStyle/>
          <a:p>
            <a:r>
              <a:rPr lang="ru-RU" altLang="ru-RU" smtClean="0"/>
              <a:t>Особенно пагубно влияние алкоголя на печень, при длительном его употреблении развиваются хронический гепатит и цирроз печени.</a:t>
            </a:r>
          </a:p>
          <a:p>
            <a:r>
              <a:rPr lang="ru-RU" altLang="ru-RU" smtClean="0"/>
              <a:t>Алкоголь оказывает вредное влияние на железы внутренней секреции и в первую очередь на половые железы; снижение половой функции наблюдается у одной трети лиц , злоупотребляющих спиртными напитками.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611188"/>
            <a:ext cx="6286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639763"/>
            <a:ext cx="8778875" cy="863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Наркомания-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 (от греч. оцепенение, сон, безумие) – это хроническое заболевание, вызванное употреблением наркотиков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325" y="1778000"/>
            <a:ext cx="8978900" cy="4264025"/>
          </a:xfrm>
        </p:spPr>
        <p:txBody>
          <a:bodyPr/>
          <a:lstStyle/>
          <a:p>
            <a:pPr marL="0" indent="0">
              <a:spcBef>
                <a:spcPct val="50000"/>
              </a:spcBef>
              <a:buFont typeface="Wingdings 3" pitchFamily="18" charset="2"/>
              <a:buNone/>
              <a:defRPr/>
            </a:pPr>
            <a:r>
              <a:rPr lang="ru-RU" i="1" u="sng" dirty="0" smtClean="0">
                <a:solidFill>
                  <a:schemeClr val="tx1"/>
                </a:solidFill>
                <a:latin typeface="Stencil" pitchFamily="82" charset="0"/>
              </a:rPr>
              <a:t>Наркотики – это вещества, которые: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Stencil" pitchFamily="82" charset="0"/>
              </a:rPr>
              <a:t> способны вызывать эйфорию (приподнятое настроение);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Stencil" pitchFamily="82" charset="0"/>
              </a:rPr>
              <a:t> способны вызывать зависимость (психическую или физическую);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Stencil" pitchFamily="82" charset="0"/>
              </a:rPr>
              <a:t> наносят существенный вред, приносимый психическому и физическому здоровью регулярно употребляющих их;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Stencil" pitchFamily="82" charset="0"/>
              </a:rPr>
              <a:t> создают опасность широкого распространения этих веществ среди населения;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276725"/>
            <a:ext cx="30797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25438" y="233363"/>
            <a:ext cx="8948737" cy="85407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7651" name="Picture 6" descr="{D9F07142-893E-4CD8-BBB3-5B9F270B2188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8" y="233363"/>
            <a:ext cx="8782050" cy="6056312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5" name="Picture 6" descr="{219863E9-1DB3-4B5C-9FE6-EE988BBC35A6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" y="193675"/>
            <a:ext cx="8562975" cy="6380163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177925" y="366713"/>
            <a:ext cx="7616825" cy="900112"/>
          </a:xfrm>
          <a:solidFill>
            <a:srgbClr val="FF99FF">
              <a:alpha val="56078"/>
            </a:srgbClr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 smtClean="0">
                <a:solidFill>
                  <a:schemeClr val="tx1"/>
                </a:solidFill>
              </a:rPr>
              <a:t>Список источников</a:t>
            </a:r>
            <a:r>
              <a:rPr lang="en-US" altLang="ru-RU" b="1" smtClean="0">
                <a:solidFill>
                  <a:schemeClr val="tx1"/>
                </a:solidFill>
              </a:rPr>
              <a:t>:</a:t>
            </a:r>
            <a:endParaRPr lang="ru-RU" altLang="ru-RU" b="1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1389063" y="1835150"/>
            <a:ext cx="8812212" cy="423068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mtClean="0">
                <a:hlinkClick r:id="rId2"/>
              </a:rPr>
              <a:t>http://www.grandars.ru/college/medicina/vrednye-privychki.html</a:t>
            </a:r>
            <a:r>
              <a:rPr lang="ru-RU" altLang="ru-RU" smtClean="0"/>
              <a:t> </a:t>
            </a:r>
          </a:p>
          <a:p>
            <a:pPr>
              <a:buFont typeface="Wingdings 3" pitchFamily="18" charset="2"/>
              <a:buNone/>
            </a:pPr>
            <a:r>
              <a:rPr lang="ru-RU" altLang="ru-RU" smtClean="0">
                <a:hlinkClick r:id="rId3"/>
              </a:rPr>
              <a:t>http://otherreferats.allbest.ru/sociology/00210691_0.html</a:t>
            </a:r>
            <a:r>
              <a:rPr lang="ru-RU" altLang="ru-RU" smtClean="0"/>
              <a:t> </a:t>
            </a:r>
          </a:p>
          <a:p>
            <a:pPr>
              <a:buFont typeface="Wingdings 3" pitchFamily="18" charset="2"/>
              <a:buNone/>
            </a:pPr>
            <a:r>
              <a:rPr lang="ru-RU" altLang="ru-RU" smtClean="0">
                <a:hlinkClick r:id="rId4"/>
              </a:rPr>
              <a:t>http://lib.podelise.ru/docs/51132/index-1534.html</a:t>
            </a:r>
            <a:r>
              <a:rPr lang="ru-RU" altLang="ru-RU" smtClean="0"/>
              <a:t> </a:t>
            </a:r>
          </a:p>
          <a:p>
            <a:pPr>
              <a:buFont typeface="Wingdings 3" pitchFamily="18" charset="2"/>
              <a:buNone/>
            </a:pPr>
            <a:r>
              <a:rPr lang="ru-RU" altLang="ru-RU" smtClean="0">
                <a:hlinkClick r:id="rId5"/>
              </a:rPr>
              <a:t>http://elmanosmanov.narod.ru/p17.html</a:t>
            </a:r>
            <a:r>
              <a:rPr lang="ru-RU" altLang="ru-RU" smtClean="0"/>
              <a:t> </a:t>
            </a:r>
          </a:p>
          <a:p>
            <a:pPr>
              <a:buFont typeface="Wingdings 3" pitchFamily="18" charset="2"/>
              <a:buNone/>
            </a:pPr>
            <a:r>
              <a:rPr lang="ru-RU" altLang="ru-RU" smtClean="0">
                <a:hlinkClick r:id="rId6"/>
              </a:rPr>
              <a:t>http://med-books.info/valeologiya_739/vopros-19alkogol.html</a:t>
            </a:r>
            <a:r>
              <a:rPr lang="ru-RU" altLang="ru-RU" smtClean="0"/>
              <a:t> </a:t>
            </a:r>
          </a:p>
          <a:p>
            <a:pPr>
              <a:buFont typeface="Wingdings 3" pitchFamily="18" charset="2"/>
              <a:buNone/>
            </a:pPr>
            <a:r>
              <a:rPr lang="ru-RU" altLang="ru-RU" smtClean="0">
                <a:hlinkClick r:id="rId7"/>
              </a:rPr>
              <a:t>http://www.corallcenter.ru/stat/hearts%20health/75.html</a:t>
            </a:r>
            <a:r>
              <a:rPr lang="ru-RU" altLang="ru-RU" smtClean="0"/>
              <a:t> </a:t>
            </a:r>
          </a:p>
          <a:p>
            <a:pPr>
              <a:buFont typeface="Wingdings 3" pitchFamily="18" charset="2"/>
              <a:buNone/>
            </a:pPr>
            <a:r>
              <a:rPr lang="ru-RU" altLang="ru-RU" smtClean="0">
                <a:hlinkClick r:id="rId8"/>
              </a:rPr>
              <a:t>http://xreferat.ru/55/1906-1-narkoticheskie-veshestva-i-ih-vozdeiystvie-na-organizm.html</a:t>
            </a:r>
            <a:r>
              <a:rPr lang="ru-RU" altLang="ru-RU" smtClean="0"/>
              <a:t> 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98425"/>
            <a:ext cx="8596312" cy="433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Вредные привычки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904875"/>
            <a:ext cx="9059862" cy="61531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Привычка</a:t>
            </a:r>
            <a:r>
              <a:rPr lang="ru-RU" dirty="0">
                <a:solidFill>
                  <a:schemeClr val="tx1"/>
                </a:solidFill>
              </a:rPr>
              <a:t> — это действие, постоянное осуществление которого стало для человека потребностью и без которого он уже не может обойтись.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Вредные привычки -</a:t>
            </a:r>
            <a:r>
              <a:rPr lang="ru-RU" dirty="0">
                <a:solidFill>
                  <a:schemeClr val="tx1"/>
                </a:solidFill>
              </a:rPr>
              <a:t> это привычки, которые вредят здоровью человека и мешают ему осуществлять свои цели и полностью использовать в течение жизни свои возможности.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Вредные привычки обладают рядом особенностей, среди которых особенно следует отметить: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Употребление алкоголя, наркотиков и курение вредны как здоровью самого подверженного им человека, так и здоровью окружающих его людей.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Вредные привычки в конечном итоге обязательно подчиняют себе все остальные действия человека, всю его деятельность.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Отличительной чертой вредных привычек является привыкание, невозможность без них прожить.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Избавиться от вредных привычек чрезвычайно трудно.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Наиболее распространенными среди вредных привычек являются курение и употребление алкоголя и наркотиков.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838" y="484188"/>
            <a:ext cx="8316912" cy="16732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small" dirty="0">
                <a:solidFill>
                  <a:schemeClr val="tx1"/>
                </a:solidFill>
              </a:rPr>
              <a:t>Социально-педагогические предпосылки приобщения к вредным </a:t>
            </a:r>
            <a:r>
              <a:rPr lang="ru-RU" b="1" cap="small" dirty="0" smtClean="0">
                <a:solidFill>
                  <a:schemeClr val="tx1"/>
                </a:solidFill>
              </a:rPr>
              <a:t>привычкам</a:t>
            </a:r>
            <a:r>
              <a:rPr lang="ru-RU" b="1" cap="small" dirty="0"/>
              <a:t/>
            </a:r>
            <a:br>
              <a:rPr lang="ru-RU" b="1" cap="small" dirty="0"/>
            </a:br>
            <a:endParaRPr lang="ru-RU" dirty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1452563" y="2808288"/>
            <a:ext cx="8196262" cy="404971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altLang="ru-RU" b="1" smtClean="0">
                <a:solidFill>
                  <a:schemeClr val="tx1"/>
                </a:solidFill>
              </a:rPr>
              <a:t>Отсутствие внутренней дисциплины и чувства ответственности.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b="1" smtClean="0">
                <a:solidFill>
                  <a:schemeClr val="tx1"/>
                </a:solidFill>
              </a:rPr>
              <a:t>Отсутствие мотивации, четко определенной жизненной цели</a:t>
            </a:r>
            <a:r>
              <a:rPr lang="ru-RU" altLang="ru-RU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b="1" smtClean="0">
                <a:solidFill>
                  <a:schemeClr val="tx1"/>
                </a:solidFill>
              </a:rPr>
              <a:t>Ощущение неудовлетворенности, несчастья, тревога и скука</a:t>
            </a:r>
            <a:r>
              <a:rPr lang="ru-RU" altLang="ru-RU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b="1" smtClean="0">
                <a:solidFill>
                  <a:schemeClr val="tx1"/>
                </a:solidFill>
              </a:rPr>
              <a:t>Экспериментирование</a:t>
            </a:r>
            <a:r>
              <a:rPr lang="ru-RU" altLang="ru-RU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b="1" smtClean="0">
                <a:solidFill>
                  <a:schemeClr val="tx1"/>
                </a:solidFill>
              </a:rPr>
              <a:t>Желание уйти от проблем.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50" y="268288"/>
            <a:ext cx="8650288" cy="8890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45000"/>
                  <a:lumOff val="55000"/>
                  <a:alpha val="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Курение - одна из </a:t>
            </a:r>
            <a:r>
              <a:rPr lang="ru-RU" sz="2800" dirty="0" smtClean="0">
                <a:solidFill>
                  <a:schemeClr val="tx1"/>
                </a:solidFill>
              </a:rPr>
              <a:t>вреднейших привычек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950" y="1025525"/>
            <a:ext cx="9551988" cy="1779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Курение является социальной проблемой общества, как для его курящей, так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и для некурящей части. Для первой – проблемой является бросить курить,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для второй – избежать влияния курящего общества и не «заразиться» их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привычкой, а также – сохранить своё здоровье от продуктов курения,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поскольку вещества входящие в выдыхаемый курильщиками дым, не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намного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безопаснее того, если бы человек сам курил и принимал в себя никотин и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многое другое,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входящее 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в зажжённую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сигарету.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805113"/>
            <a:ext cx="51181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52388"/>
            <a:ext cx="9224962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258763"/>
            <a:ext cx="8596312" cy="12112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От воздействия табачного дыма страдают: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677863" y="2528888"/>
            <a:ext cx="8596312" cy="390207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hlinkClick r:id="rId2" action="ppaction://hlinksldjump"/>
              </a:rPr>
              <a:t>Дыхательная система</a:t>
            </a:r>
            <a:endParaRPr lang="ru-RU" altLang="ru-RU" sz="2800" smtClean="0"/>
          </a:p>
          <a:p>
            <a:pPr eaLnBrk="1" hangingPunct="1"/>
            <a:r>
              <a:rPr lang="ru-RU" altLang="ru-RU" sz="2800" smtClean="0">
                <a:hlinkClick r:id="rId3" action="ppaction://hlinksldjump"/>
              </a:rPr>
              <a:t>Пищеварительная система</a:t>
            </a:r>
            <a:endParaRPr lang="ru-RU" altLang="ru-RU" sz="2800" smtClean="0"/>
          </a:p>
          <a:p>
            <a:pPr eaLnBrk="1" hangingPunct="1"/>
            <a:r>
              <a:rPr lang="ru-RU" altLang="ru-RU" sz="2800" smtClean="0">
                <a:hlinkClick r:id="rId4" action="ppaction://hlinksldjump"/>
              </a:rPr>
              <a:t>Нервная система</a:t>
            </a:r>
            <a:endParaRPr lang="ru-RU" altLang="ru-RU" sz="2800" smtClean="0"/>
          </a:p>
          <a:p>
            <a:pPr eaLnBrk="1" hangingPunct="1"/>
            <a:r>
              <a:rPr lang="ru-RU" altLang="ru-RU" sz="2800" smtClean="0">
                <a:hlinkClick r:id="rId5" action="ppaction://hlinksldjump"/>
              </a:rPr>
              <a:t>Кровеносная система</a:t>
            </a:r>
            <a:endParaRPr lang="ru-RU" altLang="ru-RU" sz="2800" smtClean="0"/>
          </a:p>
          <a:p>
            <a:pPr eaLnBrk="1" hangingPunct="1"/>
            <a:endParaRPr lang="ru-RU" altLang="ru-RU" sz="2000" smtClean="0"/>
          </a:p>
        </p:txBody>
      </p:sp>
      <p:pic>
        <p:nvPicPr>
          <p:cNvPr id="11268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581150"/>
            <a:ext cx="33004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Дыхательная система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319088" y="1647825"/>
            <a:ext cx="8596312" cy="3881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Хронические заболевания дыхательных органов: бронхит, астма, гибель эпителия, усиленное выделение слизи, воспаление голосовых связок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Туберкулез легких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Рак легких (почти 97% больных раком – курильщики)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Рак гортани</a:t>
            </a:r>
            <a:endParaRPr lang="ru-RU" altLang="ru-RU" b="1" smtClean="0"/>
          </a:p>
          <a:p>
            <a:endParaRPr lang="ru-RU" altLang="ru-RU" smtClean="0"/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3549650"/>
            <a:ext cx="4335462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363" y="180975"/>
            <a:ext cx="8596312" cy="493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dirty="0" smtClean="0">
                <a:latin typeface="Arial" charset="0"/>
              </a:rPr>
              <a:t>Пищеварительная система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30200" y="1019175"/>
            <a:ext cx="9075738" cy="5411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Ухудшается аппетит, обоняние, вкус извращается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Возникают спазмы желудка, кишечника, кишечная непроходимость кишечника ведет к смерти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Развивается хронический гастрит, колит, язвенная болезнь желудка и 12- перстной кишки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Приводит к циррозу печени</a:t>
            </a:r>
            <a:endParaRPr lang="ru-RU" altLang="ru-RU" b="1" smtClean="0"/>
          </a:p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Развивается рак полости рта, пищевода, поджелудочной железы</a:t>
            </a:r>
            <a:endParaRPr lang="ru-RU" altLang="ru-RU" b="1" smtClean="0"/>
          </a:p>
          <a:p>
            <a:pPr eaLnBrk="1" hangingPunct="1"/>
            <a:endParaRPr lang="ru-RU" altLang="ru-RU" smtClean="0"/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179888"/>
            <a:ext cx="44069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763250" y="6178550"/>
            <a:ext cx="914400" cy="5064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539</TotalTime>
  <Words>811</Words>
  <Application>Microsoft Office PowerPoint</Application>
  <PresentationFormat>Произвольный</PresentationFormat>
  <Paragraphs>95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Trebuchet MS</vt:lpstr>
      <vt:lpstr>Arial</vt:lpstr>
      <vt:lpstr>Wingdings 3</vt:lpstr>
      <vt:lpstr>Calibri</vt:lpstr>
      <vt:lpstr>Wingdings</vt:lpstr>
      <vt:lpstr>Times New Roman</vt:lpstr>
      <vt:lpstr>Stencil</vt:lpstr>
      <vt:lpstr>Грань</vt:lpstr>
      <vt:lpstr>Вредные привычки и их влияние на здоровье. Профилактика вредных привычек.</vt:lpstr>
      <vt:lpstr>Введение</vt:lpstr>
      <vt:lpstr>Вредные привычки</vt:lpstr>
      <vt:lpstr>Социально-педагогические предпосылки приобщения к вредным привычкам </vt:lpstr>
      <vt:lpstr>Курение - одна из вреднейших привычек</vt:lpstr>
      <vt:lpstr>Презентация PowerPoint</vt:lpstr>
      <vt:lpstr>От воздействия табачного дыма страдают:</vt:lpstr>
      <vt:lpstr>Дыхательная система</vt:lpstr>
      <vt:lpstr>Пищеварительная система</vt:lpstr>
      <vt:lpstr>Нервная система</vt:lpstr>
      <vt:lpstr>Кровеносная система</vt:lpstr>
      <vt:lpstr>Алкоголизм-химическая зависимость от алкоголя, приводящая к вынужденному и неумеренному его употреблению</vt:lpstr>
      <vt:lpstr>            Стадии алкоголизма</vt:lpstr>
      <vt:lpstr>Продромальная стадия </vt:lpstr>
      <vt:lpstr>Первая стадия алкоголизма </vt:lpstr>
      <vt:lpstr>Вторая стадия алкоголизма</vt:lpstr>
      <vt:lpstr>Третья стадия алкоголизма</vt:lpstr>
      <vt:lpstr>Влияние алкоголя на организм:</vt:lpstr>
      <vt:lpstr>Презентация PowerPoint</vt:lpstr>
      <vt:lpstr>Презентация PowerPoint</vt:lpstr>
      <vt:lpstr>Презентация PowerPoint</vt:lpstr>
      <vt:lpstr>Наркомания- (от греч. оцепенение, сон, безумие) – это хроническое заболевание, вызванное употреблением наркотиков</vt:lpstr>
      <vt:lpstr>Презентация PowerPoint</vt:lpstr>
      <vt:lpstr>Презентация PowerPoint</vt:lpstr>
      <vt:lpstr>Список источников:</vt:lpstr>
    </vt:vector>
  </TitlesOfParts>
  <Manager>Егоров Н.П.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Андроненкова</dc:creator>
  <cp:lastModifiedBy>Егоров</cp:lastModifiedBy>
  <cp:revision>42</cp:revision>
  <dcterms:created xsi:type="dcterms:W3CDTF">2013-11-13T13:03:52Z</dcterms:created>
  <dcterms:modified xsi:type="dcterms:W3CDTF">2014-06-10T12:29:21Z</dcterms:modified>
</cp:coreProperties>
</file>