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8" r:id="rId4"/>
    <p:sldId id="259" r:id="rId5"/>
    <p:sldId id="258" r:id="rId6"/>
    <p:sldId id="263" r:id="rId7"/>
    <p:sldId id="264" r:id="rId8"/>
    <p:sldId id="266" r:id="rId9"/>
    <p:sldId id="269" r:id="rId10"/>
    <p:sldId id="274" r:id="rId11"/>
    <p:sldId id="276" r:id="rId12"/>
    <p:sldId id="267" r:id="rId13"/>
    <p:sldId id="271" r:id="rId14"/>
    <p:sldId id="270" r:id="rId15"/>
    <p:sldId id="260" r:id="rId16"/>
    <p:sldId id="273" r:id="rId1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554" y="18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B8CF8-3DEE-434F-807E-0DCCDEA428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0C50565-B63C-4433-9D96-C210D025616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Факторы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 суицидального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риска</a:t>
          </a:r>
        </a:p>
      </dgm:t>
    </dgm:pt>
    <dgm:pt modelId="{D6EFAAD2-FB97-4D1F-A4AF-B6626E465FD4}" type="parTrans" cxnId="{CD606497-7CAE-46D6-8854-28E140416158}">
      <dgm:prSet/>
      <dgm:spPr/>
      <dgm:t>
        <a:bodyPr/>
        <a:lstStyle/>
        <a:p>
          <a:endParaRPr lang="ru-RU"/>
        </a:p>
      </dgm:t>
    </dgm:pt>
    <dgm:pt modelId="{D4D3484F-3439-4297-9BCC-B6F32F5993B9}" type="sibTrans" cxnId="{CD606497-7CAE-46D6-8854-28E140416158}">
      <dgm:prSet/>
      <dgm:spPr/>
      <dgm:t>
        <a:bodyPr/>
        <a:lstStyle/>
        <a:p>
          <a:endParaRPr lang="ru-RU"/>
        </a:p>
      </dgm:t>
    </dgm:pt>
    <dgm:pt modelId="{D4FADDB1-5909-4C6E-89E5-7044AA6EC34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Генетические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факторы</a:t>
          </a:r>
        </a:p>
      </dgm:t>
    </dgm:pt>
    <dgm:pt modelId="{04699534-2E26-43D2-A769-1B83DF405DA6}" type="parTrans" cxnId="{CA684AA6-2FD2-4F30-A847-C5D7EBACE84F}">
      <dgm:prSet/>
      <dgm:spPr/>
      <dgm:t>
        <a:bodyPr/>
        <a:lstStyle/>
        <a:p>
          <a:endParaRPr lang="ru-RU"/>
        </a:p>
      </dgm:t>
    </dgm:pt>
    <dgm:pt modelId="{876D0BFF-6991-4493-AB61-C5000DB93CCB}" type="sibTrans" cxnId="{CA684AA6-2FD2-4F30-A847-C5D7EBACE84F}">
      <dgm:prSet/>
      <dgm:spPr/>
      <dgm:t>
        <a:bodyPr/>
        <a:lstStyle/>
        <a:p>
          <a:endParaRPr lang="ru-RU"/>
        </a:p>
      </dgm:t>
    </dgm:pt>
    <dgm:pt modelId="{D6AA6F64-AFC6-4FE1-9030-6636703B00F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Психолого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–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психиатрические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факторы</a:t>
          </a:r>
        </a:p>
      </dgm:t>
    </dgm:pt>
    <dgm:pt modelId="{EC2E66A4-1DB8-4BF7-9EEC-99211D578FE0}" type="parTrans" cxnId="{4DFA568F-69E7-4998-92E7-FCB259277EAA}">
      <dgm:prSet/>
      <dgm:spPr/>
      <dgm:t>
        <a:bodyPr/>
        <a:lstStyle/>
        <a:p>
          <a:endParaRPr lang="ru-RU"/>
        </a:p>
      </dgm:t>
    </dgm:pt>
    <dgm:pt modelId="{8B5A99C6-5617-4073-BB1C-F165698EA36E}" type="sibTrans" cxnId="{4DFA568F-69E7-4998-92E7-FCB259277EAA}">
      <dgm:prSet/>
      <dgm:spPr/>
      <dgm:t>
        <a:bodyPr/>
        <a:lstStyle/>
        <a:p>
          <a:endParaRPr lang="ru-RU"/>
        </a:p>
      </dgm:t>
    </dgm:pt>
    <dgm:pt modelId="{965DAF06-40C8-44E3-8AAC-55116B19050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Социально –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средовые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факторы</a:t>
          </a:r>
        </a:p>
      </dgm:t>
    </dgm:pt>
    <dgm:pt modelId="{28FD0416-3EC3-46C6-AB01-F30650203FAA}" type="parTrans" cxnId="{BF04ED6E-37B2-486C-92EA-51211D385481}">
      <dgm:prSet/>
      <dgm:spPr/>
      <dgm:t>
        <a:bodyPr/>
        <a:lstStyle/>
        <a:p>
          <a:endParaRPr lang="ru-RU"/>
        </a:p>
      </dgm:t>
    </dgm:pt>
    <dgm:pt modelId="{AEB5F8A2-82D7-4CEA-8496-9F1908BE5418}" type="sibTrans" cxnId="{BF04ED6E-37B2-486C-92EA-51211D385481}">
      <dgm:prSet/>
      <dgm:spPr/>
      <dgm:t>
        <a:bodyPr/>
        <a:lstStyle/>
        <a:p>
          <a:endParaRPr lang="ru-RU"/>
        </a:p>
      </dgm:t>
    </dgm:pt>
    <dgm:pt modelId="{7564F25B-E379-4AD0-9B38-1CA28827EF62}" type="pres">
      <dgm:prSet presAssocID="{EE7B8CF8-3DEE-434F-807E-0DCCDEA428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EC91F8-7957-4C55-904A-21489016D88C}" type="pres">
      <dgm:prSet presAssocID="{A0C50565-B63C-4433-9D96-C210D025616A}" presName="hierRoot1" presStyleCnt="0">
        <dgm:presLayoutVars>
          <dgm:hierBranch/>
        </dgm:presLayoutVars>
      </dgm:prSet>
      <dgm:spPr/>
    </dgm:pt>
    <dgm:pt modelId="{ACC1A8FE-BD68-4B0E-AEBD-5F0A267BA3A4}" type="pres">
      <dgm:prSet presAssocID="{A0C50565-B63C-4433-9D96-C210D025616A}" presName="rootComposite1" presStyleCnt="0"/>
      <dgm:spPr/>
    </dgm:pt>
    <dgm:pt modelId="{D03C4F68-AD0F-4E8B-BB95-7959A8E7E730}" type="pres">
      <dgm:prSet presAssocID="{A0C50565-B63C-4433-9D96-C210D025616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0AC51D-4AE2-4F9D-8827-AB2D595906F3}" type="pres">
      <dgm:prSet presAssocID="{A0C50565-B63C-4433-9D96-C210D025616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4A154C-7E64-40E5-AE17-391F3858D962}" type="pres">
      <dgm:prSet presAssocID="{A0C50565-B63C-4433-9D96-C210D025616A}" presName="hierChild2" presStyleCnt="0"/>
      <dgm:spPr/>
    </dgm:pt>
    <dgm:pt modelId="{F435B60C-4395-436E-AFD9-71EC4B1BAFD5}" type="pres">
      <dgm:prSet presAssocID="{04699534-2E26-43D2-A769-1B83DF405DA6}" presName="Name35" presStyleLbl="parChTrans1D2" presStyleIdx="0" presStyleCnt="3"/>
      <dgm:spPr/>
      <dgm:t>
        <a:bodyPr/>
        <a:lstStyle/>
        <a:p>
          <a:endParaRPr lang="ru-RU"/>
        </a:p>
      </dgm:t>
    </dgm:pt>
    <dgm:pt modelId="{EA1EDDCC-BBC0-477C-888D-AAAFB8D91280}" type="pres">
      <dgm:prSet presAssocID="{D4FADDB1-5909-4C6E-89E5-7044AA6EC348}" presName="hierRoot2" presStyleCnt="0">
        <dgm:presLayoutVars>
          <dgm:hierBranch/>
        </dgm:presLayoutVars>
      </dgm:prSet>
      <dgm:spPr/>
    </dgm:pt>
    <dgm:pt modelId="{F48285BE-5263-4D58-A21A-E699FA9529B9}" type="pres">
      <dgm:prSet presAssocID="{D4FADDB1-5909-4C6E-89E5-7044AA6EC348}" presName="rootComposite" presStyleCnt="0"/>
      <dgm:spPr/>
    </dgm:pt>
    <dgm:pt modelId="{9DEE1D54-5642-489E-9117-F9F9306EAD43}" type="pres">
      <dgm:prSet presAssocID="{D4FADDB1-5909-4C6E-89E5-7044AA6EC34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E64D4A-AF85-46E0-8B03-B5032FCC3D5A}" type="pres">
      <dgm:prSet presAssocID="{D4FADDB1-5909-4C6E-89E5-7044AA6EC348}" presName="rootConnector" presStyleLbl="node2" presStyleIdx="0" presStyleCnt="3"/>
      <dgm:spPr/>
      <dgm:t>
        <a:bodyPr/>
        <a:lstStyle/>
        <a:p>
          <a:endParaRPr lang="ru-RU"/>
        </a:p>
      </dgm:t>
    </dgm:pt>
    <dgm:pt modelId="{931D0844-1140-46A7-9297-D9D8A902FAFE}" type="pres">
      <dgm:prSet presAssocID="{D4FADDB1-5909-4C6E-89E5-7044AA6EC348}" presName="hierChild4" presStyleCnt="0"/>
      <dgm:spPr/>
    </dgm:pt>
    <dgm:pt modelId="{D2BE61AE-CFBD-41DB-81B3-A2A6E99E7846}" type="pres">
      <dgm:prSet presAssocID="{D4FADDB1-5909-4C6E-89E5-7044AA6EC348}" presName="hierChild5" presStyleCnt="0"/>
      <dgm:spPr/>
    </dgm:pt>
    <dgm:pt modelId="{74751267-A8BE-4ACA-8CCA-36EFD07EB353}" type="pres">
      <dgm:prSet presAssocID="{EC2E66A4-1DB8-4BF7-9EEC-99211D578FE0}" presName="Name35" presStyleLbl="parChTrans1D2" presStyleIdx="1" presStyleCnt="3"/>
      <dgm:spPr/>
      <dgm:t>
        <a:bodyPr/>
        <a:lstStyle/>
        <a:p>
          <a:endParaRPr lang="ru-RU"/>
        </a:p>
      </dgm:t>
    </dgm:pt>
    <dgm:pt modelId="{9CDBDA80-7769-424A-BBC5-C1BE23640F00}" type="pres">
      <dgm:prSet presAssocID="{D6AA6F64-AFC6-4FE1-9030-6636703B00F5}" presName="hierRoot2" presStyleCnt="0">
        <dgm:presLayoutVars>
          <dgm:hierBranch/>
        </dgm:presLayoutVars>
      </dgm:prSet>
      <dgm:spPr/>
    </dgm:pt>
    <dgm:pt modelId="{A754460D-792D-43F0-AB88-8CBE2D5660BE}" type="pres">
      <dgm:prSet presAssocID="{D6AA6F64-AFC6-4FE1-9030-6636703B00F5}" presName="rootComposite" presStyleCnt="0"/>
      <dgm:spPr/>
    </dgm:pt>
    <dgm:pt modelId="{8E2CBA9B-7C63-4B94-9DCF-F76D9A4784DE}" type="pres">
      <dgm:prSet presAssocID="{D6AA6F64-AFC6-4FE1-9030-6636703B00F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6F0C5A-FE36-470F-B48E-145610C442DB}" type="pres">
      <dgm:prSet presAssocID="{D6AA6F64-AFC6-4FE1-9030-6636703B00F5}" presName="rootConnector" presStyleLbl="node2" presStyleIdx="1" presStyleCnt="3"/>
      <dgm:spPr/>
      <dgm:t>
        <a:bodyPr/>
        <a:lstStyle/>
        <a:p>
          <a:endParaRPr lang="ru-RU"/>
        </a:p>
      </dgm:t>
    </dgm:pt>
    <dgm:pt modelId="{41339A7F-A015-42FD-8E23-A09EFF6D5D45}" type="pres">
      <dgm:prSet presAssocID="{D6AA6F64-AFC6-4FE1-9030-6636703B00F5}" presName="hierChild4" presStyleCnt="0"/>
      <dgm:spPr/>
    </dgm:pt>
    <dgm:pt modelId="{5BD1EF05-D953-40CB-A8B3-25DEB93C197A}" type="pres">
      <dgm:prSet presAssocID="{D6AA6F64-AFC6-4FE1-9030-6636703B00F5}" presName="hierChild5" presStyleCnt="0"/>
      <dgm:spPr/>
    </dgm:pt>
    <dgm:pt modelId="{BD8BA3FD-8F35-4E66-B699-1ADA7841101E}" type="pres">
      <dgm:prSet presAssocID="{28FD0416-3EC3-46C6-AB01-F30650203FAA}" presName="Name35" presStyleLbl="parChTrans1D2" presStyleIdx="2" presStyleCnt="3"/>
      <dgm:spPr/>
      <dgm:t>
        <a:bodyPr/>
        <a:lstStyle/>
        <a:p>
          <a:endParaRPr lang="ru-RU"/>
        </a:p>
      </dgm:t>
    </dgm:pt>
    <dgm:pt modelId="{E483C93A-9B06-42DC-8971-489354DEB4E8}" type="pres">
      <dgm:prSet presAssocID="{965DAF06-40C8-44E3-8AAC-55116B19050B}" presName="hierRoot2" presStyleCnt="0">
        <dgm:presLayoutVars>
          <dgm:hierBranch/>
        </dgm:presLayoutVars>
      </dgm:prSet>
      <dgm:spPr/>
    </dgm:pt>
    <dgm:pt modelId="{096DE3C4-662D-47DA-90C0-AA18922BC859}" type="pres">
      <dgm:prSet presAssocID="{965DAF06-40C8-44E3-8AAC-55116B19050B}" presName="rootComposite" presStyleCnt="0"/>
      <dgm:spPr/>
    </dgm:pt>
    <dgm:pt modelId="{49EB2E7B-6559-40A8-BA79-2821C8F44616}" type="pres">
      <dgm:prSet presAssocID="{965DAF06-40C8-44E3-8AAC-55116B19050B}" presName="rootText" presStyleLbl="node2" presStyleIdx="2" presStyleCnt="3" custLinFactNeighborX="1685" custLinFactNeighborY="-11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0D588-BEE4-4F6D-8E39-C022D2D5F647}" type="pres">
      <dgm:prSet presAssocID="{965DAF06-40C8-44E3-8AAC-55116B19050B}" presName="rootConnector" presStyleLbl="node2" presStyleIdx="2" presStyleCnt="3"/>
      <dgm:spPr/>
      <dgm:t>
        <a:bodyPr/>
        <a:lstStyle/>
        <a:p>
          <a:endParaRPr lang="ru-RU"/>
        </a:p>
      </dgm:t>
    </dgm:pt>
    <dgm:pt modelId="{DB820DF8-5D6D-4049-9B2F-126178639061}" type="pres">
      <dgm:prSet presAssocID="{965DAF06-40C8-44E3-8AAC-55116B19050B}" presName="hierChild4" presStyleCnt="0"/>
      <dgm:spPr/>
    </dgm:pt>
    <dgm:pt modelId="{6510B974-6649-4CA2-9270-CCB18CA9A604}" type="pres">
      <dgm:prSet presAssocID="{965DAF06-40C8-44E3-8AAC-55116B19050B}" presName="hierChild5" presStyleCnt="0"/>
      <dgm:spPr/>
    </dgm:pt>
    <dgm:pt modelId="{86F0B871-FAF7-4E7D-9F3C-978BCE4EC397}" type="pres">
      <dgm:prSet presAssocID="{A0C50565-B63C-4433-9D96-C210D025616A}" presName="hierChild3" presStyleCnt="0"/>
      <dgm:spPr/>
    </dgm:pt>
  </dgm:ptLst>
  <dgm:cxnLst>
    <dgm:cxn modelId="{F2C143FF-60B2-4AE3-ABC5-A3CDE4B93E72}" type="presOf" srcId="{A0C50565-B63C-4433-9D96-C210D025616A}" destId="{BC0AC51D-4AE2-4F9D-8827-AB2D595906F3}" srcOrd="1" destOrd="0" presId="urn:microsoft.com/office/officeart/2005/8/layout/orgChart1"/>
    <dgm:cxn modelId="{2228769F-9504-43C5-AA1B-5C3C92D38E89}" type="presOf" srcId="{965DAF06-40C8-44E3-8AAC-55116B19050B}" destId="{3A40D588-BEE4-4F6D-8E39-C022D2D5F647}" srcOrd="1" destOrd="0" presId="urn:microsoft.com/office/officeart/2005/8/layout/orgChart1"/>
    <dgm:cxn modelId="{CD606497-7CAE-46D6-8854-28E140416158}" srcId="{EE7B8CF8-3DEE-434F-807E-0DCCDEA428FE}" destId="{A0C50565-B63C-4433-9D96-C210D025616A}" srcOrd="0" destOrd="0" parTransId="{D6EFAAD2-FB97-4D1F-A4AF-B6626E465FD4}" sibTransId="{D4D3484F-3439-4297-9BCC-B6F32F5993B9}"/>
    <dgm:cxn modelId="{BF04ED6E-37B2-486C-92EA-51211D385481}" srcId="{A0C50565-B63C-4433-9D96-C210D025616A}" destId="{965DAF06-40C8-44E3-8AAC-55116B19050B}" srcOrd="2" destOrd="0" parTransId="{28FD0416-3EC3-46C6-AB01-F30650203FAA}" sibTransId="{AEB5F8A2-82D7-4CEA-8496-9F1908BE5418}"/>
    <dgm:cxn modelId="{B3B7ABD2-C795-4D5B-8AB0-F02A818913D4}" type="presOf" srcId="{EE7B8CF8-3DEE-434F-807E-0DCCDEA428FE}" destId="{7564F25B-E379-4AD0-9B38-1CA28827EF62}" srcOrd="0" destOrd="0" presId="urn:microsoft.com/office/officeart/2005/8/layout/orgChart1"/>
    <dgm:cxn modelId="{FF493548-C657-4F17-A125-6E06F9736253}" type="presOf" srcId="{28FD0416-3EC3-46C6-AB01-F30650203FAA}" destId="{BD8BA3FD-8F35-4E66-B699-1ADA7841101E}" srcOrd="0" destOrd="0" presId="urn:microsoft.com/office/officeart/2005/8/layout/orgChart1"/>
    <dgm:cxn modelId="{A8F7404E-1890-49D1-AAE4-D602079AFE1D}" type="presOf" srcId="{D4FADDB1-5909-4C6E-89E5-7044AA6EC348}" destId="{9DEE1D54-5642-489E-9117-F9F9306EAD43}" srcOrd="0" destOrd="0" presId="urn:microsoft.com/office/officeart/2005/8/layout/orgChart1"/>
    <dgm:cxn modelId="{5300A7FF-4C3C-4D99-994F-4E335BEB4F88}" type="presOf" srcId="{965DAF06-40C8-44E3-8AAC-55116B19050B}" destId="{49EB2E7B-6559-40A8-BA79-2821C8F44616}" srcOrd="0" destOrd="0" presId="urn:microsoft.com/office/officeart/2005/8/layout/orgChart1"/>
    <dgm:cxn modelId="{4DFA568F-69E7-4998-92E7-FCB259277EAA}" srcId="{A0C50565-B63C-4433-9D96-C210D025616A}" destId="{D6AA6F64-AFC6-4FE1-9030-6636703B00F5}" srcOrd="1" destOrd="0" parTransId="{EC2E66A4-1DB8-4BF7-9EEC-99211D578FE0}" sibTransId="{8B5A99C6-5617-4073-BB1C-F165698EA36E}"/>
    <dgm:cxn modelId="{CA684AA6-2FD2-4F30-A847-C5D7EBACE84F}" srcId="{A0C50565-B63C-4433-9D96-C210D025616A}" destId="{D4FADDB1-5909-4C6E-89E5-7044AA6EC348}" srcOrd="0" destOrd="0" parTransId="{04699534-2E26-43D2-A769-1B83DF405DA6}" sibTransId="{876D0BFF-6991-4493-AB61-C5000DB93CCB}"/>
    <dgm:cxn modelId="{E16FDA4C-A044-4F61-847D-3A2B0D667DC9}" type="presOf" srcId="{EC2E66A4-1DB8-4BF7-9EEC-99211D578FE0}" destId="{74751267-A8BE-4ACA-8CCA-36EFD07EB353}" srcOrd="0" destOrd="0" presId="urn:microsoft.com/office/officeart/2005/8/layout/orgChart1"/>
    <dgm:cxn modelId="{EDC58934-FE5D-4676-B948-E80BA8398251}" type="presOf" srcId="{D6AA6F64-AFC6-4FE1-9030-6636703B00F5}" destId="{8E2CBA9B-7C63-4B94-9DCF-F76D9A4784DE}" srcOrd="0" destOrd="0" presId="urn:microsoft.com/office/officeart/2005/8/layout/orgChart1"/>
    <dgm:cxn modelId="{087B69A9-4A41-44C2-8C9B-59B833ACD0D2}" type="presOf" srcId="{04699534-2E26-43D2-A769-1B83DF405DA6}" destId="{F435B60C-4395-436E-AFD9-71EC4B1BAFD5}" srcOrd="0" destOrd="0" presId="urn:microsoft.com/office/officeart/2005/8/layout/orgChart1"/>
    <dgm:cxn modelId="{1824D575-22CE-40A5-BEFA-98D8BFCA49AD}" type="presOf" srcId="{D6AA6F64-AFC6-4FE1-9030-6636703B00F5}" destId="{6D6F0C5A-FE36-470F-B48E-145610C442DB}" srcOrd="1" destOrd="0" presId="urn:microsoft.com/office/officeart/2005/8/layout/orgChart1"/>
    <dgm:cxn modelId="{A95A76B4-E881-44C9-A305-2B6F59D11864}" type="presOf" srcId="{A0C50565-B63C-4433-9D96-C210D025616A}" destId="{D03C4F68-AD0F-4E8B-BB95-7959A8E7E730}" srcOrd="0" destOrd="0" presId="urn:microsoft.com/office/officeart/2005/8/layout/orgChart1"/>
    <dgm:cxn modelId="{5978295A-02E6-4BA8-97D3-9CE9649D6FEA}" type="presOf" srcId="{D4FADDB1-5909-4C6E-89E5-7044AA6EC348}" destId="{8FE64D4A-AF85-46E0-8B03-B5032FCC3D5A}" srcOrd="1" destOrd="0" presId="urn:microsoft.com/office/officeart/2005/8/layout/orgChart1"/>
    <dgm:cxn modelId="{EA80EA5B-1234-4EBE-B40C-7CECABCD80A5}" type="presParOf" srcId="{7564F25B-E379-4AD0-9B38-1CA28827EF62}" destId="{18EC91F8-7957-4C55-904A-21489016D88C}" srcOrd="0" destOrd="0" presId="urn:microsoft.com/office/officeart/2005/8/layout/orgChart1"/>
    <dgm:cxn modelId="{93F6AE02-4B8D-4CB7-99F3-1943C013C1DC}" type="presParOf" srcId="{18EC91F8-7957-4C55-904A-21489016D88C}" destId="{ACC1A8FE-BD68-4B0E-AEBD-5F0A267BA3A4}" srcOrd="0" destOrd="0" presId="urn:microsoft.com/office/officeart/2005/8/layout/orgChart1"/>
    <dgm:cxn modelId="{E7211261-2B25-4989-BA2D-9C0E1614CA1C}" type="presParOf" srcId="{ACC1A8FE-BD68-4B0E-AEBD-5F0A267BA3A4}" destId="{D03C4F68-AD0F-4E8B-BB95-7959A8E7E730}" srcOrd="0" destOrd="0" presId="urn:microsoft.com/office/officeart/2005/8/layout/orgChart1"/>
    <dgm:cxn modelId="{EE40152B-5953-4CFC-8D67-5A29205E6B37}" type="presParOf" srcId="{ACC1A8FE-BD68-4B0E-AEBD-5F0A267BA3A4}" destId="{BC0AC51D-4AE2-4F9D-8827-AB2D595906F3}" srcOrd="1" destOrd="0" presId="urn:microsoft.com/office/officeart/2005/8/layout/orgChart1"/>
    <dgm:cxn modelId="{0B125338-1EF5-4320-AE97-536C0F90447B}" type="presParOf" srcId="{18EC91F8-7957-4C55-904A-21489016D88C}" destId="{624A154C-7E64-40E5-AE17-391F3858D962}" srcOrd="1" destOrd="0" presId="urn:microsoft.com/office/officeart/2005/8/layout/orgChart1"/>
    <dgm:cxn modelId="{51E8A92F-C19A-4E5F-A2CD-4D6F6B3A9FC9}" type="presParOf" srcId="{624A154C-7E64-40E5-AE17-391F3858D962}" destId="{F435B60C-4395-436E-AFD9-71EC4B1BAFD5}" srcOrd="0" destOrd="0" presId="urn:microsoft.com/office/officeart/2005/8/layout/orgChart1"/>
    <dgm:cxn modelId="{B581011B-A850-4E3F-9235-EBFA3E77F5FA}" type="presParOf" srcId="{624A154C-7E64-40E5-AE17-391F3858D962}" destId="{EA1EDDCC-BBC0-477C-888D-AAAFB8D91280}" srcOrd="1" destOrd="0" presId="urn:microsoft.com/office/officeart/2005/8/layout/orgChart1"/>
    <dgm:cxn modelId="{16DE3197-1303-47F5-90A4-CE749E6BC286}" type="presParOf" srcId="{EA1EDDCC-BBC0-477C-888D-AAAFB8D91280}" destId="{F48285BE-5263-4D58-A21A-E699FA9529B9}" srcOrd="0" destOrd="0" presId="urn:microsoft.com/office/officeart/2005/8/layout/orgChart1"/>
    <dgm:cxn modelId="{DA6F4C39-0974-456C-98A4-7940AF20E488}" type="presParOf" srcId="{F48285BE-5263-4D58-A21A-E699FA9529B9}" destId="{9DEE1D54-5642-489E-9117-F9F9306EAD43}" srcOrd="0" destOrd="0" presId="urn:microsoft.com/office/officeart/2005/8/layout/orgChart1"/>
    <dgm:cxn modelId="{3E181BB2-CCD3-4480-B743-9BB89614088D}" type="presParOf" srcId="{F48285BE-5263-4D58-A21A-E699FA9529B9}" destId="{8FE64D4A-AF85-46E0-8B03-B5032FCC3D5A}" srcOrd="1" destOrd="0" presId="urn:microsoft.com/office/officeart/2005/8/layout/orgChart1"/>
    <dgm:cxn modelId="{B2709E09-613A-44DC-A1C4-FC545BDD4170}" type="presParOf" srcId="{EA1EDDCC-BBC0-477C-888D-AAAFB8D91280}" destId="{931D0844-1140-46A7-9297-D9D8A902FAFE}" srcOrd="1" destOrd="0" presId="urn:microsoft.com/office/officeart/2005/8/layout/orgChart1"/>
    <dgm:cxn modelId="{42C0F56B-FBA9-4C61-B8FD-DDC71A45F19C}" type="presParOf" srcId="{EA1EDDCC-BBC0-477C-888D-AAAFB8D91280}" destId="{D2BE61AE-CFBD-41DB-81B3-A2A6E99E7846}" srcOrd="2" destOrd="0" presId="urn:microsoft.com/office/officeart/2005/8/layout/orgChart1"/>
    <dgm:cxn modelId="{AFAACA58-DC58-42BA-A360-C1227A525FD2}" type="presParOf" srcId="{624A154C-7E64-40E5-AE17-391F3858D962}" destId="{74751267-A8BE-4ACA-8CCA-36EFD07EB353}" srcOrd="2" destOrd="0" presId="urn:microsoft.com/office/officeart/2005/8/layout/orgChart1"/>
    <dgm:cxn modelId="{667D349E-4113-45C9-ADDA-CB89C96FBA26}" type="presParOf" srcId="{624A154C-7E64-40E5-AE17-391F3858D962}" destId="{9CDBDA80-7769-424A-BBC5-C1BE23640F00}" srcOrd="3" destOrd="0" presId="urn:microsoft.com/office/officeart/2005/8/layout/orgChart1"/>
    <dgm:cxn modelId="{4A9B11EA-E695-4831-BEC0-04F6868DCA8A}" type="presParOf" srcId="{9CDBDA80-7769-424A-BBC5-C1BE23640F00}" destId="{A754460D-792D-43F0-AB88-8CBE2D5660BE}" srcOrd="0" destOrd="0" presId="urn:microsoft.com/office/officeart/2005/8/layout/orgChart1"/>
    <dgm:cxn modelId="{D0F105B7-54FA-43A6-BE39-3DD30E6C36B3}" type="presParOf" srcId="{A754460D-792D-43F0-AB88-8CBE2D5660BE}" destId="{8E2CBA9B-7C63-4B94-9DCF-F76D9A4784DE}" srcOrd="0" destOrd="0" presId="urn:microsoft.com/office/officeart/2005/8/layout/orgChart1"/>
    <dgm:cxn modelId="{E8BDECF7-C6A0-4281-BDFE-7557B8F088E2}" type="presParOf" srcId="{A754460D-792D-43F0-AB88-8CBE2D5660BE}" destId="{6D6F0C5A-FE36-470F-B48E-145610C442DB}" srcOrd="1" destOrd="0" presId="urn:microsoft.com/office/officeart/2005/8/layout/orgChart1"/>
    <dgm:cxn modelId="{A8AAD70D-6601-4522-ABCE-A2FF0ED11F94}" type="presParOf" srcId="{9CDBDA80-7769-424A-BBC5-C1BE23640F00}" destId="{41339A7F-A015-42FD-8E23-A09EFF6D5D45}" srcOrd="1" destOrd="0" presId="urn:microsoft.com/office/officeart/2005/8/layout/orgChart1"/>
    <dgm:cxn modelId="{F3201D23-8CB4-4E8C-A161-68BA1B735FB8}" type="presParOf" srcId="{9CDBDA80-7769-424A-BBC5-C1BE23640F00}" destId="{5BD1EF05-D953-40CB-A8B3-25DEB93C197A}" srcOrd="2" destOrd="0" presId="urn:microsoft.com/office/officeart/2005/8/layout/orgChart1"/>
    <dgm:cxn modelId="{B328FEF1-8C9A-40D4-B023-70E1F6DBCADE}" type="presParOf" srcId="{624A154C-7E64-40E5-AE17-391F3858D962}" destId="{BD8BA3FD-8F35-4E66-B699-1ADA7841101E}" srcOrd="4" destOrd="0" presId="urn:microsoft.com/office/officeart/2005/8/layout/orgChart1"/>
    <dgm:cxn modelId="{2884728C-6883-49E1-B477-9B1EA0952615}" type="presParOf" srcId="{624A154C-7E64-40E5-AE17-391F3858D962}" destId="{E483C93A-9B06-42DC-8971-489354DEB4E8}" srcOrd="5" destOrd="0" presId="urn:microsoft.com/office/officeart/2005/8/layout/orgChart1"/>
    <dgm:cxn modelId="{4378B584-933A-4AC4-8051-4C5E9180726E}" type="presParOf" srcId="{E483C93A-9B06-42DC-8971-489354DEB4E8}" destId="{096DE3C4-662D-47DA-90C0-AA18922BC859}" srcOrd="0" destOrd="0" presId="urn:microsoft.com/office/officeart/2005/8/layout/orgChart1"/>
    <dgm:cxn modelId="{295A5D84-22D2-4852-A733-B1D5F58B3315}" type="presParOf" srcId="{096DE3C4-662D-47DA-90C0-AA18922BC859}" destId="{49EB2E7B-6559-40A8-BA79-2821C8F44616}" srcOrd="0" destOrd="0" presId="urn:microsoft.com/office/officeart/2005/8/layout/orgChart1"/>
    <dgm:cxn modelId="{6FD4869C-4913-4163-8FF0-004033E83BA1}" type="presParOf" srcId="{096DE3C4-662D-47DA-90C0-AA18922BC859}" destId="{3A40D588-BEE4-4F6D-8E39-C022D2D5F647}" srcOrd="1" destOrd="0" presId="urn:microsoft.com/office/officeart/2005/8/layout/orgChart1"/>
    <dgm:cxn modelId="{EAC74956-F22B-4BEA-83BB-64C0EF04405E}" type="presParOf" srcId="{E483C93A-9B06-42DC-8971-489354DEB4E8}" destId="{DB820DF8-5D6D-4049-9B2F-126178639061}" srcOrd="1" destOrd="0" presId="urn:microsoft.com/office/officeart/2005/8/layout/orgChart1"/>
    <dgm:cxn modelId="{FB7DC2DA-5657-43C7-A3E4-30BB0C279B85}" type="presParOf" srcId="{E483C93A-9B06-42DC-8971-489354DEB4E8}" destId="{6510B974-6649-4CA2-9270-CCB18CA9A604}" srcOrd="2" destOrd="0" presId="urn:microsoft.com/office/officeart/2005/8/layout/orgChart1"/>
    <dgm:cxn modelId="{5F37A81B-4BAB-4304-B57B-E69428029C7F}" type="presParOf" srcId="{18EC91F8-7957-4C55-904A-21489016D88C}" destId="{86F0B871-FAF7-4E7D-9F3C-978BCE4EC3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BA3FD-8F35-4E66-B699-1ADA7841101E}">
      <dsp:nvSpPr>
        <dsp:cNvPr id="0" name=""/>
        <dsp:cNvSpPr/>
      </dsp:nvSpPr>
      <dsp:spPr>
        <a:xfrm>
          <a:off x="2880320" y="1023882"/>
          <a:ext cx="2038234" cy="34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31"/>
              </a:lnTo>
              <a:lnTo>
                <a:pt x="2038234" y="167431"/>
              </a:lnTo>
              <a:lnTo>
                <a:pt x="2038234" y="344269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51267-A8BE-4ACA-8CCA-36EFD07EB353}">
      <dsp:nvSpPr>
        <dsp:cNvPr id="0" name=""/>
        <dsp:cNvSpPr/>
      </dsp:nvSpPr>
      <dsp:spPr>
        <a:xfrm>
          <a:off x="2834599" y="1023882"/>
          <a:ext cx="91440" cy="353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67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5B60C-4395-436E-AFD9-71EC4B1BAFD5}">
      <dsp:nvSpPr>
        <dsp:cNvPr id="0" name=""/>
        <dsp:cNvSpPr/>
      </dsp:nvSpPr>
      <dsp:spPr>
        <a:xfrm>
          <a:off x="842472" y="1023882"/>
          <a:ext cx="2037847" cy="353676"/>
        </a:xfrm>
        <a:custGeom>
          <a:avLst/>
          <a:gdLst/>
          <a:ahLst/>
          <a:cxnLst/>
          <a:rect l="0" t="0" r="0" b="0"/>
          <a:pathLst>
            <a:path>
              <a:moveTo>
                <a:pt x="2037847" y="0"/>
              </a:moveTo>
              <a:lnTo>
                <a:pt x="2037847" y="176838"/>
              </a:lnTo>
              <a:lnTo>
                <a:pt x="0" y="176838"/>
              </a:lnTo>
              <a:lnTo>
                <a:pt x="0" y="35367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C4F68-AD0F-4E8B-BB95-7959A8E7E730}">
      <dsp:nvSpPr>
        <dsp:cNvPr id="0" name=""/>
        <dsp:cNvSpPr/>
      </dsp:nvSpPr>
      <dsp:spPr>
        <a:xfrm>
          <a:off x="2038234" y="181796"/>
          <a:ext cx="1684171" cy="84208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425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Факторы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 суицидального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риска</a:t>
          </a:r>
        </a:p>
      </dsp:txBody>
      <dsp:txXfrm>
        <a:off x="2038234" y="181796"/>
        <a:ext cx="1684171" cy="842085"/>
      </dsp:txXfrm>
    </dsp:sp>
    <dsp:sp modelId="{9DEE1D54-5642-489E-9117-F9F9306EAD43}">
      <dsp:nvSpPr>
        <dsp:cNvPr id="0" name=""/>
        <dsp:cNvSpPr/>
      </dsp:nvSpPr>
      <dsp:spPr>
        <a:xfrm>
          <a:off x="386" y="1377558"/>
          <a:ext cx="1684171" cy="84208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425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Генетические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факторы</a:t>
          </a:r>
        </a:p>
      </dsp:txBody>
      <dsp:txXfrm>
        <a:off x="386" y="1377558"/>
        <a:ext cx="1684171" cy="842085"/>
      </dsp:txXfrm>
    </dsp:sp>
    <dsp:sp modelId="{8E2CBA9B-7C63-4B94-9DCF-F76D9A4784DE}">
      <dsp:nvSpPr>
        <dsp:cNvPr id="0" name=""/>
        <dsp:cNvSpPr/>
      </dsp:nvSpPr>
      <dsp:spPr>
        <a:xfrm>
          <a:off x="2038234" y="1377558"/>
          <a:ext cx="1684171" cy="84208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425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Психолого</a:t>
          </a: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–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психиатрические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факторы</a:t>
          </a:r>
        </a:p>
      </dsp:txBody>
      <dsp:txXfrm>
        <a:off x="2038234" y="1377558"/>
        <a:ext cx="1684171" cy="842085"/>
      </dsp:txXfrm>
    </dsp:sp>
    <dsp:sp modelId="{49EB2E7B-6559-40A8-BA79-2821C8F44616}">
      <dsp:nvSpPr>
        <dsp:cNvPr id="0" name=""/>
        <dsp:cNvSpPr/>
      </dsp:nvSpPr>
      <dsp:spPr>
        <a:xfrm>
          <a:off x="4076468" y="1368152"/>
          <a:ext cx="1684171" cy="84208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425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Социально –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средовые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факторы</a:t>
          </a:r>
        </a:p>
      </dsp:txBody>
      <dsp:txXfrm>
        <a:off x="4076468" y="1368152"/>
        <a:ext cx="1684171" cy="842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9F7EE-6392-49FD-ADFA-E8DC1E54C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650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656" y="5580112"/>
            <a:ext cx="6192688" cy="1190600"/>
          </a:xfr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Ременникова Галина Михайловна учитель математики высшей категории МКОУ «Любинская СОШ №3»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60848" y="7956376"/>
            <a:ext cx="2478564" cy="3693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р. п. Любинский, 2012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8680" y="1043608"/>
            <a:ext cx="590465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Родители! </a:t>
            </a:r>
            <a:b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Да будем </a:t>
            </a:r>
            <a:b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внимательны</a:t>
            </a:r>
            <a:b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к детям!</a:t>
            </a:r>
          </a:p>
        </p:txBody>
      </p:sp>
    </p:spTree>
    <p:extLst>
      <p:ext uri="{BB962C8B-B14F-4D97-AF65-F5344CB8AC3E}">
        <p14:creationId xmlns:p14="http://schemas.microsoft.com/office/powerpoint/2010/main" val="1332171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0888" y="1029223"/>
            <a:ext cx="3892550" cy="517498"/>
          </a:xfr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sz="2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Словесные  признаки</a:t>
            </a:r>
            <a:endParaRPr lang="ru-RU" sz="2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3" name="Picture 5" descr="C:\Documents and Settings\Admin\Рабочий стол\Рисунок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30" y="611560"/>
            <a:ext cx="1766466" cy="1352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7130" y="2051720"/>
            <a:ext cx="6066205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Разговоры о смерти: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собираюсь покончить с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собой»; «Я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не могу так дальше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жить».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Намёки  о своем намерении: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больше не буду ни для кого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проблемой»; «Тебе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больше не придется обо мне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волноваться».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Много шутят на тему самоубийства.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Заинтересованность вопросами смерти.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7126" y="4355976"/>
            <a:ext cx="604474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Раздают другим вещи, имеющие большую личную значимость, приводят в порядок дела, мирятся с давними врагами.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Демонстрируют радикальные перемены в поведении.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Проявляют признаки беспомощности, безнадежности и отчаяния.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3355" y="3707904"/>
            <a:ext cx="4358886" cy="43088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2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Поведенческие признаки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72820" y="5579531"/>
            <a:ext cx="4229043" cy="43088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2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Ситуационные </a:t>
            </a:r>
            <a:r>
              <a:rPr lang="ru-RU" sz="2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признаки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7127" y="6156176"/>
            <a:ext cx="6044749" cy="2169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Социально изолирован (не имеет друзей или имеет только одного друга), чувствует себя отверженным.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Живет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 нестабильном окружении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Ощущает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себя жертвой насилия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Предпринимал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раньше попытки суицида.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склонность к самоубийству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Перенес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тяжелую потерю (смерть кого-то из близких, развод родителей).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Слишком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критически настроен по отношению к себе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0333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Documents and Settings\Admin\Рабочий стол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714712"/>
            <a:ext cx="2448272" cy="3497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95184" y="4318371"/>
            <a:ext cx="6058151" cy="40934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Жил был царь Соломон. Несмотря на то, что он был очень мудрым, его жизнь была очень беспокойной. Однажды решил он обратиться за советом к придворному мудрецу: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«Помоги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мне - очень многое в этой жизни способно вывести меня из себя. Я подвержен страстям, и это сильно осложняет мою жизнь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что Мудрец ответил: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знаю, как тебе помочь. Надень это кольцо - на нем высечена фраза: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«ЭТО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ПРОЙДЕТ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Когда к тебе придет сильный гнев или сильная радость, просто посмотри на эту надпись, и она отрезвит тебя. В этом ты найдешь спасение от страстей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!».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Соломон последовал совету Мудреца и смог обрести спокойствие. Но однажды, во время одного из приступов гнева, он, как обычно, взглянул на кольцо, но это не помогло - наоборот, он еще больше вышел из себя. Он сорвал кольцо с пальца и хотел зашвырнуть его подальше в пруд, но вдруг увидел, что на внутренней стороне кольца тоже есть какая-то надпись. Он присмотрелся и прочитал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«И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ЭТО ТОЖЕ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ПРОЙДЕТ…»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Маленькая Душа и Солнц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16" y="714712"/>
            <a:ext cx="2592288" cy="3442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2204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3027" y="2022632"/>
            <a:ext cx="6040309" cy="64940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Попытайтесь  убедить  человека обратиться  к специалистам (психолог, врач, невропатолог).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Разработайте стратегию  помощи, если человек отказывается от помощи специалистов.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Будьте заинтересованы судьбе этого человека и готовы помочь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 Оцените его внутренние  резервы – найдите их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5. Позвольте выговариваться – человек почувствует облегчение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6. Не  оставляйте  в одиночестве 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7. Поддерживайте его и будьте ненавязчиво настойчивы в позитиве - дайте ему эмоциональную  опору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8. Давайте  больше позитивных установок, т.к. в состоянии душевного кризиса нужны строгие утвердительные указания.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9.  Будьте компетентны в данном вопросе - соблюдайте такт, терпение, обратитесь за консультацией к специалисту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10. Убедите его  в  том, что  он  сделал верный  шаг,  приняв  вашу помощь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11. Помогите ему осознать или вспомнить  его  способность  анализировать и воспринимать советы окружающих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12. Помогите осознать, что следует   принять во внимание  и другие  возможные источники  помощи: друзей, семью, врачей, священников, муллы к которым  можно обратиться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13. Помогите отвлечься от негативных мыслей, что поможет вернуть  душевные силы  и стабильность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14. Внушите ему чувство уважения к собственной жизни и к себе самому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15. Примените технику 2 колонок – негатив превратите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позитив.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9341" y="683568"/>
            <a:ext cx="604867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15  ПРАВИЛ  ОБЩЕНИЯ  С  ЧЕЛОВЕКОМ  С  СУИЦИДАЛЬНЫМИ  МЫСЛЯМИ</a:t>
            </a:r>
          </a:p>
        </p:txBody>
      </p:sp>
    </p:spTree>
    <p:extLst>
      <p:ext uri="{BB962C8B-B14F-4D97-AF65-F5344CB8AC3E}">
        <p14:creationId xmlns:p14="http://schemas.microsoft.com/office/powerpoint/2010/main" val="1469103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6672" y="683568"/>
            <a:ext cx="5904656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4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Уважаемые родители!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5207" y="1547664"/>
            <a:ext cx="6033403" cy="2376264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Обращайте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внимание на эмоциональное состояние вашего ребенка. Общайтесь, обсуждайте проблемы. Учите разрешать их, внушайте оптимизм. Если вы не справляетесь сами, чувствуете неблагополучие в социальной, эмоциональной сфере вашего ребенка, не стесняйтесь обращаться за помощью. Не стоит полагаться на время - что все само собой пройдет и наладится. Проявите бдительность. Специалисты помогут облегчить страдание вашего ребенка, помогут найти выход из трудной ситуации.</a:t>
            </a:r>
          </a:p>
        </p:txBody>
      </p:sp>
      <p:pic>
        <p:nvPicPr>
          <p:cNvPr id="7" name="Picture 3" descr="C:\Documents and Settings\Воспитательный отдел\Рабочий стол\АННА\РАБОТА соц.пед\картинки суицид\шщждшщж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4233" y="3970677"/>
            <a:ext cx="2150871" cy="1448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Documents and Settings\Воспитательный отдел\Рабочий стол\АННА\РАБОТА соц.пед\картинки суицид\щжнуец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3950698"/>
            <a:ext cx="2113506" cy="14681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Documents and Settings\Воспитательный отдел\Рабочий стол\АННА\РАБОТА соц.пед\картинки суицид\Жд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584" y="4025851"/>
            <a:ext cx="1883692" cy="1317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Текст 3"/>
          <p:cNvSpPr txBox="1">
            <a:spLocks/>
          </p:cNvSpPr>
          <p:nvPr/>
        </p:nvSpPr>
        <p:spPr>
          <a:xfrm>
            <a:off x="373584" y="7812360"/>
            <a:ext cx="6105025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37160" tIns="91440" anchor="ctr">
            <a:noAutofit/>
          </a:bodyPr>
          <a:lstStyle>
            <a:lvl1pPr marL="0" indent="0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4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spcAft>
                <a:spcPts val="0"/>
              </a:spcAft>
            </a:pPr>
            <a:r>
              <a:rPr lang="ru-RU" sz="40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Подумайте об этом</a:t>
            </a:r>
            <a:r>
              <a:rPr lang="ru-RU" sz="4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!</a:t>
            </a:r>
            <a:endParaRPr lang="ru-RU" sz="4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2817" y="5508104"/>
            <a:ext cx="609579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Все известные мировые религии не одобряют суицид, и этому есть объяснение. С точки зрения религиозного человека – жизнь – это Божий дар, а самоубийца «швыряет Божий дар в лицо Богу».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3584" y="6804248"/>
            <a:ext cx="609579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Поэтому  совет родителям прост и доступен: 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Любите своих детей, будьте искренне и честны в своём отношении к своим детям и к самим себе». </a:t>
            </a:r>
            <a:endParaRPr lang="ru-RU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8132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6672" y="7235450"/>
            <a:ext cx="3240359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Два мира есть у человека: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Один, который нас творил,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Другой, который мы от века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Творим по мере наших сил.</a:t>
            </a:r>
          </a:p>
        </p:txBody>
      </p:sp>
      <p:pic>
        <p:nvPicPr>
          <p:cNvPr id="4" name="Picture 2" descr="D:\СОЦ ПЕДАГОГ  2011\МОИ презентации\Суицид дети\403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6948263"/>
            <a:ext cx="2232542" cy="1488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84795"/>
              </p:ext>
            </p:extLst>
          </p:nvPr>
        </p:nvGraphicFramePr>
        <p:xfrm>
          <a:off x="332656" y="827584"/>
          <a:ext cx="6264696" cy="584577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50718"/>
                <a:gridCol w="3313978"/>
              </a:tblGrid>
              <a:tr h="797287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kumimoji="0" lang="ru-RU" sz="1800" kern="1200" spc="-1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</a:t>
                      </a:r>
                      <a:r>
                        <a:rPr kumimoji="0" lang="ru-RU" sz="1800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вы  слышите   от  своего  ребенка  …</a:t>
                      </a:r>
                      <a:endParaRPr kumimoji="0" lang="ru-RU" sz="1800" kern="1200" spc="-1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kumimoji="0" lang="ru-RU" sz="1800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Обязательно  скажите:</a:t>
                      </a:r>
                      <a:endParaRPr kumimoji="0" lang="ru-RU" sz="1800" b="1" kern="1200" spc="-1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65863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u="none" strike="noStrike" kern="1200" cap="none" spc="-10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«Ненавижу   школу!»</a:t>
                      </a:r>
                      <a:endParaRPr kumimoji="0" lang="ru-RU" sz="16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kern="1200" spc="-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«Что  там  происходит?  Что  заставляет  тебя   так </a:t>
                      </a:r>
                      <a:r>
                        <a:rPr kumimoji="0" lang="ru-RU" sz="1600" b="1" kern="1200" spc="-1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spc="-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чувствовать?»</a:t>
                      </a:r>
                      <a:endParaRPr kumimoji="0" lang="ru-RU" sz="1600" b="1" kern="1200" spc="-1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135779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u="none" strike="noStrike" kern="1200" cap="none" spc="-10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«Все  кажется   таким  безнадежным. Что   толку…»</a:t>
                      </a:r>
                      <a:endParaRPr kumimoji="0" lang="ru-RU" sz="16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kern="1200" spc="-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«Иногда  мы  чувствуем  себя   подавленными. Давай  подумаем  какие  у  нас   трудности  и прикинем , какую  из них надо решить   в  первую   очередь».</a:t>
                      </a:r>
                      <a:endParaRPr kumimoji="0" lang="ru-RU" sz="1600" b="1" kern="1200" spc="-1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93069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u="none" strike="noStrike" kern="1200" cap="none" spc="-10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«Всем  было  бы  лучше  без  меня…»</a:t>
                      </a:r>
                      <a:endParaRPr kumimoji="0" lang="ru-RU" sz="16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kern="1200" spc="-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«Ты  очень  много  значишь  для  меня   и  меня  беспокоит  твое  настроение.  Скажи мне,</a:t>
                      </a:r>
                      <a:r>
                        <a:rPr kumimoji="0" lang="ru-RU" sz="1600" b="1" kern="1200" spc="-1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 что  происходит</a:t>
                      </a:r>
                      <a:r>
                        <a:rPr kumimoji="0" lang="ru-RU" sz="1600" b="1" kern="1200" spc="-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kumimoji="0" lang="ru-RU" sz="1600" b="1" kern="1200" spc="-1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68425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u="none" strike="noStrike" kern="1200" cap="none" spc="-10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«Вы  не  понимаете  меня!»</a:t>
                      </a:r>
                      <a:endParaRPr kumimoji="0" lang="ru-RU" sz="16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kern="1200" spc="-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«Скажи  мне,  как  чувствуешь  себя…Я действительно  хочу  это  знать».</a:t>
                      </a:r>
                      <a:endParaRPr kumimoji="0" lang="ru-RU" sz="1600" b="1" kern="1200" spc="-1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63032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u="none" strike="noStrike" kern="1200" cap="none" spc="-10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«Мама  я  совершил(а)  скверный  поступок»</a:t>
                      </a:r>
                      <a:endParaRPr kumimoji="0" lang="ru-RU" sz="16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kern="1200" spc="-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«Давай  сядем </a:t>
                      </a:r>
                      <a:r>
                        <a:rPr kumimoji="0" lang="ru-RU" sz="1600" b="1" kern="1200" spc="-1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 и  поговорим  об этом</a:t>
                      </a:r>
                      <a:r>
                        <a:rPr kumimoji="0" lang="ru-RU" sz="1600" b="1" kern="1200" spc="-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kumimoji="0" lang="ru-RU" sz="1600" b="1" kern="1200" spc="-1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64807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u="none" strike="noStrike" kern="1200" cap="none" spc="-10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«Что  если  у  меня  не  получиться?»</a:t>
                      </a:r>
                      <a:endParaRPr kumimoji="0" lang="ru-RU" sz="16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kumimoji="0" lang="ru-RU" sz="1600" b="1" kern="1200" spc="-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«Если  не  получиться ,  я  буду  знать   что   ты  сделал (а)    все   возможное».</a:t>
                      </a:r>
                      <a:endParaRPr kumimoji="0" lang="ru-RU" sz="1600" b="1" kern="1200" spc="-1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9433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Наташа\Рабочий стол\школа 2\правовое воспитание\картинки\Закат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772" y="539552"/>
            <a:ext cx="633670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68784" y="5652120"/>
            <a:ext cx="6120680" cy="2492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/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все умрем, людей бессмертных нет.</a:t>
            </a:r>
          </a:p>
          <a:p>
            <a:pPr algn="just"/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это все известно и не ново.</a:t>
            </a:r>
          </a:p>
          <a:p>
            <a:pPr algn="just"/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мы живем, чтобы оставить след,</a:t>
            </a:r>
          </a:p>
          <a:p>
            <a:pPr algn="just"/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 иль тропинку, дерево иль слово.</a:t>
            </a:r>
          </a:p>
          <a:p>
            <a:pPr algn="just"/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 не исчезнуть начисто, дотла.</a:t>
            </a:r>
          </a:p>
          <a:p>
            <a:pPr algn="just"/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Спешите ж делать добрые дела!!!</a:t>
            </a:r>
          </a:p>
        </p:txBody>
      </p:sp>
    </p:spTree>
    <p:extLst>
      <p:ext uri="{BB962C8B-B14F-4D97-AF65-F5344CB8AC3E}">
        <p14:creationId xmlns:p14="http://schemas.microsoft.com/office/powerpoint/2010/main" val="32378646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953096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endParaRPr lang="ru-RU" sz="1600" dirty="0" smtClean="0"/>
          </a:p>
          <a:p>
            <a:pPr>
              <a:buFont typeface="Wingdings" pitchFamily="2" charset="2"/>
              <a:buChar char="§"/>
            </a:pPr>
            <a:endParaRPr lang="ru-RU" sz="1600" dirty="0"/>
          </a:p>
          <a:p>
            <a:pPr>
              <a:buFont typeface="Wingdings" pitchFamily="2" charset="2"/>
              <a:buChar char="§"/>
            </a:pPr>
            <a:endParaRPr lang="ru-RU" sz="1600" dirty="0" smtClean="0"/>
          </a:p>
          <a:p>
            <a:pPr>
              <a:buFont typeface="Wingdings" pitchFamily="2" charset="2"/>
              <a:buChar char="§"/>
            </a:pPr>
            <a:endParaRPr lang="ru-RU" sz="1600" dirty="0"/>
          </a:p>
          <a:p>
            <a:pPr>
              <a:buFont typeface="Wingdings" pitchFamily="2" charset="2"/>
              <a:buChar char="§"/>
            </a:pPr>
            <a:endParaRPr lang="ru-RU" sz="1600" dirty="0" smtClean="0"/>
          </a:p>
          <a:p>
            <a:pPr>
              <a:buFont typeface="Wingdings" pitchFamily="2" charset="2"/>
              <a:buChar char="§"/>
            </a:pP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://www.suicida.net/pointer/profilaktika/ - Суицида нет.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http://vsevteme.ru/network/161/items?category=1518 – Все в теме.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http://www.centr-detstvo.ru/publ/13-1-0-74 - Детство. Подростковый суицид: причины и профилактика.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http://www.rus-goroskop.ru/lichnost_view.html?link=suizid – Суицид. Профилактика суицида.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http://www.orenprok.ru/  - Прокуратура Оренбургской области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www.psynavigator.ru/articles.php?code=33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Что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такое суицид и как с ним бороться?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Дюркгейм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Э. Самоубийство: социологический этюд.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Камю А. Абсурдное рассуждение//Миф о Сизифе 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Курпатов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А. Самоубийство — безысходность или бессмыслица?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Мартыненко А. В. Суицид в молодежной среде // Знание. Понимание. Умение. — 2005. — № 1. — С. 139-141. </a:t>
            </a:r>
          </a:p>
          <a:p>
            <a:pPr>
              <a:buFont typeface="Arial" pitchFamily="34" charset="0"/>
              <a:buChar char="•"/>
            </a:pPr>
            <a:endParaRPr lang="ru-R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1043608"/>
            <a:ext cx="613886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9393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7320" y="1763687"/>
            <a:ext cx="6120680" cy="120032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Что такое суицид </a:t>
            </a:r>
          </a:p>
          <a:p>
            <a:pPr algn="ctr"/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 </a:t>
            </a:r>
            <a:r>
              <a:rPr lang="ru-RU" sz="3600" b="1" cap="none" spc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как с 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ним бороться?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Picture 5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5" y="3851920"/>
            <a:ext cx="5995375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8033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611560"/>
            <a:ext cx="6172200" cy="5040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Печальная статистика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04664" y="1259633"/>
            <a:ext cx="6038428" cy="3384375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количеству самоубийств   Россия занимает в мире -   2 место.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количеству самоубийств  среди детей и подростков – 1 место. 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Ежегодно  более  1,5 тыс. самоубийств совершаются несовершеннолетними.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100 тыс. детского населения - 19,8 случаев суицидов.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последние годы частота самоубийств среди 10-14-летних детей - от 3 до 4 случаев на 100 тысяч.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Среди подростков 15-19 лет - 19-20 случаев.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Это превышает  средний мировой показатель по этой возрастной категории населения в 2,7 раза. </a:t>
            </a:r>
          </a:p>
        </p:txBody>
      </p:sp>
      <p:pic>
        <p:nvPicPr>
          <p:cNvPr id="1026" name="Picture 2" descr=" (560x419, 34Kb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4716016"/>
            <a:ext cx="6264696" cy="37714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991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338" y="3635896"/>
            <a:ext cx="6189723" cy="1214263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уицид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суицидальная попытка, как распознавать признаки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надвигающейся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опасности и что нужно делать, чтобы не испугаться и суметь помочь другу или просто знакомому сверстнику отыскать способ выхода из кризиса, именно выхода, а 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ухода?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Галина Михайловна\Desktop\суицид\suicid-prez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59" y="971600"/>
            <a:ext cx="1440673" cy="209342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18955" y="973447"/>
            <a:ext cx="2069605" cy="2139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Мир, вероятно, спасти уже не удастся, но отдельного человека всегда можно. </a:t>
            </a:r>
          </a:p>
          <a:p>
            <a:pPr algn="just"/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Иосиф </a:t>
            </a:r>
            <a:r>
              <a:rPr lang="ru-RU" sz="1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Бродский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86632" y="5940152"/>
            <a:ext cx="6262835" cy="2448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Попробуем разобраться в том, что такое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суицид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суицидальная попытка, мы попытаемся научиться распознавать признаки надвигающейся опасности, мы узнаем, что нужно делать, чтобы не испугаться и суметь помочь другу или просто знакомому сверстнику отыскать способ выхода из кризиса, именно выхода, а не ухода. Ведь суицид это уход, уход от решения проблемы, от наказания и позора, унижения и отчаяния, разочарования и утраты,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отвергнутости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потери самоуважения... словом, от всего того, что составляет многообразие жизни, пусть и не в самых радужных ее проявлениях.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958145"/>
            <a:ext cx="1512168" cy="21203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2339" y="5188714"/>
            <a:ext cx="619319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Суицид 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следствие не </a:t>
            </a:r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одной неприятности</a:t>
            </a:r>
            <a:r>
              <a:rPr lang="ru-RU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 а многих.</a:t>
            </a:r>
          </a:p>
        </p:txBody>
      </p:sp>
    </p:spTree>
    <p:extLst>
      <p:ext uri="{BB962C8B-B14F-4D97-AF65-F5344CB8AC3E}">
        <p14:creationId xmlns:p14="http://schemas.microsoft.com/office/powerpoint/2010/main" val="26774117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821" y="5652120"/>
            <a:ext cx="6172200" cy="2664295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суицид впервые был введен 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Дэзэ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(итальянским психологом) в 1947 году как "поведение с намерением лишить себя жизни". Отечественная наука трактует суицид как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сложномотивированный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поведенческий акт, в котором тесно переплетаются социальные,  психологические и психофизиологические факторы.  Основной его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детерминантой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всегда является социально-психологическая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личности, наступающая вследствие неблагоприятного стечения жизненных обстоятельств,  либо  при  субъективной интерпретации этих обстоятельств как неразрешимых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56" y="611559"/>
            <a:ext cx="6192688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q"/>
            </a:pP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Лошади никогда не кончают самоубийством, потому что, будучи лишены дара речи, они не имеют возможность выяснять отношения. (В. Маяковский)  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Мы не можем вырвать ни одной страницы из нашей жизни, хотя легко можем бросить в огонь саму книгу.” (Ж. Санд).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Самоубийца – человек, погибший при попытке бегства от себя самого. (</a:t>
            </a:r>
            <a:r>
              <a:rPr lang="ru-RU" sz="16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Веслав</a:t>
            </a: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Брудзиньский</a:t>
            </a: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Убийца убивает человека, самоубийца – человечество. (Г. Честертон)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Самоубийство – мольба о помощи, которую никто не услышал. (Р. Алев)</a:t>
            </a:r>
          </a:p>
        </p:txBody>
      </p:sp>
      <p:pic>
        <p:nvPicPr>
          <p:cNvPr id="4" name="Picture 2" descr="D:\СОЦ ПЕДАГОГ  2011\МОИ презентации\Суицид дети\suis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040" y="3697010"/>
            <a:ext cx="1934755" cy="1669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СОЦ ПЕДАГОГ  2011\МОИ презентации\Суицид дети\1319690701_di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628" y="3563888"/>
            <a:ext cx="2062918" cy="1864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СОЦ ПЕДАГОГ  2011\МОИ презентации\Суицид дети\proble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34" y="3625390"/>
            <a:ext cx="1971701" cy="1741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6101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344419" y="2432163"/>
            <a:ext cx="6174506" cy="2448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45194375"/>
              </p:ext>
            </p:extLst>
          </p:nvPr>
        </p:nvGraphicFramePr>
        <p:xfrm>
          <a:off x="536892" y="2339752"/>
          <a:ext cx="5760640" cy="2401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96342" y="5101065"/>
            <a:ext cx="2811009" cy="3528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суицидальной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активности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суицидальные мысли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суицидальные попытки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завершенный суицид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суицидального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поведения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демонстративно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– шантажное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самоповреждающее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истинное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24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212976" y="5086960"/>
            <a:ext cx="3363496" cy="3528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Причины суицидов в детском и подростковом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возрасте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Несформированное понимание смерти. 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Отсутствие идеологии в</a:t>
            </a:r>
          </a:p>
          <a:p>
            <a:pPr algn="just">
              <a:spcBef>
                <a:spcPct val="2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обществе.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Ранняя половая жизнь,</a:t>
            </a:r>
          </a:p>
          <a:p>
            <a:pPr algn="just">
              <a:spcBef>
                <a:spcPct val="2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приводящая к</a:t>
            </a:r>
          </a:p>
          <a:p>
            <a:pPr algn="just">
              <a:spcBef>
                <a:spcPct val="20000"/>
              </a:spcBef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разочарованиям.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Дисгармония в семье.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Саморазрушающее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поведение.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Депрессия. </a:t>
            </a:r>
          </a:p>
          <a:p>
            <a:pPr marL="342900" indent="-342900" algn="ctr">
              <a:spcBef>
                <a:spcPct val="20000"/>
              </a:spcBef>
            </a:pPr>
            <a:endParaRPr lang="ru-RU" sz="24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3522" y="698063"/>
            <a:ext cx="6174506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Психологический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смысл  суицида  чаще  всего  заключается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реагировании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снятии  аффективного  напряжения, ухода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выключение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  тяжелой  жизненной ситуации. Общей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эмоцией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кризисной,  ведущей  к  самоубийству, ситуации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является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эмоция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безнадежности  и  беспомощности.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51716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292876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Выделяют 5 ведущих мотивов суицидального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поведения</a:t>
            </a:r>
            <a:endParaRPr lang="ru-RU" sz="1600" kern="0" dirty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«Призыв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- цель привлечь внимание окружающих, получить от них помощь и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поддержку.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«Протест»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выразить свой гнев, наказать окружающих, чаще совершаются на фоне межличностного конфликта, попытки носят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импульсивный.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характер</a:t>
            </a:r>
            <a:b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«Избегание»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- в ситуации беспомощности, безысходности на фоне крайне </a:t>
            </a:r>
            <a:r>
              <a:rPr lang="ru-RU" sz="1600" kern="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травматичной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ситуации.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«Самонаказание» -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суицид совершают под влиянием стыда, вины, ненависти к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себе.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«Отказ»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- в основе лежит стремление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умереть.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3779912"/>
            <a:ext cx="288032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суицидального поведения у подростков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982" y="5271164"/>
            <a:ext cx="1991898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Истинное без психотической патологии встречается редко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4904" y="5271164"/>
            <a:ext cx="1872208" cy="1223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Аффективное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81128" y="5271165"/>
            <a:ext cx="1872208" cy="12241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Демонстративное</a:t>
            </a:r>
          </a:p>
        </p:txBody>
      </p:sp>
      <p:cxnSp>
        <p:nvCxnSpPr>
          <p:cNvPr id="9" name="Прямая соединительная линия 8"/>
          <p:cNvCxnSpPr>
            <a:stCxn id="7" idx="2"/>
          </p:cNvCxnSpPr>
          <p:nvPr/>
        </p:nvCxnSpPr>
        <p:spPr>
          <a:xfrm>
            <a:off x="3429000" y="4694312"/>
            <a:ext cx="0" cy="560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48780" y="4974569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48780" y="4974569"/>
            <a:ext cx="0" cy="280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409220" y="4990907"/>
            <a:ext cx="0" cy="280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56982" y="6588224"/>
            <a:ext cx="6096354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Суицид является одним из наиболее трагических видов общественного поведения, связанного с потерей смысла жизни. Особенно трагичен суицид детей и подростков. По данным статистики, наибольшее количество суицидов совершается осенью (в октябре) и весной (в апреле, мае). По возрасту пик суицидов приходится на 15 – 16 лет и практически не встречается у детей до 8 лет. По половой принадлежности больше склонны к суицидам мальчики. 92% детей и подростков, совершивших суицид, не попадали в поле зрения психиатра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Николай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Бердяев: «Суицид есть издевательство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смертью».</a:t>
            </a:r>
            <a:endParaRPr lang="ru-RU" sz="1400" b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341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2875" y="1654248"/>
            <a:ext cx="5989592" cy="41796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Незаконченная  попытка суицида. 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Суицидальные угрозы, прямые или завуалированные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Тенденции к самоповреждению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Суициды в семье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Алкоголизм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Употребление наркотиков и других токсических препаратов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Аффективные расстройства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Хронические или смертельные болезни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Семейные проблемы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Сверхкритичные к себе подростки  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Лица, страдающие от недавно испытанных унижений или трагических утрат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Подростки, </a:t>
            </a:r>
            <a:r>
              <a:rPr lang="ru-RU" sz="16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фрустрированные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несоответствием между ожидавшимися успехами в жизни и реальными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достижениями. </a:t>
            </a:r>
            <a:endParaRPr lang="ru-RU" sz="16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6976" y="683568"/>
            <a:ext cx="5807913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Группа риска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9400" y="6444208"/>
            <a:ext cx="5989593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marR="0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Подросток 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злоупотребляет алкоголем, наркотическими 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веществами.</a:t>
            </a:r>
          </a:p>
          <a:p>
            <a:pPr marL="285750" marR="0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Имеется  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акцентуации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характера.</a:t>
            </a:r>
          </a:p>
          <a:p>
            <a:pPr marL="285750" marR="0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Ранее 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получал стационарное или амбулаторное психиатрическое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лечение.</a:t>
            </a:r>
          </a:p>
          <a:p>
            <a:pPr marL="285750" marR="0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Проживает 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отдельно от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родных.</a:t>
            </a:r>
          </a:p>
          <a:p>
            <a:pPr marL="285750" marR="0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Помимо 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данного эпизода у подростка уже был суицидальный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эпизод. </a:t>
            </a:r>
            <a:endParaRPr lang="ru-RU" sz="16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9400" y="5947045"/>
            <a:ext cx="5983067" cy="3139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600" b="1" kern="0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5 основных критериев суицидального риска</a:t>
            </a:r>
          </a:p>
        </p:txBody>
      </p:sp>
    </p:spTree>
    <p:extLst>
      <p:ext uri="{BB962C8B-B14F-4D97-AF65-F5344CB8AC3E}">
        <p14:creationId xmlns:p14="http://schemas.microsoft.com/office/powerpoint/2010/main" val="36394277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6045" y="683568"/>
            <a:ext cx="5997918" cy="93610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Факторы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которые увеличивают риск суицида среди подростков,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включают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04664" y="1763688"/>
            <a:ext cx="6048672" cy="5400600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Психологический </a:t>
            </a:r>
            <a:r>
              <a:rPr lang="ru-RU" sz="1550" b="1" dirty="0">
                <a:latin typeface="Times New Roman" pitchFamily="18" charset="0"/>
                <a:cs typeface="Times New Roman" pitchFamily="18" charset="0"/>
              </a:rPr>
              <a:t>беспорядок, особенно депрессия, биполярный беспорядок, а также употребление алкоголя и наркотиков (Около 95% подростков заканчивающих жизнь самоубийством имею психологическое расстройство на момент совершения самоубийства).</a:t>
            </a:r>
          </a:p>
          <a:p>
            <a:pPr algn="just"/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Чувство </a:t>
            </a:r>
            <a:r>
              <a:rPr lang="ru-RU" sz="1550" b="1" dirty="0">
                <a:latin typeface="Times New Roman" pitchFamily="18" charset="0"/>
                <a:cs typeface="Times New Roman" pitchFamily="18" charset="0"/>
              </a:rPr>
              <a:t>огорчения, раздражительности, или возбуждения.</a:t>
            </a:r>
          </a:p>
          <a:p>
            <a:pPr algn="just"/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Чувство </a:t>
            </a:r>
            <a:r>
              <a:rPr lang="ru-RU" sz="1550" b="1" dirty="0">
                <a:latin typeface="Times New Roman" pitchFamily="18" charset="0"/>
                <a:cs typeface="Times New Roman" pitchFamily="18" charset="0"/>
              </a:rPr>
              <a:t>безнадежности и бесполезности, эти чувства часто сопутствуют депрессии. (Например, подростки, которые постоянно испытывают неудачи в школе, подвергаются насилию дома, или изолированы от своих сверстников)</a:t>
            </a:r>
          </a:p>
          <a:p>
            <a:pPr algn="just"/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Совершавшие </a:t>
            </a:r>
            <a:r>
              <a:rPr lang="ru-RU" sz="1550" b="1" dirty="0">
                <a:latin typeface="Times New Roman" pitchFamily="18" charset="0"/>
                <a:cs typeface="Times New Roman" pitchFamily="18" charset="0"/>
              </a:rPr>
              <a:t>ранее попытки к самоубийству</a:t>
            </a:r>
          </a:p>
          <a:p>
            <a:pPr algn="just"/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Генетическая </a:t>
            </a:r>
            <a:r>
              <a:rPr lang="ru-RU" sz="1550" b="1" dirty="0">
                <a:latin typeface="Times New Roman" pitchFamily="18" charset="0"/>
                <a:cs typeface="Times New Roman" pitchFamily="18" charset="0"/>
              </a:rPr>
              <a:t>склонность к депрессиям и суициду (Действительно депрессивные расстройства могут иметь генетический компонент, так многие подростки уже склонные к определенным видам депрессивным расстройствам).</a:t>
            </a:r>
          </a:p>
          <a:p>
            <a:pPr algn="just"/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Физические </a:t>
            </a:r>
            <a:r>
              <a:rPr lang="ru-RU" sz="1550" b="1" dirty="0">
                <a:latin typeface="Times New Roman" pitchFamily="18" charset="0"/>
                <a:cs typeface="Times New Roman" pitchFamily="18" charset="0"/>
              </a:rPr>
              <a:t>или сексуальные домогательства.</a:t>
            </a:r>
          </a:p>
          <a:p>
            <a:pPr algn="just"/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Недостаток </a:t>
            </a:r>
            <a:r>
              <a:rPr lang="ru-RU" sz="1550" b="1" dirty="0">
                <a:latin typeface="Times New Roman" pitchFamily="18" charset="0"/>
                <a:cs typeface="Times New Roman" pitchFamily="18" charset="0"/>
              </a:rPr>
              <a:t>поддержки общества, слабые отношения с семьей и сверстниками.</a:t>
            </a:r>
          </a:p>
          <a:p>
            <a:pPr algn="just"/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Имеющие </a:t>
            </a:r>
            <a:r>
              <a:rPr lang="ru-RU" sz="1550" b="1" dirty="0">
                <a:latin typeface="Times New Roman" pitchFamily="18" charset="0"/>
                <a:cs typeface="Times New Roman" pitchFamily="18" charset="0"/>
              </a:rPr>
              <a:t>дело с гомосексуальностью в обществе или враждебной школьной среде</a:t>
            </a:r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4664" y="7273751"/>
            <a:ext cx="612068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Потребность </a:t>
            </a:r>
            <a:r>
              <a:rPr lang="ru-RU" sz="16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 самоуничтожении у подавляющего большинства людей является лишь временной, неудавшаяся попытка</a:t>
            </a:r>
          </a:p>
          <a:p>
            <a:pPr algn="just"/>
            <a:r>
              <a:rPr lang="ru-RU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уже </a:t>
            </a:r>
            <a:r>
              <a:rPr lang="ru-RU" sz="16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вновь возвращает инстинкт жизни и заботу о ней. </a:t>
            </a:r>
            <a:endParaRPr lang="ru-RU" sz="1600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М. Бехтерев </a:t>
            </a:r>
          </a:p>
        </p:txBody>
      </p:sp>
    </p:spTree>
    <p:extLst>
      <p:ext uri="{BB962C8B-B14F-4D97-AF65-F5344CB8AC3E}">
        <p14:creationId xmlns:p14="http://schemas.microsoft.com/office/powerpoint/2010/main" val="36862963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1950</Words>
  <Application>Microsoft Office PowerPoint</Application>
  <PresentationFormat>Экран (4:3)</PresentationFormat>
  <Paragraphs>181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Презентация PowerPoint</vt:lpstr>
      <vt:lpstr>Презентация PowerPoint</vt:lpstr>
      <vt:lpstr>Печальная статистика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Словесные  признаки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Михайловна</dc:creator>
  <cp:lastModifiedBy>Галина Михайловна</cp:lastModifiedBy>
  <cp:revision>54</cp:revision>
  <dcterms:created xsi:type="dcterms:W3CDTF">2012-05-06T05:57:08Z</dcterms:created>
  <dcterms:modified xsi:type="dcterms:W3CDTF">2012-05-09T13:39:08Z</dcterms:modified>
</cp:coreProperties>
</file>