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60" r:id="rId5"/>
    <p:sldId id="263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ransition spd="slow">
    <p:push dir="u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1060;&#1086;&#1088;&#1084;&#1091;&#1083;&#1080;&#1088;&#1086;&#1074;&#1082;&#1080;%20&#1076;&#1077;&#1103;&#1090;&#1077;&#1083;&#1100;&#1085;&#1086;&#1089;&#1090;&#1080;%20&#1087;&#1088;&#1080;&#1084;&#1077;&#1088;&#1099;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090;&#1077;&#1093;&#1085;&#1086;&#1083;&#1086;&#1075;&#1080;&#1095;&#1077;&#1089;&#1082;&#1072;&#1103;%20&#1082;&#1072;&#1088;&#1090;&#1072;%20&#1091;&#1088;&#1086;&#1082;&#1072;%20&#1083;&#1080;&#1090;.doc" TargetMode="External"/><Relationship Id="rId2" Type="http://schemas.openxmlformats.org/officeDocument/2006/relationships/hyperlink" Target="&#1090;&#1080;&#1087;&#1099;%20&#1091;&#1088;&#1086;&#1082;&#1086;&#1074;%20&#1087;&#1086;%20&#1092;&#1075;&#1086;&#1089;.doc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&#1090;&#1077;&#1093;&#1085;&#1086;&#1083;&#1086;&#1075;&#1080;&#1095;&#1077;&#1089;&#1082;&#1072;&#1103;%20&#1082;&#1072;&#1088;&#1090;&#1072;%20&#1091;&#1088;&#1086;&#1082;&#1072;%20&#1088;&#1091;&#1089;.doc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1090;&#1077;&#1093;&#1085;&#1086;&#1083;&#1086;&#1075;&#1080;&#1095;&#1077;&#1089;&#1082;&#1072;&#1103;%20&#1082;&#1072;&#1088;&#1090;&#1072;%20&#1091;&#1088;&#1086;&#1082;&#1072;%20&#1088;&#1091;&#1089;.doc" TargetMode="External"/><Relationship Id="rId2" Type="http://schemas.openxmlformats.org/officeDocument/2006/relationships/hyperlink" Target="&#1090;&#1077;&#1093;&#1085;&#1086;&#1083;&#1086;&#1075;&#1080;&#1095;&#1077;&#1089;&#1082;&#1072;&#1103;%20&#1082;&#1072;&#1088;&#1090;&#1072;%20&#1091;&#1088;&#1086;&#1082;&#1072;%20&#1083;&#1080;&#1090;.do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800199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Технологическая карта урока</a:t>
            </a:r>
            <a:br>
              <a:rPr lang="ru-RU" sz="2800" dirty="0" smtClean="0"/>
            </a:br>
            <a:r>
              <a:rPr lang="ru-RU" sz="2800" dirty="0" smtClean="0"/>
              <a:t>как основа проектирования урока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r"/>
            <a:r>
              <a:rPr lang="ru-RU" dirty="0"/>
              <a:t>Если мы хотим достигнуть какой-нибудь цели воспитанием, </a:t>
            </a:r>
          </a:p>
          <a:p>
            <a:pPr algn="r"/>
            <a:r>
              <a:rPr lang="ru-RU" dirty="0"/>
              <a:t>то должны прежде всего сознать эту цель.</a:t>
            </a:r>
            <a:br>
              <a:rPr lang="ru-RU" dirty="0"/>
            </a:br>
            <a:r>
              <a:rPr lang="ru-RU" dirty="0" err="1"/>
              <a:t>К.Д.Ушинский</a:t>
            </a:r>
            <a:endParaRPr lang="ru-RU" dirty="0"/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87152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64807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Зачем нужна </a:t>
            </a:r>
            <a:r>
              <a:rPr lang="ru-RU" sz="2700" dirty="0"/>
              <a:t>технологическая карта урока?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700808"/>
            <a:ext cx="6800800" cy="3937992"/>
          </a:xfrm>
        </p:spPr>
        <p:txBody>
          <a:bodyPr>
            <a:normAutofit fontScale="85000" lnSpcReduction="10000"/>
          </a:bodyPr>
          <a:lstStyle/>
          <a:p>
            <a:pPr marL="457200" lvl="0" indent="-457200" algn="l">
              <a:buFont typeface="Wingdings" pitchFamily="2" charset="2"/>
              <a:buChar char="v"/>
            </a:pPr>
            <a:r>
              <a:rPr lang="ru-RU" smtClean="0"/>
              <a:t>Для планирования достижений метапредметных результатов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ru-RU" smtClean="0"/>
              <a:t>Для самоанализа и анализа того, что делается на уроке (с разных точек зрения)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ru-RU" smtClean="0"/>
              <a:t>Для четкости в постановке учебных задач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ru-RU" smtClean="0"/>
              <a:t>Для создания опорного конспекта для будущих уроков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ru-RU" smtClean="0"/>
              <a:t>Виды технологической карты урока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ru-RU" smtClean="0"/>
              <a:t>Технологическая карта темы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ru-RU" smtClean="0"/>
              <a:t>Расширенная технологическая карта (форма конспекта урока)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ru-RU" smtClean="0"/>
              <a:t>Краткая технологическая карта (сценарий основных составляющих урока)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386377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Технологическая карта темы (приложение к рабочей программе):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ru-RU" dirty="0" smtClean="0"/>
              <a:t>Цели</a:t>
            </a:r>
            <a:endParaRPr lang="ru-RU" dirty="0"/>
          </a:p>
          <a:p>
            <a:pPr lvl="0">
              <a:buFont typeface="Wingdings" pitchFamily="2" charset="2"/>
              <a:buChar char="v"/>
            </a:pPr>
            <a:r>
              <a:rPr lang="ru-RU" dirty="0"/>
              <a:t>Планируемые результаты</a:t>
            </a:r>
          </a:p>
          <a:p>
            <a:pPr lvl="0">
              <a:buFont typeface="Wingdings" pitchFamily="2" charset="2"/>
              <a:buChar char="v"/>
            </a:pPr>
            <a:r>
              <a:rPr lang="ru-RU" dirty="0"/>
              <a:t>Основные виды деятельности ученика</a:t>
            </a:r>
          </a:p>
          <a:p>
            <a:pPr lvl="0">
              <a:buFont typeface="Wingdings" pitchFamily="2" charset="2"/>
              <a:buChar char="v"/>
            </a:pPr>
            <a:r>
              <a:rPr lang="ru-RU" dirty="0"/>
              <a:t>Средства обучения (задания, наглядность, ИК-средства и т.д.)</a:t>
            </a:r>
          </a:p>
          <a:p>
            <a:pPr lvl="0">
              <a:buFont typeface="Wingdings" pitchFamily="2" charset="2"/>
              <a:buChar char="v"/>
            </a:pPr>
            <a:r>
              <a:rPr lang="ru-RU" dirty="0"/>
              <a:t>Средства контроля, оценки</a:t>
            </a:r>
          </a:p>
          <a:p>
            <a:pPr lvl="0">
              <a:buFont typeface="Wingdings" pitchFamily="2" charset="2"/>
              <a:buChar char="v"/>
            </a:pPr>
            <a:r>
              <a:rPr lang="ru-RU" dirty="0"/>
              <a:t>Варианты д/з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619450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dirty="0" smtClean="0"/>
              <a:t>Расширенная ТК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31797951"/>
              </p:ext>
            </p:extLst>
          </p:nvPr>
        </p:nvGraphicFramePr>
        <p:xfrm>
          <a:off x="683568" y="1124744"/>
          <a:ext cx="6636204" cy="4929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2243716"/>
              </a:tblGrid>
              <a:tr h="62843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Основные составляющие урока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566" marR="174566" marT="42897" marB="4289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Calibri"/>
                      </a:endParaRPr>
                    </a:p>
                  </a:txBody>
                  <a:tcPr marL="174566" marR="174566" marT="42897" marB="42897"/>
                </a:tc>
              </a:tr>
              <a:tr h="52905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Этап урока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566" marR="174566" marT="42897" marB="4289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Calibri"/>
                      </a:endParaRPr>
                    </a:p>
                  </a:txBody>
                  <a:tcPr marL="174566" marR="174566" marT="42897" marB="42897"/>
                </a:tc>
              </a:tr>
              <a:tr h="52905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Время, мин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566" marR="174566" marT="42897" marB="4289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Calibri"/>
                      </a:endParaRPr>
                    </a:p>
                  </a:txBody>
                  <a:tcPr marL="174566" marR="174566" marT="42897" marB="42897"/>
                </a:tc>
              </a:tr>
              <a:tr h="52905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Цель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566" marR="174566" marT="42897" marB="42897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Результаты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566" marR="174566" marT="42897" marB="42897"/>
                </a:tc>
              </a:tr>
              <a:tr h="84184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Содержание учебного материала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566" marR="174566" marT="42897" marB="4289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Calibri"/>
                      </a:endParaRPr>
                    </a:p>
                  </a:txBody>
                  <a:tcPr marL="174566" marR="174566" marT="42897" marB="42897"/>
                </a:tc>
              </a:tr>
              <a:tr h="52905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Методы и приемы работы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566" marR="174566" marT="42897" marB="4289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Calibri"/>
                      </a:endParaRPr>
                    </a:p>
                  </a:txBody>
                  <a:tcPr marL="174566" marR="174566" marT="42897" marB="42897"/>
                </a:tc>
              </a:tr>
              <a:tr h="447556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Формы учебной деятельности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566" marR="174566" marT="42897" marB="4289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Calibri"/>
                      </a:endParaRPr>
                    </a:p>
                  </a:txBody>
                  <a:tcPr marL="174566" marR="174566" marT="42897" marB="42897"/>
                </a:tc>
              </a:tr>
              <a:tr h="447556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Деятельность учителя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566" marR="174566" marT="42897" marB="4289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Calibri"/>
                      </a:endParaRPr>
                    </a:p>
                  </a:txBody>
                  <a:tcPr marL="174566" marR="174566" marT="42897" marB="42897"/>
                </a:tc>
              </a:tr>
              <a:tr h="447556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Деятельность обучающихся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566" marR="174566" marT="42897" marB="4289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174566" marR="174566" marT="42897" marB="4289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506962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Краткая ТК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ru-RU" dirty="0"/>
              <a:t>Цели как планируемые результаты</a:t>
            </a:r>
          </a:p>
          <a:p>
            <a:pPr lvl="0">
              <a:buFont typeface="Wingdings" pitchFamily="2" charset="2"/>
              <a:buChar char="v"/>
            </a:pPr>
            <a:r>
              <a:rPr lang="ru-RU" dirty="0"/>
              <a:t>Задачи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А) Задачи как виды деятельности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Б) Задачи как конкретизация планируемого результата изучения темы урока (личностные, предметные, </a:t>
            </a:r>
            <a:r>
              <a:rPr lang="ru-RU" dirty="0" err="1"/>
              <a:t>метапредметные</a:t>
            </a:r>
            <a:r>
              <a:rPr lang="ru-RU" dirty="0"/>
              <a:t>)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В) Задачи как этапы учебной работы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121086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Формулировки деятельности учителя и обучающихся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71250943"/>
              </p:ext>
            </p:extLst>
          </p:nvPr>
        </p:nvGraphicFramePr>
        <p:xfrm>
          <a:off x="467544" y="1988840"/>
          <a:ext cx="8229600" cy="4456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Деятельность </a:t>
                      </a:r>
                      <a:r>
                        <a:rPr lang="ru-RU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учителя         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effectLst/>
                          <a:latin typeface="Calibri"/>
                          <a:ea typeface="Calibri"/>
                          <a:cs typeface="Times New Roman"/>
                          <a:hlinkClick r:id="rId2" action="ppaction://hlinkfile"/>
                        </a:rPr>
                        <a:t>Формулировки деятельности примеры.</a:t>
                      </a:r>
                      <a:r>
                        <a:rPr lang="en-US" sz="1800" b="1" dirty="0" err="1" smtClean="0">
                          <a:effectLst/>
                          <a:latin typeface="Calibri"/>
                          <a:ea typeface="Calibri"/>
                          <a:cs typeface="Times New Roman"/>
                          <a:hlinkClick r:id="rId2" action="ppaction://hlinkfile"/>
                        </a:rPr>
                        <a:t>docx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Деятельность обучающихся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Проверяет готовность обучающихся к уроку.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Озвучивает тему и цель урока.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Уточняет понимание учащимися поставленных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целей урока.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Выдвигает проблему.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Создает эмоциональный настрой на...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Формулирует задание...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Напоминает обучающимся, как...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Предлагает индивидуальные задания.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Записывают слова, предложения.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Делят (звуки, слова и т. д.) на группы.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Выполняют упражнение в тетради.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очереди комментируют...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Обосновывают выбор написания...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Приводят примеры.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Пишут под диктовку.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Проговаривают по цепочке.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Выделяют (находят, подчеркивают,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комментируют) орфограммы.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139045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Универсальные учебные действия</a:t>
            </a:r>
            <a:endParaRPr lang="ru-RU" sz="3200" b="1" dirty="0"/>
          </a:p>
        </p:txBody>
      </p:sp>
      <p:pic>
        <p:nvPicPr>
          <p:cNvPr id="4" name="Объект 3" descr="http://posobie.sch901.edusite.ru/images/5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0" y="1412875"/>
            <a:ext cx="8064500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266844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Примерная структура каждого типа урока по ФГОС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556792"/>
            <a:ext cx="7776864" cy="511256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u="sng" dirty="0"/>
              <a:t>1. Структура урока усвоения новых знаний:</a:t>
            </a:r>
            <a:endParaRPr lang="ru-RU" dirty="0"/>
          </a:p>
          <a:p>
            <a:pPr algn="l"/>
            <a:r>
              <a:rPr lang="ru-RU" dirty="0"/>
              <a:t>1) Организационный этап.</a:t>
            </a:r>
          </a:p>
          <a:p>
            <a:pPr algn="l"/>
            <a:r>
              <a:rPr lang="ru-RU" dirty="0"/>
              <a:t>2) Постановка цели и задач урока. Мотивация учебной деятельности учащихся.</a:t>
            </a:r>
          </a:p>
          <a:p>
            <a:pPr algn="l"/>
            <a:r>
              <a:rPr lang="ru-RU" dirty="0"/>
              <a:t>3) Актуализация знаний.</a:t>
            </a:r>
          </a:p>
          <a:p>
            <a:pPr algn="l"/>
            <a:r>
              <a:rPr lang="ru-RU" dirty="0"/>
              <a:t>4) Первичное усвоение новых знаний.</a:t>
            </a:r>
          </a:p>
          <a:p>
            <a:pPr algn="l"/>
            <a:r>
              <a:rPr lang="ru-RU" dirty="0"/>
              <a:t>5) Первичная проверка понимания</a:t>
            </a:r>
          </a:p>
          <a:p>
            <a:pPr algn="l"/>
            <a:r>
              <a:rPr lang="ru-RU" dirty="0"/>
              <a:t>6) Первичное закрепление.</a:t>
            </a:r>
          </a:p>
          <a:p>
            <a:pPr algn="l"/>
            <a:r>
              <a:rPr lang="ru-RU" dirty="0"/>
              <a:t>7) Информация о домашнем задании, инструктаж по его выполнению</a:t>
            </a:r>
          </a:p>
          <a:p>
            <a:pPr algn="l"/>
            <a:r>
              <a:rPr lang="ru-RU" dirty="0"/>
              <a:t>8) Рефлексия (подведение итогов </a:t>
            </a:r>
            <a:r>
              <a:rPr lang="ru-RU" dirty="0" smtClean="0"/>
              <a:t>занятия)</a:t>
            </a:r>
          </a:p>
          <a:p>
            <a:pPr algn="l"/>
            <a:r>
              <a:rPr lang="ru-RU" dirty="0" smtClean="0">
                <a:hlinkClick r:id="rId2" action="ppaction://hlinkfile"/>
              </a:rPr>
              <a:t>типы уроков по </a:t>
            </a:r>
            <a:r>
              <a:rPr lang="ru-RU" dirty="0" err="1" smtClean="0">
                <a:hlinkClick r:id="rId2" action="ppaction://hlinkfile"/>
              </a:rPr>
              <a:t>фгос</a:t>
            </a:r>
            <a:r>
              <a:rPr lang="ru-RU" dirty="0" smtClean="0">
                <a:hlinkClick r:id="rId2" action="ppaction://hlinkfile"/>
              </a:rPr>
              <a:t>.</a:t>
            </a:r>
            <a:r>
              <a:rPr lang="en-US" dirty="0" smtClean="0">
                <a:hlinkClick r:id="rId2" action="ppaction://hlinkfile"/>
              </a:rPr>
              <a:t>doc</a:t>
            </a:r>
            <a:endParaRPr lang="ru-RU" dirty="0" smtClean="0"/>
          </a:p>
          <a:p>
            <a:pPr algn="l"/>
            <a:r>
              <a:rPr lang="ru-RU" dirty="0" smtClean="0">
                <a:hlinkClick r:id="rId3" action="ppaction://hlinkfile"/>
              </a:rPr>
              <a:t>технологическая карта урока лит.</a:t>
            </a:r>
            <a:r>
              <a:rPr lang="en-US" dirty="0" smtClean="0">
                <a:hlinkClick r:id="rId3" action="ppaction://hlinkfile"/>
              </a:rPr>
              <a:t>doc</a:t>
            </a:r>
            <a:r>
              <a:rPr lang="ru-RU" dirty="0" smtClean="0">
                <a:hlinkClick r:id="rId4" action="ppaction://hlinkfile"/>
              </a:rPr>
              <a:t>технологическая карта урока рус.</a:t>
            </a:r>
            <a:r>
              <a:rPr lang="en-US" smtClean="0">
                <a:hlinkClick r:id="rId4" action="ppaction://hlinkfile"/>
              </a:rPr>
              <a:t>doc</a:t>
            </a:r>
            <a:endParaRPr lang="ru-RU" dirty="0"/>
          </a:p>
          <a:p>
            <a:pPr algn="l"/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37560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08111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Типы уроков </a:t>
            </a:r>
            <a:br>
              <a:rPr lang="ru-RU" sz="2400" b="1" dirty="0" smtClean="0"/>
            </a:br>
            <a:r>
              <a:rPr lang="ru-RU" sz="2400" b="1" dirty="0" smtClean="0"/>
              <a:t>согласно ФГОС второго поколения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920880" cy="4896544"/>
          </a:xfrm>
        </p:spPr>
        <p:txBody>
          <a:bodyPr>
            <a:normAutofit/>
          </a:bodyPr>
          <a:lstStyle/>
          <a:p>
            <a:endParaRPr lang="ru-RU" b="1" u="sng" dirty="0" smtClean="0"/>
          </a:p>
          <a:p>
            <a:r>
              <a:rPr lang="ru-RU" dirty="0" smtClean="0">
                <a:hlinkClick r:id="rId2" action="ppaction://hlinkfile"/>
              </a:rPr>
              <a:t>технологическая карта урока лит.</a:t>
            </a:r>
            <a:r>
              <a:rPr lang="en-US" dirty="0" smtClean="0">
                <a:hlinkClick r:id="rId2" action="ppaction://hlinkfile"/>
              </a:rPr>
              <a:t>doc</a:t>
            </a:r>
            <a:endParaRPr lang="ru-RU" dirty="0" smtClean="0"/>
          </a:p>
          <a:p>
            <a:r>
              <a:rPr lang="ru-RU" dirty="0" smtClean="0">
                <a:hlinkClick r:id="rId3" action="ppaction://hlinkfile"/>
              </a:rPr>
              <a:t>технологическая карта урока рус.</a:t>
            </a:r>
            <a:r>
              <a:rPr lang="en-US" dirty="0" smtClean="0">
                <a:hlinkClick r:id="rId3" action="ppaction://hlinkfile"/>
              </a:rPr>
              <a:t>doc</a:t>
            </a:r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859340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Урок усвоения новых знаний</a:t>
            </a: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 Урок комплексного применения знаний и умений (урок закрепления)</a:t>
            </a:r>
            <a:r>
              <a:rPr lang="ru-RU" sz="2000" dirty="0" smtClean="0"/>
              <a:t> 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 Урок актуализации знаний и умений (урок повторения)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Урок систематизации и обобщения знаний и умений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Урок контроля знаний и умений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Урок коррекции знаний, умений и навыков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Комбинированный урок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5048617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</TotalTime>
  <Words>402</Words>
  <Application>Microsoft Office PowerPoint</Application>
  <PresentationFormat>Экран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Технологическая карта урока как основа проектирования урока</vt:lpstr>
      <vt:lpstr>Зачем нужна технологическая карта урока?  </vt:lpstr>
      <vt:lpstr>Технологическая карта темы (приложение к рабочей программе): </vt:lpstr>
      <vt:lpstr>Расширенная ТК</vt:lpstr>
      <vt:lpstr>Краткая ТК</vt:lpstr>
      <vt:lpstr>Формулировки деятельности учителя и обучающихся </vt:lpstr>
      <vt:lpstr>Универсальные учебные действия</vt:lpstr>
      <vt:lpstr>Примерная структура каждого типа урока по ФГОС </vt:lpstr>
      <vt:lpstr>Типы уроков  согласно ФГОС второго поколения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Технологическая карта урока</dc:title>
  <dc:creator>nata</dc:creator>
  <cp:lastModifiedBy>Администратор</cp:lastModifiedBy>
  <cp:revision>9</cp:revision>
  <dcterms:created xsi:type="dcterms:W3CDTF">2013-12-08T04:17:05Z</dcterms:created>
  <dcterms:modified xsi:type="dcterms:W3CDTF">2013-12-09T05:15:06Z</dcterms:modified>
</cp:coreProperties>
</file>