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76" r:id="rId6"/>
    <p:sldId id="273" r:id="rId7"/>
    <p:sldId id="262" r:id="rId8"/>
    <p:sldId id="274" r:id="rId9"/>
    <p:sldId id="275" r:id="rId10"/>
    <p:sldId id="277" r:id="rId11"/>
    <p:sldId id="278" r:id="rId12"/>
    <p:sldId id="279" r:id="rId13"/>
    <p:sldId id="266" r:id="rId14"/>
    <p:sldId id="280" r:id="rId15"/>
    <p:sldId id="281" r:id="rId16"/>
    <p:sldId id="282" r:id="rId17"/>
    <p:sldId id="283" r:id="rId18"/>
    <p:sldId id="284" r:id="rId19"/>
    <p:sldId id="28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7AB5"/>
    <a:srgbClr val="781A5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191875C-55DC-415C-AA98-7F4D52F0D95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191875C-55DC-415C-AA98-7F4D52F0D95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191875C-55DC-415C-AA98-7F4D52F0D95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191875C-55DC-415C-AA98-7F4D52F0D95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2F82AB4-0010-4FA2-B68A-E230A6D96B12}" type="datetimeFigureOut">
              <a:rPr lang="ru-RU" smtClean="0"/>
              <a:pPr/>
              <a:t>14.02.2014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191875C-55DC-415C-AA98-7F4D52F0D95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82AB4-0010-4FA2-B68A-E230A6D96B12}" type="datetimeFigureOut">
              <a:rPr lang="ru-RU" smtClean="0"/>
              <a:pPr/>
              <a:t>14.02.2014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91875C-55DC-415C-AA98-7F4D52F0D95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smtClean="0"/>
              <a:t>Уроки русского языка в форме лабораторной работы</a:t>
            </a:r>
            <a:endParaRPr lang="ru-RU" b="1" dirty="0"/>
          </a:p>
        </p:txBody>
      </p:sp>
      <p:sp>
        <p:nvSpPr>
          <p:cNvPr id="3" name="Подзаголовок 2"/>
          <p:cNvSpPr>
            <a:spLocks noGrp="1"/>
          </p:cNvSpPr>
          <p:nvPr>
            <p:ph type="subTitle" idx="1"/>
          </p:nvPr>
        </p:nvSpPr>
        <p:spPr>
          <a:xfrm>
            <a:off x="1500166" y="1928802"/>
            <a:ext cx="7406640" cy="1752600"/>
          </a:xfrm>
        </p:spPr>
        <p:txBody>
          <a:bodyPr/>
          <a:lstStyle/>
          <a:p>
            <a:r>
              <a:rPr lang="ru-RU" b="1" dirty="0" err="1" smtClean="0"/>
              <a:t>Табунникова</a:t>
            </a:r>
            <a:r>
              <a:rPr lang="ru-RU" b="1" dirty="0" smtClean="0"/>
              <a:t> Е.Е., учитель русского языка и литературы МБОУ-СОШ № 62 г. Тулы</a:t>
            </a:r>
            <a:endParaRPr lang="ru-RU" b="1" dirty="0"/>
          </a:p>
        </p:txBody>
      </p:sp>
      <p:pic>
        <p:nvPicPr>
          <p:cNvPr id="1026" name="Picture 2"/>
          <p:cNvPicPr>
            <a:picLocks noChangeAspect="1" noChangeArrowheads="1"/>
          </p:cNvPicPr>
          <p:nvPr/>
        </p:nvPicPr>
        <p:blipFill>
          <a:blip r:embed="rId2"/>
          <a:srcRect/>
          <a:stretch>
            <a:fillRect/>
          </a:stretch>
        </p:blipFill>
        <p:spPr bwMode="auto">
          <a:xfrm>
            <a:off x="3929058" y="3500438"/>
            <a:ext cx="2998169" cy="291625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Оборудование урока</a:t>
            </a:r>
            <a:endParaRPr lang="ru-RU" b="1" dirty="0"/>
          </a:p>
        </p:txBody>
      </p:sp>
      <p:sp>
        <p:nvSpPr>
          <p:cNvPr id="3" name="Содержимое 2"/>
          <p:cNvSpPr>
            <a:spLocks noGrp="1"/>
          </p:cNvSpPr>
          <p:nvPr>
            <p:ph idx="1"/>
          </p:nvPr>
        </p:nvSpPr>
        <p:spPr/>
        <p:txBody>
          <a:bodyPr/>
          <a:lstStyle/>
          <a:p>
            <a:pPr algn="ctr">
              <a:buNone/>
            </a:pPr>
            <a:r>
              <a:rPr lang="ru-RU" b="1" dirty="0" smtClean="0"/>
              <a:t>1.</a:t>
            </a:r>
            <a:r>
              <a:rPr lang="ru-RU" dirty="0" smtClean="0"/>
              <a:t> </a:t>
            </a:r>
            <a:r>
              <a:rPr lang="ru-RU" b="1" dirty="0" smtClean="0"/>
              <a:t>Карточки с суффиксами сравнительной степени</a:t>
            </a:r>
          </a:p>
          <a:p>
            <a:pPr algn="ctr">
              <a:buNone/>
            </a:pPr>
            <a:r>
              <a:rPr lang="ru-RU" b="1" dirty="0" smtClean="0"/>
              <a:t>2. Карточки с суффиксами </a:t>
            </a:r>
            <a:r>
              <a:rPr lang="ru-RU" b="1" smtClean="0"/>
              <a:t>превосходной степени</a:t>
            </a:r>
          </a:p>
          <a:p>
            <a:pPr algn="ctr">
              <a:buNone/>
            </a:pPr>
            <a:r>
              <a:rPr lang="ru-RU" b="1" smtClean="0"/>
              <a:t>3</a:t>
            </a:r>
            <a:r>
              <a:rPr lang="ru-RU" b="1" dirty="0" smtClean="0"/>
              <a:t>. Два квадратика</a:t>
            </a:r>
          </a:p>
          <a:p>
            <a:pPr algn="ctr">
              <a:buNone/>
            </a:pPr>
            <a:r>
              <a:rPr lang="ru-RU" b="1" dirty="0" smtClean="0"/>
              <a:t> </a:t>
            </a:r>
            <a:r>
              <a:rPr lang="ru-RU" b="1" dirty="0" err="1" smtClean="0"/>
              <a:t>розовый</a:t>
            </a:r>
            <a:r>
              <a:rPr lang="ru-RU" b="1" dirty="0" smtClean="0"/>
              <a:t> и ярко-красный  </a:t>
            </a:r>
          </a:p>
          <a:p>
            <a:pPr>
              <a:buNone/>
            </a:pPr>
            <a:endParaRPr lang="ru-RU" dirty="0"/>
          </a:p>
        </p:txBody>
      </p:sp>
      <p:sp>
        <p:nvSpPr>
          <p:cNvPr id="5" name="Прямоугольник 4"/>
          <p:cNvSpPr/>
          <p:nvPr/>
        </p:nvSpPr>
        <p:spPr>
          <a:xfrm>
            <a:off x="6286512" y="4929198"/>
            <a:ext cx="1143008" cy="10715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286248" y="4929198"/>
            <a:ext cx="1071570" cy="1071570"/>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Образование сравнительной степени имени прилагательного</a:t>
            </a:r>
            <a:endParaRPr lang="ru-RU" b="1" dirty="0"/>
          </a:p>
        </p:txBody>
      </p:sp>
      <p:sp>
        <p:nvSpPr>
          <p:cNvPr id="3" name="Содержимое 2"/>
          <p:cNvSpPr>
            <a:spLocks noGrp="1"/>
          </p:cNvSpPr>
          <p:nvPr>
            <p:ph idx="1"/>
          </p:nvPr>
        </p:nvSpPr>
        <p:spPr/>
        <p:txBody>
          <a:bodyPr/>
          <a:lstStyle/>
          <a:p>
            <a:r>
              <a:rPr lang="ru-RU" dirty="0" smtClean="0"/>
              <a:t>1. Выделяем основу имени прилагательного</a:t>
            </a:r>
          </a:p>
          <a:p>
            <a:r>
              <a:rPr lang="ru-RU" dirty="0" smtClean="0"/>
              <a:t>2. Прибавляем суффиксы </a:t>
            </a:r>
            <a:r>
              <a:rPr lang="ru-RU" b="1" dirty="0" smtClean="0"/>
              <a:t>-е- </a:t>
            </a:r>
            <a:r>
              <a:rPr lang="ru-RU" dirty="0" smtClean="0"/>
              <a:t>или </a:t>
            </a:r>
            <a:r>
              <a:rPr lang="ru-RU" b="1" dirty="0" smtClean="0"/>
              <a:t>-ее-</a:t>
            </a:r>
          </a:p>
          <a:p>
            <a:r>
              <a:rPr lang="ru-RU" dirty="0" smtClean="0"/>
              <a:t>3.  </a:t>
            </a:r>
            <a:endParaRPr lang="ru-RU" dirty="0"/>
          </a:p>
        </p:txBody>
      </p:sp>
      <p:sp>
        <p:nvSpPr>
          <p:cNvPr id="5" name="Прямоугольник 4"/>
          <p:cNvSpPr/>
          <p:nvPr/>
        </p:nvSpPr>
        <p:spPr>
          <a:xfrm>
            <a:off x="6072198" y="3286124"/>
            <a:ext cx="1500198" cy="1643074"/>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rPr>
              <a:t>-ее-</a:t>
            </a:r>
            <a:endParaRPr lang="ru-RU" sz="3200" b="1" dirty="0">
              <a:solidFill>
                <a:schemeClr val="tx1"/>
              </a:solidFill>
            </a:endParaRPr>
          </a:p>
        </p:txBody>
      </p:sp>
      <p:sp>
        <p:nvSpPr>
          <p:cNvPr id="4" name="Прямоугольник 3"/>
          <p:cNvSpPr/>
          <p:nvPr/>
        </p:nvSpPr>
        <p:spPr>
          <a:xfrm>
            <a:off x="3357554" y="3357562"/>
            <a:ext cx="1571636" cy="15716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-е- </a:t>
            </a:r>
            <a:endParaRPr lang="ru-RU" sz="3600"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Сравнительная степень имени прилагательного</a:t>
            </a:r>
            <a:endParaRPr lang="ru-RU" b="1" dirty="0"/>
          </a:p>
        </p:txBody>
      </p:sp>
      <p:graphicFrame>
        <p:nvGraphicFramePr>
          <p:cNvPr id="4" name="Содержимое 3"/>
          <p:cNvGraphicFramePr>
            <a:graphicFrameLocks noGrp="1"/>
          </p:cNvGraphicFramePr>
          <p:nvPr>
            <p:ph idx="1"/>
          </p:nvPr>
        </p:nvGraphicFramePr>
        <p:xfrm>
          <a:off x="1285853" y="1643050"/>
          <a:ext cx="7244475" cy="4929222"/>
        </p:xfrm>
        <a:graphic>
          <a:graphicData uri="http://schemas.openxmlformats.org/drawingml/2006/table">
            <a:tbl>
              <a:tblPr firstRow="1" bandRow="1">
                <a:tableStyleId>{5C22544A-7EE6-4342-B048-85BDC9FD1C3A}</a:tableStyleId>
              </a:tblPr>
              <a:tblGrid>
                <a:gridCol w="2549532"/>
                <a:gridCol w="2549532"/>
                <a:gridCol w="2145411"/>
              </a:tblGrid>
              <a:tr h="2464611">
                <a:tc>
                  <a:txBody>
                    <a:bodyPr/>
                    <a:lstStyle/>
                    <a:p>
                      <a:r>
                        <a:rPr lang="ru-RU" dirty="0" smtClean="0"/>
                        <a:t>             </a:t>
                      </a:r>
                    </a:p>
                    <a:p>
                      <a:endParaRPr lang="ru-RU" dirty="0" smtClean="0"/>
                    </a:p>
                    <a:p>
                      <a:endParaRPr lang="ru-RU" dirty="0" smtClean="0"/>
                    </a:p>
                    <a:p>
                      <a:r>
                        <a:rPr lang="ru-RU" sz="3600" b="1" dirty="0" smtClean="0">
                          <a:solidFill>
                            <a:schemeClr val="tx1"/>
                          </a:solidFill>
                        </a:rPr>
                        <a:t>        </a:t>
                      </a:r>
                      <a:r>
                        <a:rPr lang="ru-RU" sz="3600" b="1" dirty="0" err="1" smtClean="0">
                          <a:solidFill>
                            <a:schemeClr val="tx1"/>
                          </a:solidFill>
                        </a:rPr>
                        <a:t>ярк</a:t>
                      </a:r>
                      <a:r>
                        <a:rPr lang="ru-RU" sz="3600" b="1" dirty="0" smtClean="0">
                          <a:solidFill>
                            <a:schemeClr val="tx1"/>
                          </a:solidFill>
                        </a:rPr>
                        <a:t>-</a:t>
                      </a:r>
                      <a:endParaRPr lang="ru-RU" sz="3600" b="1" dirty="0">
                        <a:solidFill>
                          <a:schemeClr val="tx1"/>
                        </a:solidFill>
                      </a:endParaRPr>
                    </a:p>
                  </a:txBody>
                  <a:tcPr>
                    <a:solidFill>
                      <a:srgbClr val="FF0000"/>
                    </a:solidFill>
                  </a:tcPr>
                </a:tc>
                <a:tc>
                  <a:txBody>
                    <a:bodyPr/>
                    <a:lstStyle/>
                    <a:p>
                      <a:endParaRPr lang="ru-RU" dirty="0" smtClean="0">
                        <a:solidFill>
                          <a:schemeClr val="tx1"/>
                        </a:solidFill>
                      </a:endParaRPr>
                    </a:p>
                    <a:p>
                      <a:endParaRPr lang="ru-RU" dirty="0" smtClean="0">
                        <a:solidFill>
                          <a:schemeClr val="tx1"/>
                        </a:solidFill>
                      </a:endParaRPr>
                    </a:p>
                    <a:p>
                      <a:r>
                        <a:rPr lang="ru-RU" dirty="0" smtClean="0">
                          <a:solidFill>
                            <a:schemeClr val="tx1"/>
                          </a:solidFill>
                        </a:rPr>
                        <a:t>              </a:t>
                      </a:r>
                    </a:p>
                    <a:p>
                      <a:r>
                        <a:rPr lang="ru-RU" dirty="0" smtClean="0">
                          <a:solidFill>
                            <a:schemeClr val="tx1"/>
                          </a:solidFill>
                        </a:rPr>
                        <a:t>Е </a:t>
                      </a:r>
                      <a:r>
                        <a:rPr lang="ru-RU" sz="3600" b="1" dirty="0" smtClean="0">
                          <a:solidFill>
                            <a:schemeClr val="tx1"/>
                          </a:solidFill>
                        </a:rPr>
                        <a:t>         -е-</a:t>
                      </a:r>
                      <a:r>
                        <a:rPr lang="ru-RU" sz="3600" dirty="0" smtClean="0">
                          <a:solidFill>
                            <a:schemeClr val="tx1"/>
                          </a:solidFill>
                        </a:rPr>
                        <a:t>            </a:t>
                      </a:r>
                      <a:endParaRPr lang="ru-RU" sz="3600" b="1" dirty="0">
                        <a:solidFill>
                          <a:schemeClr val="tx1"/>
                        </a:solidFill>
                      </a:endParaRPr>
                    </a:p>
                  </a:txBody>
                  <a:tcPr>
                    <a:solidFill>
                      <a:srgbClr val="FF0000"/>
                    </a:solidFill>
                  </a:tcPr>
                </a:tc>
                <a:tc>
                  <a:txBody>
                    <a:bodyPr/>
                    <a:lstStyle/>
                    <a:p>
                      <a:endParaRPr lang="ru-RU" dirty="0" smtClean="0"/>
                    </a:p>
                    <a:p>
                      <a:endParaRPr lang="ru-RU" dirty="0" smtClean="0"/>
                    </a:p>
                    <a:p>
                      <a:endParaRPr lang="ru-RU" dirty="0" smtClean="0"/>
                    </a:p>
                    <a:p>
                      <a:r>
                        <a:rPr lang="ru-RU" sz="3600" dirty="0" smtClean="0">
                          <a:solidFill>
                            <a:schemeClr val="tx1"/>
                          </a:solidFill>
                        </a:rPr>
                        <a:t>      ярче</a:t>
                      </a:r>
                    </a:p>
                  </a:txBody>
                  <a:tcPr>
                    <a:solidFill>
                      <a:srgbClr val="FF0000"/>
                    </a:solidFill>
                  </a:tcPr>
                </a:tc>
              </a:tr>
              <a:tr h="2464611">
                <a:tc>
                  <a:txBody>
                    <a:bodyPr/>
                    <a:lstStyle/>
                    <a:p>
                      <a:endParaRPr lang="ru-RU" b="1" dirty="0" smtClean="0">
                        <a:solidFill>
                          <a:schemeClr val="tx1"/>
                        </a:solidFill>
                      </a:endParaRPr>
                    </a:p>
                    <a:p>
                      <a:endParaRPr lang="ru-RU" b="1" dirty="0" smtClean="0">
                        <a:solidFill>
                          <a:schemeClr val="tx1"/>
                        </a:solidFill>
                      </a:endParaRPr>
                    </a:p>
                    <a:p>
                      <a:endParaRPr lang="ru-RU" b="1" dirty="0" smtClean="0">
                        <a:solidFill>
                          <a:schemeClr val="tx1"/>
                        </a:solidFill>
                      </a:endParaRPr>
                    </a:p>
                    <a:p>
                      <a:r>
                        <a:rPr lang="ru-RU" b="1" dirty="0" smtClean="0">
                          <a:solidFill>
                            <a:schemeClr val="tx1"/>
                          </a:solidFill>
                        </a:rPr>
                        <a:t>           </a:t>
                      </a:r>
                      <a:r>
                        <a:rPr lang="ru-RU" sz="3200" b="1" dirty="0" err="1" smtClean="0">
                          <a:solidFill>
                            <a:schemeClr val="tx1"/>
                          </a:solidFill>
                        </a:rPr>
                        <a:t>Бледн</a:t>
                      </a:r>
                      <a:r>
                        <a:rPr lang="ru-RU" sz="3200" b="1" dirty="0" smtClean="0">
                          <a:solidFill>
                            <a:schemeClr val="tx1"/>
                          </a:solidFill>
                        </a:rPr>
                        <a:t>-</a:t>
                      </a:r>
                      <a:endParaRPr lang="ru-RU" sz="3200" b="1" dirty="0">
                        <a:solidFill>
                          <a:schemeClr val="tx1"/>
                        </a:solidFill>
                      </a:endParaRPr>
                    </a:p>
                  </a:txBody>
                  <a:tcPr>
                    <a:solidFill>
                      <a:srgbClr val="E27AB5"/>
                    </a:solidFill>
                  </a:tcPr>
                </a:tc>
                <a:tc>
                  <a:txBody>
                    <a:bodyPr/>
                    <a:lstStyle/>
                    <a:p>
                      <a:endParaRPr lang="ru-RU" sz="3600" b="1" dirty="0" smtClean="0"/>
                    </a:p>
                    <a:p>
                      <a:pPr>
                        <a:lnSpc>
                          <a:spcPct val="150000"/>
                        </a:lnSpc>
                      </a:pPr>
                      <a:r>
                        <a:rPr lang="ru-RU" sz="3600" b="1" baseline="0" dirty="0" smtClean="0"/>
                        <a:t>       </a:t>
                      </a:r>
                      <a:r>
                        <a:rPr lang="ru-RU" sz="3600" b="1" dirty="0" smtClean="0"/>
                        <a:t>-ее-</a:t>
                      </a:r>
                      <a:endParaRPr lang="ru-RU" sz="3600" b="1" dirty="0"/>
                    </a:p>
                  </a:txBody>
                  <a:tcPr>
                    <a:solidFill>
                      <a:srgbClr val="E27AB5"/>
                    </a:solidFill>
                  </a:tcPr>
                </a:tc>
                <a:tc>
                  <a:txBody>
                    <a:bodyPr/>
                    <a:lstStyle/>
                    <a:p>
                      <a:endParaRPr lang="ru-RU" sz="3200" b="1" dirty="0" smtClean="0"/>
                    </a:p>
                    <a:p>
                      <a:pPr>
                        <a:lnSpc>
                          <a:spcPct val="200000"/>
                        </a:lnSpc>
                      </a:pPr>
                      <a:r>
                        <a:rPr lang="ru-RU" sz="3200" b="1" dirty="0" smtClean="0"/>
                        <a:t>    Бледнее</a:t>
                      </a:r>
                    </a:p>
                  </a:txBody>
                  <a:tcPr>
                    <a:solidFill>
                      <a:srgbClr val="E27AB5"/>
                    </a:solidFill>
                  </a:tcPr>
                </a:tc>
              </a:tr>
            </a:tbl>
          </a:graphicData>
        </a:graphic>
      </p:graphicFrame>
      <p:sp>
        <p:nvSpPr>
          <p:cNvPr id="5" name="Прямоугольник 4"/>
          <p:cNvSpPr/>
          <p:nvPr/>
        </p:nvSpPr>
        <p:spPr>
          <a:xfrm>
            <a:off x="3571868" y="2571744"/>
            <a:ext cx="78581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
        <p:nvSpPr>
          <p:cNvPr id="6" name="Прямоугольник 5"/>
          <p:cNvSpPr/>
          <p:nvPr/>
        </p:nvSpPr>
        <p:spPr>
          <a:xfrm>
            <a:off x="6000760" y="2500306"/>
            <a:ext cx="771524" cy="771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rPr>
              <a:t>=</a:t>
            </a:r>
            <a:endParaRPr lang="ru-RU" sz="3200" b="1" dirty="0">
              <a:solidFill>
                <a:schemeClr val="tx1"/>
              </a:solidFill>
            </a:endParaRPr>
          </a:p>
        </p:txBody>
      </p:sp>
      <p:sp>
        <p:nvSpPr>
          <p:cNvPr id="7" name="Прямоугольник 6"/>
          <p:cNvSpPr/>
          <p:nvPr/>
        </p:nvSpPr>
        <p:spPr>
          <a:xfrm>
            <a:off x="3428992" y="4929198"/>
            <a:ext cx="771524" cy="700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
        <p:nvSpPr>
          <p:cNvPr id="8" name="Прямоугольник 7"/>
          <p:cNvSpPr/>
          <p:nvPr/>
        </p:nvSpPr>
        <p:spPr>
          <a:xfrm>
            <a:off x="5929322" y="5000636"/>
            <a:ext cx="771524" cy="700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Составная форма сравнительной степени</a:t>
            </a:r>
            <a:endParaRPr lang="ru-RU" b="1" dirty="0"/>
          </a:p>
        </p:txBody>
      </p:sp>
      <p:sp>
        <p:nvSpPr>
          <p:cNvPr id="6" name="Содержимое 5"/>
          <p:cNvSpPr>
            <a:spLocks noGrp="1"/>
          </p:cNvSpPr>
          <p:nvPr>
            <p:ph idx="1"/>
          </p:nvPr>
        </p:nvSpPr>
        <p:spPr/>
        <p:txBody>
          <a:bodyPr/>
          <a:lstStyle/>
          <a:p>
            <a:r>
              <a:rPr lang="ru-RU" b="1" dirty="0" smtClean="0"/>
              <a:t>К начальной форме имени прилагательного прибавляем слово «более»</a:t>
            </a:r>
            <a:endParaRPr lang="ru-RU" b="1" dirty="0"/>
          </a:p>
        </p:txBody>
      </p:sp>
      <p:sp>
        <p:nvSpPr>
          <p:cNvPr id="8" name="Прямоугольник 7"/>
          <p:cNvSpPr/>
          <p:nvPr/>
        </p:nvSpPr>
        <p:spPr>
          <a:xfrm>
            <a:off x="1142976" y="3357562"/>
            <a:ext cx="1485904" cy="14144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яркий</a:t>
            </a:r>
            <a:endParaRPr lang="ru-RU" sz="3200" dirty="0"/>
          </a:p>
        </p:txBody>
      </p:sp>
      <p:sp>
        <p:nvSpPr>
          <p:cNvPr id="9" name="Прямоугольник 8"/>
          <p:cNvSpPr/>
          <p:nvPr/>
        </p:nvSpPr>
        <p:spPr>
          <a:xfrm>
            <a:off x="2928926" y="3786190"/>
            <a:ext cx="700086" cy="7000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a:t>
            </a:r>
            <a:endParaRPr lang="ru-RU" sz="4000" dirty="0"/>
          </a:p>
        </p:txBody>
      </p:sp>
      <p:sp>
        <p:nvSpPr>
          <p:cNvPr id="10" name="Прямоугольник 9"/>
          <p:cNvSpPr/>
          <p:nvPr/>
        </p:nvSpPr>
        <p:spPr>
          <a:xfrm>
            <a:off x="3929058" y="3357562"/>
            <a:ext cx="1414466" cy="14144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более</a:t>
            </a:r>
            <a:endParaRPr lang="ru-RU" sz="3200" dirty="0"/>
          </a:p>
        </p:txBody>
      </p:sp>
      <p:sp>
        <p:nvSpPr>
          <p:cNvPr id="11" name="Прямоугольник 10"/>
          <p:cNvSpPr/>
          <p:nvPr/>
        </p:nvSpPr>
        <p:spPr>
          <a:xfrm>
            <a:off x="5572132" y="3786190"/>
            <a:ext cx="700086" cy="6286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sp>
        <p:nvSpPr>
          <p:cNvPr id="12" name="Прямоугольник 11"/>
          <p:cNvSpPr/>
          <p:nvPr/>
        </p:nvSpPr>
        <p:spPr>
          <a:xfrm>
            <a:off x="6572264" y="3286124"/>
            <a:ext cx="1343028" cy="14144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Более яркий</a:t>
            </a:r>
            <a:endParaRPr lang="ru-RU" sz="3200" dirty="0"/>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Образование превосходной степени имени прилагательного</a:t>
            </a:r>
            <a:endParaRPr lang="ru-RU" b="1" dirty="0"/>
          </a:p>
        </p:txBody>
      </p:sp>
      <p:sp>
        <p:nvSpPr>
          <p:cNvPr id="3" name="Содержимое 2"/>
          <p:cNvSpPr>
            <a:spLocks noGrp="1"/>
          </p:cNvSpPr>
          <p:nvPr>
            <p:ph idx="1"/>
          </p:nvPr>
        </p:nvSpPr>
        <p:spPr/>
        <p:txBody>
          <a:bodyPr/>
          <a:lstStyle/>
          <a:p>
            <a:r>
              <a:rPr lang="ru-RU" b="1" dirty="0" smtClean="0"/>
              <a:t>Выделить основу имени прилагательного</a:t>
            </a:r>
          </a:p>
          <a:p>
            <a:r>
              <a:rPr lang="ru-RU" b="1" dirty="0" smtClean="0"/>
              <a:t>К выделенной основе прибавить суффиксы </a:t>
            </a:r>
            <a:r>
              <a:rPr lang="ru-RU" b="1" dirty="0" smtClean="0">
                <a:solidFill>
                  <a:srgbClr val="FF0000"/>
                </a:solidFill>
              </a:rPr>
              <a:t>-</a:t>
            </a:r>
            <a:r>
              <a:rPr lang="ru-RU" b="1" dirty="0" err="1" smtClean="0">
                <a:solidFill>
                  <a:srgbClr val="FF0000"/>
                </a:solidFill>
              </a:rPr>
              <a:t>айш</a:t>
            </a:r>
            <a:r>
              <a:rPr lang="ru-RU" b="1" dirty="0" smtClean="0">
                <a:solidFill>
                  <a:srgbClr val="FF0000"/>
                </a:solidFill>
              </a:rPr>
              <a:t>- </a:t>
            </a:r>
            <a:r>
              <a:rPr lang="ru-RU" dirty="0" smtClean="0"/>
              <a:t>или </a:t>
            </a:r>
            <a:r>
              <a:rPr lang="ru-RU" b="1" dirty="0" smtClean="0">
                <a:solidFill>
                  <a:srgbClr val="FF0000"/>
                </a:solidFill>
              </a:rPr>
              <a:t>-</a:t>
            </a:r>
            <a:r>
              <a:rPr lang="ru-RU" b="1" dirty="0" err="1" smtClean="0">
                <a:solidFill>
                  <a:srgbClr val="FF0000"/>
                </a:solidFill>
              </a:rPr>
              <a:t>ейш</a:t>
            </a:r>
            <a:r>
              <a:rPr lang="ru-RU" b="1" dirty="0" smtClean="0">
                <a:solidFill>
                  <a:srgbClr val="FF0000"/>
                </a:solidFill>
              </a:rPr>
              <a:t>-</a:t>
            </a:r>
          </a:p>
          <a:p>
            <a:endParaRPr lang="ru-RU" b="1" dirty="0">
              <a:solidFill>
                <a:srgbClr val="FF0000"/>
              </a:solidFill>
            </a:endParaRPr>
          </a:p>
        </p:txBody>
      </p:sp>
      <p:sp>
        <p:nvSpPr>
          <p:cNvPr id="4" name="Прямоугольник 3"/>
          <p:cNvSpPr/>
          <p:nvPr/>
        </p:nvSpPr>
        <p:spPr>
          <a:xfrm>
            <a:off x="2786050" y="4214818"/>
            <a:ext cx="1500198" cy="157163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rPr>
              <a:t>-</a:t>
            </a:r>
            <a:r>
              <a:rPr lang="ru-RU" sz="3200" b="1" dirty="0" err="1" smtClean="0">
                <a:solidFill>
                  <a:schemeClr val="tx1"/>
                </a:solidFill>
              </a:rPr>
              <a:t>айш</a:t>
            </a:r>
            <a:r>
              <a:rPr lang="ru-RU" sz="3200" b="1" dirty="0" smtClean="0">
                <a:solidFill>
                  <a:schemeClr val="tx1"/>
                </a:solidFill>
              </a:rPr>
              <a:t>-</a:t>
            </a:r>
            <a:endParaRPr lang="ru-RU" sz="3200" b="1" dirty="0">
              <a:solidFill>
                <a:schemeClr val="tx1"/>
              </a:solidFill>
            </a:endParaRPr>
          </a:p>
        </p:txBody>
      </p:sp>
      <p:sp>
        <p:nvSpPr>
          <p:cNvPr id="5" name="Прямоугольник 4"/>
          <p:cNvSpPr/>
          <p:nvPr/>
        </p:nvSpPr>
        <p:spPr>
          <a:xfrm>
            <a:off x="5786446" y="4214818"/>
            <a:ext cx="1428760" cy="1571636"/>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rPr>
              <a:t>-</a:t>
            </a:r>
            <a:r>
              <a:rPr lang="ru-RU" sz="3200" b="1" dirty="0" err="1" smtClean="0">
                <a:solidFill>
                  <a:schemeClr val="tx1"/>
                </a:solidFill>
              </a:rPr>
              <a:t>ейш</a:t>
            </a:r>
            <a:r>
              <a:rPr lang="ru-RU" sz="3200" b="1" dirty="0" smtClean="0">
                <a:solidFill>
                  <a:schemeClr val="tx1"/>
                </a:solidFill>
              </a:rPr>
              <a:t>-</a:t>
            </a:r>
            <a:endParaRPr lang="ru-RU" sz="32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Простая форма превосходной степени имени прилагательного</a:t>
            </a:r>
            <a:endParaRPr lang="ru-RU" b="1"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1571604" y="1785926"/>
            <a:ext cx="1714512" cy="17145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1"/>
                </a:solidFill>
              </a:rPr>
              <a:t>Ярк</a:t>
            </a:r>
            <a:r>
              <a:rPr lang="ru-RU" sz="2800" b="1" dirty="0" smtClean="0">
                <a:solidFill>
                  <a:schemeClr val="tx1"/>
                </a:solidFill>
              </a:rPr>
              <a:t>-</a:t>
            </a:r>
            <a:endParaRPr lang="ru-RU" sz="2800" b="1" dirty="0">
              <a:solidFill>
                <a:schemeClr val="tx1"/>
              </a:solidFill>
            </a:endParaRPr>
          </a:p>
        </p:txBody>
      </p:sp>
      <p:sp>
        <p:nvSpPr>
          <p:cNvPr id="5" name="Прямоугольник 4"/>
          <p:cNvSpPr/>
          <p:nvPr/>
        </p:nvSpPr>
        <p:spPr>
          <a:xfrm>
            <a:off x="3428992" y="2357430"/>
            <a:ext cx="571504" cy="5000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
        <p:nvSpPr>
          <p:cNvPr id="6" name="Прямоугольник 5"/>
          <p:cNvSpPr/>
          <p:nvPr/>
        </p:nvSpPr>
        <p:spPr>
          <a:xfrm>
            <a:off x="4143372" y="1785926"/>
            <a:ext cx="1928826" cy="17859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a:t>
            </a:r>
            <a:r>
              <a:rPr lang="ru-RU" sz="2800" b="1" dirty="0" err="1" smtClean="0">
                <a:solidFill>
                  <a:schemeClr val="tx1"/>
                </a:solidFill>
              </a:rPr>
              <a:t>айш</a:t>
            </a:r>
            <a:r>
              <a:rPr lang="ru-RU" sz="2800" b="1" dirty="0" smtClean="0">
                <a:solidFill>
                  <a:schemeClr val="tx1"/>
                </a:solidFill>
              </a:rPr>
              <a:t>-</a:t>
            </a:r>
            <a:endParaRPr lang="ru-RU" sz="2800" b="1" dirty="0">
              <a:solidFill>
                <a:schemeClr val="tx1"/>
              </a:solidFill>
            </a:endParaRPr>
          </a:p>
        </p:txBody>
      </p:sp>
      <p:sp>
        <p:nvSpPr>
          <p:cNvPr id="7" name="Прямоугольник 6"/>
          <p:cNvSpPr/>
          <p:nvPr/>
        </p:nvSpPr>
        <p:spPr>
          <a:xfrm>
            <a:off x="6215074" y="2285992"/>
            <a:ext cx="571504"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
        <p:nvSpPr>
          <p:cNvPr id="8" name="Прямоугольник 7"/>
          <p:cNvSpPr/>
          <p:nvPr/>
        </p:nvSpPr>
        <p:spPr>
          <a:xfrm>
            <a:off x="6929454" y="1857364"/>
            <a:ext cx="1785950" cy="17145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Ярчайший</a:t>
            </a:r>
            <a:endParaRPr lang="ru-RU" sz="2400" b="1" dirty="0">
              <a:solidFill>
                <a:schemeClr val="tx1"/>
              </a:solidFill>
            </a:endParaRPr>
          </a:p>
        </p:txBody>
      </p:sp>
      <p:sp>
        <p:nvSpPr>
          <p:cNvPr id="9" name="Прямоугольник 8"/>
          <p:cNvSpPr/>
          <p:nvPr/>
        </p:nvSpPr>
        <p:spPr>
          <a:xfrm>
            <a:off x="1571604" y="3929066"/>
            <a:ext cx="1714512" cy="1714512"/>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1"/>
                </a:solidFill>
              </a:rPr>
              <a:t>Бледн</a:t>
            </a:r>
            <a:r>
              <a:rPr lang="ru-RU" sz="2800" b="1" dirty="0" smtClean="0">
                <a:solidFill>
                  <a:schemeClr val="tx1"/>
                </a:solidFill>
              </a:rPr>
              <a:t>-</a:t>
            </a:r>
            <a:endParaRPr lang="ru-RU" sz="2800" b="1" dirty="0">
              <a:solidFill>
                <a:schemeClr val="tx1"/>
              </a:solidFill>
            </a:endParaRPr>
          </a:p>
        </p:txBody>
      </p:sp>
      <p:sp>
        <p:nvSpPr>
          <p:cNvPr id="10" name="Прямоугольник 9"/>
          <p:cNvSpPr/>
          <p:nvPr/>
        </p:nvSpPr>
        <p:spPr>
          <a:xfrm>
            <a:off x="3428992" y="4429132"/>
            <a:ext cx="571504" cy="571504"/>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a:t>
            </a:r>
            <a:endParaRPr lang="ru-RU" sz="2800" b="1" dirty="0">
              <a:solidFill>
                <a:schemeClr val="tx1"/>
              </a:solidFill>
            </a:endParaRPr>
          </a:p>
        </p:txBody>
      </p:sp>
      <p:sp>
        <p:nvSpPr>
          <p:cNvPr id="11" name="Прямоугольник 10"/>
          <p:cNvSpPr/>
          <p:nvPr/>
        </p:nvSpPr>
        <p:spPr>
          <a:xfrm>
            <a:off x="4214810" y="4000504"/>
            <a:ext cx="1857388" cy="1714512"/>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a:t>
            </a:r>
            <a:r>
              <a:rPr lang="ru-RU" sz="2800" b="1" dirty="0" err="1" smtClean="0">
                <a:solidFill>
                  <a:schemeClr val="tx1"/>
                </a:solidFill>
              </a:rPr>
              <a:t>ейш</a:t>
            </a:r>
            <a:r>
              <a:rPr lang="ru-RU" sz="2800" b="1" dirty="0" smtClean="0">
                <a:solidFill>
                  <a:schemeClr val="tx1"/>
                </a:solidFill>
              </a:rPr>
              <a:t>-</a:t>
            </a:r>
            <a:endParaRPr lang="ru-RU" sz="2800" b="1" dirty="0">
              <a:solidFill>
                <a:schemeClr val="tx1"/>
              </a:solidFill>
            </a:endParaRPr>
          </a:p>
        </p:txBody>
      </p:sp>
      <p:sp>
        <p:nvSpPr>
          <p:cNvPr id="12" name="Прямоугольник 11"/>
          <p:cNvSpPr/>
          <p:nvPr/>
        </p:nvSpPr>
        <p:spPr>
          <a:xfrm>
            <a:off x="6215074" y="4429132"/>
            <a:ext cx="571504" cy="571504"/>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a:t>
            </a:r>
            <a:endParaRPr lang="ru-RU" sz="2800" b="1" dirty="0">
              <a:solidFill>
                <a:schemeClr val="tx1"/>
              </a:solidFill>
            </a:endParaRPr>
          </a:p>
        </p:txBody>
      </p:sp>
      <p:sp>
        <p:nvSpPr>
          <p:cNvPr id="13" name="Прямоугольник 12"/>
          <p:cNvSpPr/>
          <p:nvPr/>
        </p:nvSpPr>
        <p:spPr>
          <a:xfrm>
            <a:off x="6929454" y="4000504"/>
            <a:ext cx="1857388" cy="1714512"/>
          </a:xfrm>
          <a:prstGeom prst="rect">
            <a:avLst/>
          </a:prstGeom>
          <a:solidFill>
            <a:srgbClr val="E27A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err="1" smtClean="0">
                <a:solidFill>
                  <a:schemeClr val="tx1"/>
                </a:solidFill>
              </a:rPr>
              <a:t>Бледнейший</a:t>
            </a:r>
            <a:endParaRPr lang="ru-RU" sz="2000"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Образование составной формы имени прилагательного</a:t>
            </a:r>
            <a:endParaRPr lang="ru-RU" b="1" dirty="0"/>
          </a:p>
        </p:txBody>
      </p:sp>
      <p:sp>
        <p:nvSpPr>
          <p:cNvPr id="3" name="Содержимое 2"/>
          <p:cNvSpPr>
            <a:spLocks noGrp="1"/>
          </p:cNvSpPr>
          <p:nvPr>
            <p:ph idx="1"/>
          </p:nvPr>
        </p:nvSpPr>
        <p:spPr/>
        <p:txBody>
          <a:bodyPr/>
          <a:lstStyle/>
          <a:p>
            <a:r>
              <a:rPr lang="ru-RU" dirty="0" smtClean="0"/>
              <a:t>К начальной форме имени прилагательного прибавляем  слова </a:t>
            </a:r>
            <a:r>
              <a:rPr lang="ru-RU" b="1" dirty="0" smtClean="0">
                <a:solidFill>
                  <a:srgbClr val="FF0000"/>
                </a:solidFill>
              </a:rPr>
              <a:t>«самый»</a:t>
            </a:r>
            <a:r>
              <a:rPr lang="ru-RU" dirty="0" smtClean="0"/>
              <a:t>, </a:t>
            </a:r>
            <a:r>
              <a:rPr lang="ru-RU" b="1" dirty="0" smtClean="0">
                <a:solidFill>
                  <a:srgbClr val="FF0000"/>
                </a:solidFill>
              </a:rPr>
              <a:t>«наиболее»</a:t>
            </a:r>
          </a:p>
          <a:p>
            <a:endParaRPr lang="ru-RU" b="1" dirty="0">
              <a:solidFill>
                <a:srgbClr val="FF0000"/>
              </a:solidFill>
            </a:endParaRPr>
          </a:p>
        </p:txBody>
      </p:sp>
      <p:sp>
        <p:nvSpPr>
          <p:cNvPr id="4" name="Прямоугольник 3"/>
          <p:cNvSpPr/>
          <p:nvPr/>
        </p:nvSpPr>
        <p:spPr>
          <a:xfrm>
            <a:off x="1071538" y="3214686"/>
            <a:ext cx="2000264" cy="18573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Яркий</a:t>
            </a:r>
            <a:endParaRPr lang="ru-RU" sz="2800" b="1" dirty="0">
              <a:solidFill>
                <a:schemeClr val="tx1"/>
              </a:solidFill>
            </a:endParaRPr>
          </a:p>
        </p:txBody>
      </p:sp>
      <p:sp>
        <p:nvSpPr>
          <p:cNvPr id="5" name="Прямоугольник 4"/>
          <p:cNvSpPr/>
          <p:nvPr/>
        </p:nvSpPr>
        <p:spPr>
          <a:xfrm>
            <a:off x="3143240" y="3929066"/>
            <a:ext cx="642942" cy="5000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
        <p:nvSpPr>
          <p:cNvPr id="6" name="Прямоугольник 5"/>
          <p:cNvSpPr/>
          <p:nvPr/>
        </p:nvSpPr>
        <p:spPr>
          <a:xfrm>
            <a:off x="3857620" y="3286124"/>
            <a:ext cx="2143140" cy="17859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самый</a:t>
            </a:r>
            <a:endParaRPr lang="ru-RU" sz="2800" b="1" dirty="0">
              <a:solidFill>
                <a:schemeClr val="tx1"/>
              </a:solidFill>
            </a:endParaRPr>
          </a:p>
        </p:txBody>
      </p:sp>
      <p:sp>
        <p:nvSpPr>
          <p:cNvPr id="7" name="Прямоугольник 6"/>
          <p:cNvSpPr/>
          <p:nvPr/>
        </p:nvSpPr>
        <p:spPr>
          <a:xfrm>
            <a:off x="6858016" y="3286124"/>
            <a:ext cx="2071702" cy="18573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Самый яркий</a:t>
            </a:r>
            <a:endParaRPr lang="ru-RU" sz="2800" b="1" dirty="0">
              <a:solidFill>
                <a:schemeClr val="tx1"/>
              </a:solidFill>
            </a:endParaRPr>
          </a:p>
        </p:txBody>
      </p:sp>
      <p:sp>
        <p:nvSpPr>
          <p:cNvPr id="8" name="Прямоугольник 7"/>
          <p:cNvSpPr/>
          <p:nvPr/>
        </p:nvSpPr>
        <p:spPr>
          <a:xfrm>
            <a:off x="6143636" y="3929066"/>
            <a:ext cx="642942"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a:t>
            </a:r>
            <a:endParaRPr lang="ru-RU" sz="36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2400" b="1" dirty="0" smtClean="0"/>
              <a:t>Посмотрите на рисунок, сравните выражения лиц. Что вы можете сказать по поводу выражения веселости на лицах?</a:t>
            </a:r>
            <a:endParaRPr lang="ru-RU" sz="2400" b="1" dirty="0"/>
          </a:p>
        </p:txBody>
      </p:sp>
      <p:sp>
        <p:nvSpPr>
          <p:cNvPr id="5" name="Содержимое 4"/>
          <p:cNvSpPr>
            <a:spLocks noGrp="1"/>
          </p:cNvSpPr>
          <p:nvPr>
            <p:ph sz="half" idx="1"/>
          </p:nvPr>
        </p:nvSpPr>
        <p:spPr/>
        <p:txBody>
          <a:bodyPr>
            <a:normAutofit/>
          </a:bodyPr>
          <a:lstStyle/>
          <a:p>
            <a:r>
              <a:rPr lang="ru-RU" sz="2400" b="1" dirty="0" smtClean="0"/>
              <a:t>Какие прилагательные помогут дать определение  выражению эмоций?</a:t>
            </a:r>
          </a:p>
          <a:p>
            <a:r>
              <a:rPr lang="ru-RU" sz="2400" b="1" dirty="0" smtClean="0"/>
              <a:t>Образуйте от этих прилагательных степени сравнения.</a:t>
            </a:r>
          </a:p>
          <a:p>
            <a:r>
              <a:rPr lang="ru-RU" sz="2400" b="1" dirty="0" smtClean="0"/>
              <a:t>Результаты запишите в таблицу.</a:t>
            </a:r>
            <a:endParaRPr lang="ru-RU" sz="2400" b="1" dirty="0"/>
          </a:p>
        </p:txBody>
      </p:sp>
      <p:pic>
        <p:nvPicPr>
          <p:cNvPr id="9" name="Содержимое 8" descr="25640299.jpg"/>
          <p:cNvPicPr>
            <a:picLocks noGrp="1" noChangeAspect="1"/>
          </p:cNvPicPr>
          <p:nvPr>
            <p:ph sz="half" idx="2"/>
          </p:nvPr>
        </p:nvPicPr>
        <p:blipFill>
          <a:blip r:embed="rId2"/>
          <a:stretch>
            <a:fillRect/>
          </a:stretch>
        </p:blipFill>
        <p:spPr>
          <a:xfrm>
            <a:off x="5276850" y="1500174"/>
            <a:ext cx="3657600" cy="450059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Запишите результаты в виде таблицы</a:t>
            </a:r>
            <a:endParaRPr lang="ru-RU" dirty="0"/>
          </a:p>
        </p:txBody>
      </p:sp>
      <p:graphicFrame>
        <p:nvGraphicFramePr>
          <p:cNvPr id="4" name="Содержимое 3"/>
          <p:cNvGraphicFramePr>
            <a:graphicFrameLocks noGrp="1"/>
          </p:cNvGraphicFramePr>
          <p:nvPr>
            <p:ph idx="1"/>
          </p:nvPr>
        </p:nvGraphicFramePr>
        <p:xfrm>
          <a:off x="1571605" y="1500174"/>
          <a:ext cx="7362846" cy="3857652"/>
        </p:xfrm>
        <a:graphic>
          <a:graphicData uri="http://schemas.openxmlformats.org/drawingml/2006/table">
            <a:tbl>
              <a:tblPr firstRow="1" bandRow="1">
                <a:tableStyleId>{5C22544A-7EE6-4342-B048-85BDC9FD1C3A}</a:tableStyleId>
              </a:tblPr>
              <a:tblGrid>
                <a:gridCol w="2451168"/>
                <a:gridCol w="1230255"/>
                <a:gridCol w="1230255"/>
                <a:gridCol w="1225584"/>
                <a:gridCol w="1225584"/>
              </a:tblGrid>
              <a:tr h="370840">
                <a:tc>
                  <a:txBody>
                    <a:bodyPr/>
                    <a:lstStyle/>
                    <a:p>
                      <a:r>
                        <a:rPr lang="ru-RU" b="1" dirty="0" smtClean="0"/>
                        <a:t>Прилагательное в начальной форме</a:t>
                      </a:r>
                      <a:endParaRPr lang="ru-RU" b="1" dirty="0"/>
                    </a:p>
                  </a:txBody>
                  <a:tcPr/>
                </a:tc>
                <a:tc gridSpan="2">
                  <a:txBody>
                    <a:bodyPr/>
                    <a:lstStyle/>
                    <a:p>
                      <a:r>
                        <a:rPr lang="ru-RU" b="1" dirty="0" smtClean="0"/>
                        <a:t>Сравнительная степень</a:t>
                      </a:r>
                      <a:endParaRPr lang="ru-RU" b="1" dirty="0"/>
                    </a:p>
                  </a:txBody>
                  <a:tcPr/>
                </a:tc>
                <a:tc hMerge="1">
                  <a:txBody>
                    <a:bodyPr/>
                    <a:lstStyle/>
                    <a:p>
                      <a:endParaRPr lang="ru-RU"/>
                    </a:p>
                  </a:txBody>
                  <a:tcPr/>
                </a:tc>
                <a:tc gridSpan="2">
                  <a:txBody>
                    <a:bodyPr/>
                    <a:lstStyle/>
                    <a:p>
                      <a:r>
                        <a:rPr lang="ru-RU" b="1" dirty="0" smtClean="0"/>
                        <a:t>Превосходная степень</a:t>
                      </a:r>
                      <a:endParaRPr lang="ru-RU" b="1" dirty="0"/>
                    </a:p>
                  </a:txBody>
                  <a:tcPr/>
                </a:tc>
                <a:tc hMerge="1">
                  <a:txBody>
                    <a:bodyPr/>
                    <a:lstStyle/>
                    <a:p>
                      <a:endParaRPr lang="ru-RU"/>
                    </a:p>
                  </a:txBody>
                  <a:tcPr/>
                </a:tc>
              </a:tr>
              <a:tr h="185420">
                <a:tc rowSpan="2">
                  <a:txBody>
                    <a:bodyPr/>
                    <a:lstStyle/>
                    <a:p>
                      <a:endParaRPr lang="ru-RU" b="1" dirty="0" smtClean="0"/>
                    </a:p>
                    <a:p>
                      <a:r>
                        <a:rPr lang="ru-RU" b="1" dirty="0" smtClean="0"/>
                        <a:t>милый</a:t>
                      </a:r>
                      <a:endParaRPr lang="ru-RU" b="1" dirty="0"/>
                    </a:p>
                  </a:txBody>
                  <a:tcPr/>
                </a:tc>
                <a:tc>
                  <a:txBody>
                    <a:bodyPr/>
                    <a:lstStyle/>
                    <a:p>
                      <a:r>
                        <a:rPr lang="ru-RU" b="1" dirty="0" smtClean="0">
                          <a:solidFill>
                            <a:srgbClr val="FF0000"/>
                          </a:solidFill>
                        </a:rPr>
                        <a:t>простая</a:t>
                      </a:r>
                      <a:endParaRPr lang="ru-RU" b="1" dirty="0">
                        <a:solidFill>
                          <a:srgbClr val="FF0000"/>
                        </a:solidFill>
                      </a:endParaRPr>
                    </a:p>
                  </a:txBody>
                  <a:tcPr/>
                </a:tc>
                <a:tc>
                  <a:txBody>
                    <a:bodyPr/>
                    <a:lstStyle/>
                    <a:p>
                      <a:r>
                        <a:rPr lang="ru-RU" b="1" dirty="0" smtClean="0">
                          <a:solidFill>
                            <a:srgbClr val="FF0000"/>
                          </a:solidFill>
                        </a:rPr>
                        <a:t>составная</a:t>
                      </a:r>
                      <a:endParaRPr lang="ru-RU" b="1" dirty="0">
                        <a:solidFill>
                          <a:srgbClr val="FF0000"/>
                        </a:solidFill>
                      </a:endParaRPr>
                    </a:p>
                  </a:txBody>
                  <a:tcPr/>
                </a:tc>
                <a:tc>
                  <a:txBody>
                    <a:bodyPr/>
                    <a:lstStyle/>
                    <a:p>
                      <a:r>
                        <a:rPr lang="ru-RU" b="1" dirty="0" smtClean="0">
                          <a:solidFill>
                            <a:srgbClr val="FF0000"/>
                          </a:solidFill>
                        </a:rPr>
                        <a:t>простая</a:t>
                      </a:r>
                      <a:endParaRPr lang="ru-RU" b="1" dirty="0">
                        <a:solidFill>
                          <a:srgbClr val="FF0000"/>
                        </a:solidFill>
                      </a:endParaRPr>
                    </a:p>
                  </a:txBody>
                  <a:tcPr/>
                </a:tc>
                <a:tc>
                  <a:txBody>
                    <a:bodyPr/>
                    <a:lstStyle/>
                    <a:p>
                      <a:r>
                        <a:rPr lang="ru-RU" b="1" dirty="0" smtClean="0">
                          <a:solidFill>
                            <a:srgbClr val="FF0000"/>
                          </a:solidFill>
                        </a:rPr>
                        <a:t>составная</a:t>
                      </a:r>
                      <a:endParaRPr lang="ru-RU" b="1" dirty="0">
                        <a:solidFill>
                          <a:srgbClr val="FF0000"/>
                        </a:solidFill>
                      </a:endParaRPr>
                    </a:p>
                  </a:txBody>
                  <a:tcPr/>
                </a:tc>
              </a:tr>
              <a:tr h="1351614">
                <a:tc vMerge="1">
                  <a:txBody>
                    <a:bodyPr/>
                    <a:lstStyle/>
                    <a:p>
                      <a:endParaRPr lang="ru-RU"/>
                    </a:p>
                  </a:txBody>
                  <a:tcPr/>
                </a:tc>
                <a:tc>
                  <a:txBody>
                    <a:bodyPr/>
                    <a:lstStyle/>
                    <a:p>
                      <a:r>
                        <a:rPr lang="ru-RU" b="1" dirty="0" smtClean="0"/>
                        <a:t>милее</a:t>
                      </a:r>
                      <a:endParaRPr lang="ru-RU" b="1" dirty="0"/>
                    </a:p>
                  </a:txBody>
                  <a:tcPr/>
                </a:tc>
                <a:tc>
                  <a:txBody>
                    <a:bodyPr/>
                    <a:lstStyle/>
                    <a:p>
                      <a:r>
                        <a:rPr lang="ru-RU" b="1" dirty="0" smtClean="0"/>
                        <a:t>более милый</a:t>
                      </a:r>
                      <a:endParaRPr lang="ru-RU" b="1" dirty="0"/>
                    </a:p>
                  </a:txBody>
                  <a:tcPr/>
                </a:tc>
                <a:tc>
                  <a:txBody>
                    <a:bodyPr/>
                    <a:lstStyle/>
                    <a:p>
                      <a:r>
                        <a:rPr lang="ru-RU" sz="1600" b="1" dirty="0" smtClean="0"/>
                        <a:t>милейший</a:t>
                      </a:r>
                      <a:endParaRPr lang="ru-RU" sz="1600" b="1" dirty="0"/>
                    </a:p>
                  </a:txBody>
                  <a:tcPr/>
                </a:tc>
                <a:tc>
                  <a:txBody>
                    <a:bodyPr/>
                    <a:lstStyle/>
                    <a:p>
                      <a:r>
                        <a:rPr lang="ru-RU" b="1" dirty="0" smtClean="0"/>
                        <a:t>Самый милый</a:t>
                      </a:r>
                      <a:endParaRPr lang="ru-RU" b="1" dirty="0"/>
                    </a:p>
                  </a:txBody>
                  <a:tcPr/>
                </a:tc>
              </a:tr>
              <a:tr h="1500198">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Используемая литература</a:t>
            </a:r>
            <a:endParaRPr lang="ru-RU" b="1" dirty="0"/>
          </a:p>
        </p:txBody>
      </p:sp>
      <p:sp>
        <p:nvSpPr>
          <p:cNvPr id="3" name="Содержимое 2"/>
          <p:cNvSpPr>
            <a:spLocks noGrp="1"/>
          </p:cNvSpPr>
          <p:nvPr>
            <p:ph idx="1"/>
          </p:nvPr>
        </p:nvSpPr>
        <p:spPr/>
        <p:txBody>
          <a:bodyPr/>
          <a:lstStyle/>
          <a:p>
            <a:r>
              <a:rPr lang="ru-RU" dirty="0" smtClean="0"/>
              <a:t>Н.Н. </a:t>
            </a:r>
            <a:r>
              <a:rPr lang="ru-RU" dirty="0" smtClean="0"/>
              <a:t>Б</a:t>
            </a:r>
            <a:r>
              <a:rPr lang="ru-RU" dirty="0" smtClean="0"/>
              <a:t>ураева «Лабораторная работа на уроках русского языка</a:t>
            </a:r>
          </a:p>
          <a:p>
            <a:r>
              <a:rPr lang="ru-RU" dirty="0" smtClean="0"/>
              <a:t>Л.А. Худякова «Уроки русского языка в форме лабораторной работы</a:t>
            </a:r>
          </a:p>
          <a:p>
            <a:r>
              <a:rPr lang="ru-RU" dirty="0" smtClean="0"/>
              <a:t>Учебник русского языка под ред. Т.А. </a:t>
            </a:r>
            <a:r>
              <a:rPr lang="ru-RU" dirty="0" err="1" smtClean="0"/>
              <a:t>Ладыженской</a:t>
            </a:r>
            <a:r>
              <a:rPr lang="ru-RU" dirty="0" smtClean="0"/>
              <a:t>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Задачи лабораторной работы </a:t>
            </a:r>
            <a:endParaRPr lang="ru-RU" b="1" dirty="0"/>
          </a:p>
        </p:txBody>
      </p:sp>
      <p:sp>
        <p:nvSpPr>
          <p:cNvPr id="3" name="Содержимое 2"/>
          <p:cNvSpPr>
            <a:spLocks noGrp="1"/>
          </p:cNvSpPr>
          <p:nvPr>
            <p:ph idx="1"/>
          </p:nvPr>
        </p:nvSpPr>
        <p:spPr/>
        <p:txBody>
          <a:bodyPr>
            <a:normAutofit fontScale="47500" lnSpcReduction="20000"/>
          </a:bodyPr>
          <a:lstStyle/>
          <a:p>
            <a:r>
              <a:rPr lang="ru-RU" b="1" dirty="0" smtClean="0"/>
              <a:t>Содержанием лабораторных работ   является материал для самостоятельных наблюдений и выводов, ставящий перед учеником творческие и учебно-научные задачи, обеспечивающий новое и более глубокое рассмотрение языковых явлений, известных и неизвестных учащимся.</a:t>
            </a:r>
          </a:p>
          <a:p>
            <a:r>
              <a:rPr lang="ru-RU" b="1" dirty="0" smtClean="0"/>
              <a:t>Задания при исследовательской методике могут быть различными. Если лабораторные занятия предшествуют практическим, то ставится задача исследовать какой-нибудь частный вопрос; если же лабораторные работы следуют после практических, то они носят обобщающий характер.</a:t>
            </a:r>
          </a:p>
          <a:p>
            <a:r>
              <a:rPr lang="ru-RU" b="1" dirty="0" smtClean="0"/>
              <a:t>Лабораторные работы могут занимать урок, часть урока, могут являться домашним заданием. Задание должно включать этапы исследования:</a:t>
            </a:r>
          </a:p>
          <a:p>
            <a:r>
              <a:rPr lang="ru-RU" b="1" dirty="0" smtClean="0"/>
              <a:t>- наблюдение и изучение фактов и явлений;</a:t>
            </a:r>
          </a:p>
          <a:p>
            <a:r>
              <a:rPr lang="ru-RU" b="1" dirty="0" smtClean="0"/>
              <a:t>- выяснение непонятных явлений, подлежащих исследованию;</a:t>
            </a:r>
          </a:p>
          <a:p>
            <a:r>
              <a:rPr lang="ru-RU" b="1" dirty="0" smtClean="0"/>
              <a:t>- выдвижение гипотезы;</a:t>
            </a:r>
          </a:p>
          <a:p>
            <a:r>
              <a:rPr lang="ru-RU" b="1" dirty="0" smtClean="0"/>
              <a:t>- построение плана исследования;</a:t>
            </a:r>
          </a:p>
          <a:p>
            <a:r>
              <a:rPr lang="ru-RU" b="1" dirty="0" smtClean="0"/>
              <a:t>- выявление связей изучаемого явления с другим;</a:t>
            </a:r>
          </a:p>
          <a:p>
            <a:r>
              <a:rPr lang="ru-RU" b="1" dirty="0" smtClean="0"/>
              <a:t>- проведение лингвистического эксперимента;</a:t>
            </a:r>
          </a:p>
          <a:p>
            <a:r>
              <a:rPr lang="ru-RU" b="1" dirty="0" smtClean="0"/>
              <a:t>- решение лингвистической задачи;</a:t>
            </a:r>
          </a:p>
          <a:p>
            <a:r>
              <a:rPr lang="ru-RU" b="1" dirty="0" smtClean="0"/>
              <a:t>- обобщение результатов и формулировка вывода.</a:t>
            </a:r>
          </a:p>
          <a:p>
            <a:endParaRPr lang="ru-RU"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Цель лабораторной работы</a:t>
            </a:r>
            <a:endParaRPr lang="ru-RU" b="1" dirty="0"/>
          </a:p>
        </p:txBody>
      </p:sp>
      <p:sp>
        <p:nvSpPr>
          <p:cNvPr id="3" name="Содержимое 2"/>
          <p:cNvSpPr>
            <a:spLocks noGrp="1"/>
          </p:cNvSpPr>
          <p:nvPr>
            <p:ph idx="1"/>
          </p:nvPr>
        </p:nvSpPr>
        <p:spPr/>
        <p:txBody>
          <a:bodyPr>
            <a:normAutofit fontScale="85000" lnSpcReduction="20000"/>
          </a:bodyPr>
          <a:lstStyle/>
          <a:p>
            <a:r>
              <a:rPr lang="ru-RU" dirty="0" smtClean="0"/>
              <a:t>В силу своей практической направленности лабораторные занятия всегда имеют исследовательский, поисковый характер, предполагают применение различных методов и приемов исследования (описательного, сопоставительного, статистического), использование научной литературы, словарей, справочников. Как особый вид самостоятельной работы учащихся, лабораторные занятия формируют умения анализировать факты, фиксировать закономерности, исследовать языковой материал, обобщать материалы исследования, делать выводы.</a:t>
            </a:r>
          </a:p>
          <a:p>
            <a:endParaRPr lang="ru-RU"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Цели и задачи</a:t>
            </a:r>
            <a:endParaRPr lang="ru-RU" b="1" dirty="0"/>
          </a:p>
        </p:txBody>
      </p:sp>
      <p:sp>
        <p:nvSpPr>
          <p:cNvPr id="3" name="Содержимое 2"/>
          <p:cNvSpPr>
            <a:spLocks noGrp="1"/>
          </p:cNvSpPr>
          <p:nvPr>
            <p:ph idx="1"/>
          </p:nvPr>
        </p:nvSpPr>
        <p:spPr/>
        <p:txBody>
          <a:bodyPr>
            <a:normAutofit fontScale="32500" lnSpcReduction="20000"/>
          </a:bodyPr>
          <a:lstStyle/>
          <a:p>
            <a:pPr lvl="0">
              <a:buNone/>
            </a:pPr>
            <a:r>
              <a:rPr lang="ru-RU" sz="6400" b="1" dirty="0" smtClean="0"/>
              <a:t>1. Повышение уровня знаний: постижение, прочное усвоение теоретического материала и овладение навыками грамотного письма и устной речи.</a:t>
            </a:r>
          </a:p>
          <a:p>
            <a:pPr lvl="0">
              <a:buNone/>
            </a:pPr>
            <a:r>
              <a:rPr lang="ru-RU" sz="6400" b="1" dirty="0" smtClean="0"/>
              <a:t>2. Включение полученных теоретических знаний и приобретенных умений и навыков в систему сознательной деятельности в изучении разделов программы по русскому языку.</a:t>
            </a:r>
          </a:p>
          <a:p>
            <a:pPr lvl="0">
              <a:buNone/>
            </a:pPr>
            <a:r>
              <a:rPr lang="ru-RU" sz="6400" b="1" dirty="0" smtClean="0"/>
              <a:t>3. Воспитание самостоятельности:</a:t>
            </a:r>
          </a:p>
          <a:p>
            <a:pPr>
              <a:buNone/>
            </a:pPr>
            <a:r>
              <a:rPr lang="ru-RU" sz="6400" b="1" dirty="0" smtClean="0"/>
              <a:t>- развитие навыков самостоятельно наблюдать, анализировать и обобщать языковой материал;</a:t>
            </a:r>
          </a:p>
          <a:p>
            <a:pPr>
              <a:buNone/>
            </a:pPr>
            <a:r>
              <a:rPr lang="ru-RU" sz="6400" b="1" dirty="0" smtClean="0"/>
              <a:t>- совершенствование навыков самостоятельной работы с научной литературой, навыков грамотного оформления полученных результатов, культуры научного изложения.</a:t>
            </a:r>
          </a:p>
          <a:p>
            <a:pPr>
              <a:buNone/>
            </a:pPr>
            <a:r>
              <a:rPr lang="ru-RU" sz="6400" b="1" dirty="0" smtClean="0"/>
              <a:t>4. Приобретение навыков библиографической работы.</a:t>
            </a:r>
          </a:p>
          <a:p>
            <a:pPr>
              <a:buNone/>
            </a:pPr>
            <a:endParaRPr lang="ru-RU" sz="6400" b="1" dirty="0" smtClean="0"/>
          </a:p>
          <a:p>
            <a:endParaRPr lang="ru-RU"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и задачи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b="1" dirty="0" smtClean="0"/>
              <a:t>5. Развитие лингвистического мышления и формирование научного мировоззрения.</a:t>
            </a:r>
          </a:p>
          <a:p>
            <a:pPr>
              <a:buNone/>
            </a:pPr>
            <a:r>
              <a:rPr lang="ru-RU" b="1" dirty="0" smtClean="0"/>
              <a:t>6. Совершенствование исследовательских навыков, связанных с узнаванием изученных категорий на основе анализа и синтеза.</a:t>
            </a:r>
          </a:p>
          <a:p>
            <a:pPr>
              <a:buNone/>
            </a:pPr>
            <a:r>
              <a:rPr lang="ru-RU" b="1" dirty="0" smtClean="0"/>
              <a:t>7. Проверка прочности усвоенных знаний на основе лабораторного опробования.</a:t>
            </a:r>
          </a:p>
          <a:p>
            <a:pPr>
              <a:buNone/>
            </a:pPr>
            <a:r>
              <a:rPr lang="ru-RU" b="1" dirty="0" smtClean="0"/>
              <a:t>8. Умение использовать полученные знания для решения определенной научной и практической задачи в результате лабораторного практикума.</a:t>
            </a:r>
          </a:p>
          <a:p>
            <a:pPr>
              <a:buNone/>
            </a:pPr>
            <a:r>
              <a:rPr lang="ru-RU" b="1" dirty="0" smtClean="0"/>
              <a:t>9. Умение использовать различные приемы распознавания ошибок и приемы устранения ошибок.</a:t>
            </a:r>
          </a:p>
          <a:p>
            <a:pPr>
              <a:buNone/>
            </a:pPr>
            <a:r>
              <a:rPr lang="ru-RU" b="1" dirty="0" smtClean="0"/>
              <a:t>10. Формирование языковой и коммуникативной компетенции ученика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Требования к выполнению лабораторных работ</a:t>
            </a:r>
            <a:endParaRPr lang="ru-RU" b="1" dirty="0"/>
          </a:p>
        </p:txBody>
      </p:sp>
      <p:sp>
        <p:nvSpPr>
          <p:cNvPr id="3" name="Содержимое 2"/>
          <p:cNvSpPr>
            <a:spLocks noGrp="1"/>
          </p:cNvSpPr>
          <p:nvPr>
            <p:ph idx="1"/>
          </p:nvPr>
        </p:nvSpPr>
        <p:spPr/>
        <p:txBody>
          <a:bodyPr>
            <a:normAutofit fontScale="32500" lnSpcReduction="20000"/>
          </a:bodyPr>
          <a:lstStyle/>
          <a:p>
            <a:pPr lvl="0"/>
            <a:r>
              <a:rPr lang="ru-RU" sz="4300" b="1" dirty="0" smtClean="0"/>
              <a:t>Задания для индивидуальной и групповой работы. Оптимальное количество учащихся в группе -6-8 человек. Важно продумать оценочный лист, в котором будут фиксироваться результаты качества обучения каждого ученика и работы в целом.</a:t>
            </a:r>
          </a:p>
          <a:p>
            <a:pPr lvl="0"/>
            <a:r>
              <a:rPr lang="ru-RU" sz="4300" b="1" dirty="0" smtClean="0"/>
              <a:t>Время выполнения лабораторной работы – 2 урока.</a:t>
            </a:r>
          </a:p>
          <a:p>
            <a:pPr lvl="0"/>
            <a:r>
              <a:rPr lang="ru-RU" sz="4300" b="1" dirty="0" smtClean="0"/>
              <a:t>Структура проведения лабораторных работ:</a:t>
            </a:r>
          </a:p>
          <a:p>
            <a:pPr lvl="0"/>
            <a:r>
              <a:rPr lang="ru-RU" sz="4300" b="1" dirty="0" smtClean="0"/>
              <a:t>Подготовительный этап, включающий повторение теоретических сведений, выполнение практических заданий, предварительное ознакомление учащихся с темой и литературой к ней.</a:t>
            </a:r>
          </a:p>
          <a:p>
            <a:pPr lvl="0"/>
            <a:r>
              <a:rPr lang="ru-RU" sz="4300" b="1" dirty="0" smtClean="0"/>
              <a:t>Проведение лабораторной работы:</a:t>
            </a:r>
          </a:p>
          <a:p>
            <a:r>
              <a:rPr lang="ru-RU" sz="4300" b="1" dirty="0" smtClean="0"/>
              <a:t>- четкое определение целей, порядок выполнения лабораторной работы, обозначенный в индивидуальных карточках, карточках для группы учащихся;</a:t>
            </a:r>
          </a:p>
          <a:p>
            <a:r>
              <a:rPr lang="ru-RU" sz="4300" b="1" dirty="0" smtClean="0"/>
              <a:t>- оснащение лабораторной работы;</a:t>
            </a:r>
          </a:p>
          <a:p>
            <a:r>
              <a:rPr lang="ru-RU" sz="4300" b="1" dirty="0" smtClean="0"/>
              <a:t>- самостоятельное выполнение лабораторной работы. Основная функция учителя на этом этапе – контроль за самостоятельной деятельностью учащихся и по мере надобности индивидуальные консультации по оформлению результатов лабораторной работы;</a:t>
            </a:r>
          </a:p>
          <a:p>
            <a:r>
              <a:rPr lang="ru-RU" sz="4300" b="1" dirty="0" smtClean="0"/>
              <a:t>- подведение итогов лабораторной работы: ответы учеников, внесение исправлений, выяснение учителем уровня овладения материалом.</a:t>
            </a:r>
          </a:p>
          <a:p>
            <a:r>
              <a:rPr lang="ru-RU" sz="4300" b="1" dirty="0" smtClean="0"/>
              <a:t>4. Каждая работа учащихся оценивается учителем. Материал, предложенный для самостоятельного изучения, должен быть усвоен каждым. Степень усвоение материала проверяется при проведении в дальнейшем самостоятельных и контрольных работ.</a:t>
            </a:r>
          </a:p>
          <a:p>
            <a:endParaRPr lang="ru-RU" dirty="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Лабораторная работа в 6 классе</a:t>
            </a:r>
            <a:endParaRPr lang="ru-RU" b="1" dirty="0"/>
          </a:p>
        </p:txBody>
      </p:sp>
      <p:sp>
        <p:nvSpPr>
          <p:cNvPr id="3" name="Содержимое 2"/>
          <p:cNvSpPr>
            <a:spLocks noGrp="1"/>
          </p:cNvSpPr>
          <p:nvPr>
            <p:ph idx="1"/>
          </p:nvPr>
        </p:nvSpPr>
        <p:spPr/>
        <p:txBody>
          <a:bodyPr/>
          <a:lstStyle/>
          <a:p>
            <a:r>
              <a:rPr lang="ru-RU" b="1" dirty="0" smtClean="0"/>
              <a:t>Тема урока: «Степени сравнения имен прилагательных»</a:t>
            </a:r>
            <a:endParaRPr lang="ru-RU" b="1" dirty="0"/>
          </a:p>
        </p:txBody>
      </p:sp>
      <p:pic>
        <p:nvPicPr>
          <p:cNvPr id="1026" name="Picture 2"/>
          <p:cNvPicPr>
            <a:picLocks noChangeAspect="1" noChangeArrowheads="1"/>
          </p:cNvPicPr>
          <p:nvPr/>
        </p:nvPicPr>
        <p:blipFill>
          <a:blip r:embed="rId2"/>
          <a:srcRect/>
          <a:stretch>
            <a:fillRect/>
          </a:stretch>
        </p:blipFill>
        <p:spPr bwMode="auto">
          <a:xfrm>
            <a:off x="3929058" y="2757484"/>
            <a:ext cx="2071694" cy="331471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4400" dirty="0" smtClean="0">
                <a:solidFill>
                  <a:srgbClr val="30605A"/>
                </a:solidFill>
                <a:effectLst/>
                <a:latin typeface="Arial" pitchFamily="34" charset="0"/>
                <a:cs typeface="Arial" pitchFamily="34" charset="0"/>
              </a:rPr>
              <a:t>Справочный материал</a:t>
            </a:r>
            <a:r>
              <a:rPr lang="ru-RU" sz="2000" dirty="0" smtClean="0">
                <a:solidFill>
                  <a:schemeClr val="tx1"/>
                </a:solidFill>
                <a:effectLst/>
                <a:latin typeface="Arial" pitchFamily="34" charset="0"/>
                <a:cs typeface="Arial" pitchFamily="34" charset="0"/>
              </a:rPr>
              <a:t/>
            </a:r>
            <a:br>
              <a:rPr lang="ru-RU" sz="2000" dirty="0" smtClean="0">
                <a:solidFill>
                  <a:schemeClr val="tx1"/>
                </a:solidFill>
                <a:effectLst/>
                <a:latin typeface="Arial" pitchFamily="34" charset="0"/>
                <a:cs typeface="Arial" pitchFamily="34" charset="0"/>
              </a:rPr>
            </a:br>
            <a:endParaRPr lang="ru-RU" dirty="0"/>
          </a:p>
        </p:txBody>
      </p:sp>
      <p:sp>
        <p:nvSpPr>
          <p:cNvPr id="3" name="Содержимое 2"/>
          <p:cNvSpPr>
            <a:spLocks noGrp="1"/>
          </p:cNvSpPr>
          <p:nvPr>
            <p:ph sz="half" idx="1"/>
          </p:nvPr>
        </p:nvSpPr>
        <p:spPr>
          <a:xfrm>
            <a:off x="1500166" y="1524000"/>
            <a:ext cx="3593042" cy="4976834"/>
          </a:xfrm>
        </p:spPr>
        <p:txBody>
          <a:bodyPr>
            <a:normAutofit fontScale="77500" lnSpcReduction="20000"/>
          </a:bodyPr>
          <a:lstStyle/>
          <a:p>
            <a:pPr lvl="0"/>
            <a:r>
              <a:rPr lang="ru-RU" b="1" dirty="0" smtClean="0">
                <a:solidFill>
                  <a:srgbClr val="000000"/>
                </a:solidFill>
                <a:latin typeface="Arial" pitchFamily="34" charset="0"/>
                <a:cs typeface="Arial" pitchFamily="34" charset="0"/>
              </a:rPr>
              <a:t>Сравнительная степень </a:t>
            </a:r>
          </a:p>
          <a:p>
            <a:pPr lvl="0">
              <a:buNone/>
            </a:pPr>
            <a:r>
              <a:rPr lang="ru-RU" sz="3100" b="1" dirty="0" smtClean="0">
                <a:solidFill>
                  <a:srgbClr val="000000"/>
                </a:solidFill>
                <a:latin typeface="Arial" pitchFamily="34" charset="0"/>
                <a:cs typeface="Arial" pitchFamily="34" charset="0"/>
              </a:rPr>
              <a:t> имен прилагательных</a:t>
            </a:r>
            <a:endParaRPr lang="ru-RU" sz="3100" dirty="0" smtClean="0">
              <a:latin typeface="Arial" pitchFamily="34" charset="0"/>
              <a:cs typeface="Arial" pitchFamily="34" charset="0"/>
            </a:endParaRPr>
          </a:p>
          <a:p>
            <a:pPr lvl="0">
              <a:buNone/>
            </a:pPr>
            <a:r>
              <a:rPr lang="ru-RU" sz="2600" b="1" dirty="0" smtClean="0">
                <a:solidFill>
                  <a:srgbClr val="000000"/>
                </a:solidFill>
                <a:latin typeface="Arial" pitchFamily="34" charset="0"/>
                <a:cs typeface="Arial" pitchFamily="34" charset="0"/>
              </a:rPr>
              <a:t> показывает, что в том или ином предмете признак проявляется в большей степени, чем в другом (признаки: большей степени, чем в другом (признаки: размер, форма, цвет, качество);</a:t>
            </a:r>
            <a:endParaRPr lang="ru-RU" sz="2600" dirty="0" smtClean="0">
              <a:latin typeface="Arial" pitchFamily="34" charset="0"/>
              <a:cs typeface="Arial" pitchFamily="34" charset="0"/>
            </a:endParaRPr>
          </a:p>
          <a:p>
            <a:pPr>
              <a:buNone/>
            </a:pPr>
            <a:endParaRPr lang="ru-RU" sz="2200" dirty="0" smtClean="0">
              <a:latin typeface="Arial" pitchFamily="34" charset="0"/>
              <a:cs typeface="Arial" pitchFamily="34" charset="0"/>
            </a:endParaRPr>
          </a:p>
          <a:p>
            <a:pPr lvl="0">
              <a:buNone/>
            </a:pPr>
            <a:endParaRPr lang="ru-RU" sz="1600" dirty="0" smtClean="0">
              <a:latin typeface="Arial" pitchFamily="34" charset="0"/>
              <a:cs typeface="Arial" pitchFamily="34" charset="0"/>
            </a:endParaRPr>
          </a:p>
          <a:p>
            <a:pPr>
              <a:buNone/>
            </a:pPr>
            <a:r>
              <a:rPr lang="ru-RU" sz="2000" b="1" dirty="0" smtClean="0">
                <a:solidFill>
                  <a:srgbClr val="000000"/>
                </a:solidFill>
                <a:latin typeface="Arial" pitchFamily="34" charset="0"/>
                <a:cs typeface="Arial" pitchFamily="34" charset="0"/>
              </a:rPr>
              <a:t>  </a:t>
            </a:r>
            <a:endParaRPr lang="ru-RU" sz="2000" dirty="0" smtClean="0">
              <a:latin typeface="Arial" pitchFamily="34" charset="0"/>
              <a:cs typeface="Arial" pitchFamily="34" charset="0"/>
            </a:endParaRPr>
          </a:p>
          <a:p>
            <a:pPr lvl="0">
              <a:buNone/>
            </a:pPr>
            <a:r>
              <a:rPr lang="ru-RU" b="1" dirty="0" smtClean="0">
                <a:solidFill>
                  <a:srgbClr val="000000"/>
                </a:solidFill>
                <a:latin typeface="Arial" pitchFamily="34" charset="0"/>
                <a:cs typeface="Arial" pitchFamily="34" charset="0"/>
              </a:rPr>
              <a:t> </a:t>
            </a:r>
            <a:endParaRPr lang="ru-RU" sz="2000" dirty="0" smtClean="0">
              <a:latin typeface="Arial" pitchFamily="34" charset="0"/>
              <a:cs typeface="Arial" pitchFamily="34" charset="0"/>
            </a:endParaRPr>
          </a:p>
          <a:p>
            <a:endParaRPr lang="ru-RU" dirty="0" smtClean="0"/>
          </a:p>
          <a:p>
            <a:endParaRPr lang="ru-RU" dirty="0"/>
          </a:p>
        </p:txBody>
      </p:sp>
      <p:sp>
        <p:nvSpPr>
          <p:cNvPr id="4" name="Содержимое 3"/>
          <p:cNvSpPr>
            <a:spLocks noGrp="1"/>
          </p:cNvSpPr>
          <p:nvPr>
            <p:ph sz="half" idx="2"/>
          </p:nvPr>
        </p:nvSpPr>
        <p:spPr/>
        <p:txBody>
          <a:bodyPr>
            <a:normAutofit fontScale="77500" lnSpcReduction="20000"/>
          </a:bodyPr>
          <a:lstStyle/>
          <a:p>
            <a:pPr lvl="0"/>
            <a:r>
              <a:rPr lang="ru-RU" sz="2600" b="1" dirty="0" smtClean="0">
                <a:solidFill>
                  <a:srgbClr val="000000"/>
                </a:solidFill>
                <a:latin typeface="Arial" pitchFamily="34" charset="0"/>
                <a:cs typeface="Arial" pitchFamily="34" charset="0"/>
              </a:rPr>
              <a:t>Превосходная степень имен прилагательных </a:t>
            </a:r>
            <a:endParaRPr lang="ru-RU" sz="2600" dirty="0" smtClean="0">
              <a:latin typeface="Arial" pitchFamily="34" charset="0"/>
              <a:cs typeface="Arial" pitchFamily="34" charset="0"/>
            </a:endParaRPr>
          </a:p>
          <a:p>
            <a:pPr>
              <a:buNone/>
            </a:pPr>
            <a:r>
              <a:rPr lang="ru-RU" sz="2600" b="1" dirty="0" smtClean="0">
                <a:solidFill>
                  <a:srgbClr val="000000"/>
                </a:solidFill>
                <a:latin typeface="Arial" pitchFamily="34" charset="0"/>
                <a:cs typeface="Arial" pitchFamily="34" charset="0"/>
              </a:rPr>
              <a:t>показывает, что тот или иной предмет превосходит остальные предметы по какому-</a:t>
            </a:r>
            <a:endParaRPr lang="ru-RU" sz="2600" dirty="0" smtClean="0">
              <a:latin typeface="Arial" pitchFamily="34" charset="0"/>
              <a:cs typeface="Arial" pitchFamily="34" charset="0"/>
            </a:endParaRPr>
          </a:p>
          <a:p>
            <a:pPr>
              <a:buNone/>
            </a:pPr>
            <a:r>
              <a:rPr lang="ru-RU" sz="2600" b="1" dirty="0" smtClean="0">
                <a:solidFill>
                  <a:srgbClr val="000000"/>
                </a:solidFill>
                <a:latin typeface="Arial" pitchFamily="34" charset="0"/>
                <a:cs typeface="Arial" pitchFamily="34" charset="0"/>
              </a:rPr>
              <a:t>либо признаку.</a:t>
            </a:r>
            <a:endParaRPr lang="ru-RU" sz="2600" dirty="0" smtClean="0">
              <a:latin typeface="Arial" pitchFamily="34" charset="0"/>
              <a:cs typeface="Arial" pitchFamily="34" charset="0"/>
            </a:endParaRPr>
          </a:p>
          <a:p>
            <a:pPr lvl="0">
              <a:buNone/>
            </a:pPr>
            <a:endParaRPr lang="ru-RU" sz="2600" dirty="0" smtClean="0">
              <a:latin typeface="Arial" pitchFamily="34" charset="0"/>
              <a:cs typeface="Arial" pitchFamily="34" charset="0"/>
            </a:endParaRPr>
          </a:p>
          <a:p>
            <a:pPr>
              <a:buNone/>
            </a:pPr>
            <a:endParaRPr lang="ru-RU" sz="2600" dirty="0" smtClean="0">
              <a:latin typeface="Arial" pitchFamily="34" charset="0"/>
              <a:cs typeface="Arial" pitchFamily="34" charset="0"/>
            </a:endParaRPr>
          </a:p>
          <a:p>
            <a:pPr lvl="0">
              <a:buNone/>
            </a:pPr>
            <a:endParaRPr lang="ru-RU" sz="2000" dirty="0" smtClean="0">
              <a:latin typeface="Arial" pitchFamily="34" charset="0"/>
              <a:cs typeface="Arial" pitchFamily="34"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pPr algn="ctr"/>
            <a:r>
              <a:rPr lang="ru-RU" sz="2800" b="1" dirty="0" smtClean="0"/>
              <a:t>Цель: познакомить с образованием степеней сравнения имён прилагательных</a:t>
            </a:r>
            <a:endParaRPr lang="ru-RU" sz="2800" b="1" dirty="0"/>
          </a:p>
        </p:txBody>
      </p:sp>
      <p:sp>
        <p:nvSpPr>
          <p:cNvPr id="6" name="Содержимое 5"/>
          <p:cNvSpPr>
            <a:spLocks noGrp="1"/>
          </p:cNvSpPr>
          <p:nvPr>
            <p:ph idx="1"/>
          </p:nvPr>
        </p:nvSpPr>
        <p:spPr/>
        <p:txBody>
          <a:bodyPr/>
          <a:lstStyle/>
          <a:p>
            <a:r>
              <a:rPr lang="ru-RU" dirty="0" smtClean="0"/>
              <a:t>Ход работы:</a:t>
            </a:r>
          </a:p>
          <a:p>
            <a:pPr>
              <a:buNone/>
            </a:pPr>
            <a:r>
              <a:rPr lang="ru-RU" sz="2000" b="1" dirty="0" smtClean="0"/>
              <a:t>1. Определить, сколько видов степеней сравнения есть в русском языке.</a:t>
            </a:r>
          </a:p>
          <a:p>
            <a:pPr>
              <a:buNone/>
            </a:pPr>
            <a:r>
              <a:rPr lang="ru-RU" sz="2000" b="1" dirty="0" smtClean="0"/>
              <a:t>2. Сравнить два квадратика</a:t>
            </a:r>
          </a:p>
          <a:p>
            <a:pPr>
              <a:buNone/>
            </a:pPr>
            <a:r>
              <a:rPr lang="ru-RU" sz="2000" b="1" dirty="0" smtClean="0"/>
              <a:t>3. Как изменилось прилагательное </a:t>
            </a:r>
            <a:r>
              <a:rPr lang="ru-RU" sz="2000" b="1" i="1" dirty="0" smtClean="0">
                <a:solidFill>
                  <a:srgbClr val="FF0000"/>
                </a:solidFill>
              </a:rPr>
              <a:t>«яркий»</a:t>
            </a:r>
            <a:r>
              <a:rPr lang="ru-RU" sz="2000" b="1" dirty="0" smtClean="0"/>
              <a:t>?</a:t>
            </a:r>
          </a:p>
          <a:p>
            <a:pPr>
              <a:buNone/>
            </a:pPr>
            <a:r>
              <a:rPr lang="ru-RU" sz="2000" dirty="0" smtClean="0"/>
              <a:t>Взять карточку со словом </a:t>
            </a:r>
            <a:r>
              <a:rPr lang="ru-RU" sz="2000" b="1" i="1" dirty="0" smtClean="0">
                <a:solidFill>
                  <a:srgbClr val="FF0000"/>
                </a:solidFill>
              </a:rPr>
              <a:t>яркий</a:t>
            </a:r>
            <a:r>
              <a:rPr lang="ru-RU" sz="2000" dirty="0" smtClean="0"/>
              <a:t>, </a:t>
            </a:r>
          </a:p>
          <a:p>
            <a:pPr>
              <a:buNone/>
            </a:pPr>
            <a:r>
              <a:rPr lang="ru-RU" sz="2000" dirty="0" smtClean="0"/>
              <a:t>выделить основу, </a:t>
            </a:r>
          </a:p>
          <a:p>
            <a:pPr>
              <a:buNone/>
            </a:pPr>
            <a:r>
              <a:rPr lang="ru-RU" sz="2000" dirty="0" smtClean="0"/>
              <a:t>прибавить суффикс сравнительной степени </a:t>
            </a:r>
            <a:r>
              <a:rPr lang="ru-RU" sz="2000" b="1" i="1" dirty="0" smtClean="0">
                <a:solidFill>
                  <a:srgbClr val="FF0000"/>
                </a:solidFill>
              </a:rPr>
              <a:t>-е-</a:t>
            </a:r>
          </a:p>
          <a:p>
            <a:pPr>
              <a:buNone/>
            </a:pPr>
            <a:r>
              <a:rPr lang="ru-RU" sz="2000" dirty="0" smtClean="0"/>
              <a:t>Прибавить суффикс -</a:t>
            </a:r>
            <a:r>
              <a:rPr lang="ru-RU" sz="2000" b="1" i="1" dirty="0" err="1" smtClean="0">
                <a:solidFill>
                  <a:srgbClr val="FF0000"/>
                </a:solidFill>
              </a:rPr>
              <a:t>айш</a:t>
            </a:r>
            <a:r>
              <a:rPr lang="ru-RU" sz="2000" b="1" i="1" dirty="0" smtClean="0">
                <a:solidFill>
                  <a:srgbClr val="FF0000"/>
                </a:solidFill>
              </a:rPr>
              <a:t>-</a:t>
            </a:r>
          </a:p>
          <a:p>
            <a:pPr>
              <a:buNone/>
            </a:pPr>
            <a:r>
              <a:rPr lang="ru-RU" sz="2000" dirty="0" smtClean="0"/>
              <a:t>Записать начальную форму прилагательного получившейся формы</a:t>
            </a:r>
          </a:p>
          <a:p>
            <a:pPr>
              <a:buNone/>
            </a:pPr>
            <a:r>
              <a:rPr lang="ru-RU" sz="2000" b="1" dirty="0" smtClean="0"/>
              <a:t>4. Записать материалы в виде таблицы</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989</Words>
  <Application>Microsoft Office PowerPoint</Application>
  <PresentationFormat>Экран (4:3)</PresentationFormat>
  <Paragraphs>155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Уроки русского языка в форме лабораторной работы</vt:lpstr>
      <vt:lpstr>Задачи лабораторной работы </vt:lpstr>
      <vt:lpstr>Цель лабораторной работы</vt:lpstr>
      <vt:lpstr>Цели и задачи</vt:lpstr>
      <vt:lpstr>Цели и задачи</vt:lpstr>
      <vt:lpstr>Требования к выполнению лабораторных работ</vt:lpstr>
      <vt:lpstr>Лабораторная работа в 6 классе</vt:lpstr>
      <vt:lpstr>Справочный материал </vt:lpstr>
      <vt:lpstr>Цель: познакомить с образованием степеней сравнения имён прилагательных</vt:lpstr>
      <vt:lpstr>Оборудование урока</vt:lpstr>
      <vt:lpstr>Образование сравнительной степени имени прилагательного</vt:lpstr>
      <vt:lpstr>Сравнительная степень имени прилагательного</vt:lpstr>
      <vt:lpstr>Составная форма сравнительной степени</vt:lpstr>
      <vt:lpstr>Образование превосходной степени имени прилагательного</vt:lpstr>
      <vt:lpstr>Простая форма превосходной степени имени прилагательного</vt:lpstr>
      <vt:lpstr>Образование составной формы имени прилагательного</vt:lpstr>
      <vt:lpstr>Посмотрите на рисунок, сравните выражения лиц. Что вы можете сказать по поводу выражения веселости на лицах?</vt:lpstr>
      <vt:lpstr>Запишите результаты в виде таблицы</vt:lpstr>
      <vt:lpstr>Используемая литература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Уроки русского языка в форме лабораторной работы</dc:title>
  <dc:creator>технно</dc:creator>
  <cp:lastModifiedBy>Home</cp:lastModifiedBy>
  <cp:revision>70</cp:revision>
  <dcterms:created xsi:type="dcterms:W3CDTF">2008-08-26T10:59:14Z</dcterms:created>
  <dcterms:modified xsi:type="dcterms:W3CDTF">2014-02-14T17:09:28Z</dcterms:modified>
</cp:coreProperties>
</file>