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  <p:sldMasterId id="2147483784" r:id="rId2"/>
  </p:sldMasterIdLst>
  <p:notesMasterIdLst>
    <p:notesMasterId r:id="rId3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1647B-AD91-49BA-9C20-8798799D5D1A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AFAE3-A4CC-4681-A8A5-8FA173CA9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AFAE3-A4CC-4681-A8A5-8FA173CA95D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AFAE3-A4CC-4681-A8A5-8FA173CA95D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A68067F6-E585-4C39-8E3A-9196B52ED245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71DA7BF-D19C-4F8E-A49D-57616FBCA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8067F6-E585-4C39-8E3A-9196B52ED245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DA7BF-D19C-4F8E-A49D-57616FBCA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8067F6-E585-4C39-8E3A-9196B52ED245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DA7BF-D19C-4F8E-A49D-57616FBCA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74CE4-1069-4858-94DD-F400711720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233AB-DCA6-4613-8C75-1114734CBA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23714-422B-422F-BF4F-94DC9AFC56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4BD1F-D520-4070-8BB1-5402DF7EE5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91659-6278-49DE-82A9-E0FC622585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09543-BFF0-4CAF-9EAD-F25D091C72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41B04-FE55-4C8A-BF4F-BB52B50F14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54C66-B334-4FB9-80FE-B7A2F4B634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8067F6-E585-4C39-8E3A-9196B52ED245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DA7BF-D19C-4F8E-A49D-57616FBCA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F34E8-60E5-4FD1-829B-BEE650DC5C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39821-07C0-4B25-B09C-D9DCD295CE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FD508-2003-487A-B5F5-01E3D1E118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8067F6-E585-4C39-8E3A-9196B52ED245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DA7BF-D19C-4F8E-A49D-57616FBCA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8067F6-E585-4C39-8E3A-9196B52ED245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DA7BF-D19C-4F8E-A49D-57616FBCA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8067F6-E585-4C39-8E3A-9196B52ED245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DA7BF-D19C-4F8E-A49D-57616FBCA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8067F6-E585-4C39-8E3A-9196B52ED245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DA7BF-D19C-4F8E-A49D-57616FBCA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8067F6-E585-4C39-8E3A-9196B52ED245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DA7BF-D19C-4F8E-A49D-57616FBCA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8067F6-E585-4C39-8E3A-9196B52ED245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DA7BF-D19C-4F8E-A49D-57616FBCA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8067F6-E585-4C39-8E3A-9196B52ED245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DA7BF-D19C-4F8E-A49D-57616FBCA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99FF">
                  <a:alpha val="80000"/>
                </a:srgbClr>
              </a:gs>
            </a:gsLst>
            <a:lin ang="27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CCFFFF">
              <a:alpha val="80000"/>
            </a:srgbClr>
          </a:solidFill>
          <a:ln w="19050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68067F6-E585-4C39-8E3A-9196B52ED245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1DA7BF-D19C-4F8E-A49D-57616FBCA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90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127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186C4B-3E6F-4A47-AA79-CE5F33C6F6D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3319" name="plant"/>
          <p:cNvSpPr>
            <a:spLocks noEditPoints="1" noChangeArrowheads="1"/>
          </p:cNvSpPr>
          <p:nvPr/>
        </p:nvSpPr>
        <p:spPr bwMode="auto">
          <a:xfrm>
            <a:off x="0" y="0"/>
            <a:ext cx="1558925" cy="15573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50000">
                <a:srgbClr val="3399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tomsk.fio.ru/works/313/suh/3D_bookworm.gi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http://rus.1september.ru/2002/31/4.gif" TargetMode="Externa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slide" Target="slide21.xml"/><Relationship Id="rId26" Type="http://schemas.openxmlformats.org/officeDocument/2006/relationships/slide" Target="slide29.xml"/><Relationship Id="rId3" Type="http://schemas.openxmlformats.org/officeDocument/2006/relationships/slide" Target="slide6.xml"/><Relationship Id="rId21" Type="http://schemas.openxmlformats.org/officeDocument/2006/relationships/slide" Target="slide24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5" Type="http://schemas.openxmlformats.org/officeDocument/2006/relationships/slide" Target="slide28.xml"/><Relationship Id="rId2" Type="http://schemas.openxmlformats.org/officeDocument/2006/relationships/slide" Target="slide5.xml"/><Relationship Id="rId16" Type="http://schemas.openxmlformats.org/officeDocument/2006/relationships/slide" Target="slide19.xml"/><Relationship Id="rId20" Type="http://schemas.openxmlformats.org/officeDocument/2006/relationships/slide" Target="slide23.xml"/><Relationship Id="rId29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24" Type="http://schemas.openxmlformats.org/officeDocument/2006/relationships/slide" Target="slide27.xml"/><Relationship Id="rId5" Type="http://schemas.openxmlformats.org/officeDocument/2006/relationships/slide" Target="slide8.xml"/><Relationship Id="rId15" Type="http://schemas.openxmlformats.org/officeDocument/2006/relationships/slide" Target="slide18.xml"/><Relationship Id="rId23" Type="http://schemas.openxmlformats.org/officeDocument/2006/relationships/slide" Target="slide26.xml"/><Relationship Id="rId28" Type="http://schemas.openxmlformats.org/officeDocument/2006/relationships/slide" Target="slide31.xml"/><Relationship Id="rId10" Type="http://schemas.openxmlformats.org/officeDocument/2006/relationships/slide" Target="slide13.xml"/><Relationship Id="rId19" Type="http://schemas.openxmlformats.org/officeDocument/2006/relationships/slide" Target="slide22.xml"/><Relationship Id="rId31" Type="http://schemas.openxmlformats.org/officeDocument/2006/relationships/slide" Target="slide34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7.xml"/><Relationship Id="rId22" Type="http://schemas.openxmlformats.org/officeDocument/2006/relationships/slide" Target="slide25.xml"/><Relationship Id="rId27" Type="http://schemas.openxmlformats.org/officeDocument/2006/relationships/slide" Target="slide30.xml"/><Relationship Id="rId30" Type="http://schemas.openxmlformats.org/officeDocument/2006/relationships/slide" Target="slide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3667" y="3214686"/>
            <a:ext cx="6723043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r>
              <a:rPr lang="ru-RU" sz="48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сновным разделам </a:t>
            </a:r>
            <a:endParaRPr lang="ru-RU" sz="4800" b="1" cap="none" spc="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48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русского языка</a:t>
            </a:r>
            <a:r>
              <a:rPr lang="ru-RU" sz="48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pPr algn="r"/>
            <a:r>
              <a:rPr lang="ru-RU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Составитель: Учитель </a:t>
            </a:r>
          </a:p>
          <a:p>
            <a:pPr algn="r"/>
            <a:r>
              <a:rPr lang="ru-RU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русского языка и литературы </a:t>
            </a:r>
          </a:p>
          <a:p>
            <a:pPr algn="r"/>
            <a:r>
              <a:rPr lang="ru-RU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МКОУ </a:t>
            </a:r>
            <a:r>
              <a:rPr lang="ru-RU" sz="2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Верхнепогроменская</a:t>
            </a:r>
            <a:r>
              <a:rPr lang="ru-RU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СОШ</a:t>
            </a:r>
          </a:p>
          <a:p>
            <a:pPr algn="r"/>
            <a:r>
              <a:rPr lang="ru-RU" sz="2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Балтабаева О.А.</a:t>
            </a:r>
            <a:endParaRPr lang="ru-RU" sz="2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7" y="1785926"/>
            <a:ext cx="5286412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«СВОЯ ИГРА». </a:t>
            </a:r>
          </a:p>
          <a:p>
            <a:pPr algn="ctr"/>
            <a:r>
              <a:rPr lang="ru-RU" sz="4800" b="1" dirty="0" smtClean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24" y="714356"/>
            <a:ext cx="72049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Урок-игра для </a:t>
            </a:r>
            <a:r>
              <a:rPr lang="ru-RU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старших классов.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Синтаксис и пунктуация 100.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8358214" y="6143644"/>
            <a:ext cx="642942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00100" y="2428868"/>
            <a:ext cx="69294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Назовите  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все основные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единицы синтаксиса</a:t>
            </a: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Синтаксис и пунктуация 200.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642942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571612"/>
            <a:ext cx="6786610" cy="366254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Пора </a:t>
            </a:r>
            <a:r>
              <a:rPr lang="ru-RU" sz="3600" b="1" i="1" dirty="0" smtClean="0">
                <a:solidFill>
                  <a:srgbClr val="FF0000"/>
                </a:solidFill>
              </a:rPr>
              <a:t>красавица</a:t>
            </a:r>
            <a:r>
              <a:rPr lang="ru-RU" sz="3600" dirty="0" smtClean="0">
                <a:solidFill>
                  <a:srgbClr val="FF0000"/>
                </a:solidFill>
              </a:rPr>
              <a:t> проснись!</a:t>
            </a:r>
          </a:p>
          <a:p>
            <a:pPr>
              <a:buFont typeface="Wingdings" pitchFamily="2" charset="2"/>
              <a:buNone/>
            </a:pPr>
            <a:endParaRPr lang="ru-RU" sz="2800" dirty="0" smtClean="0"/>
          </a:p>
          <a:p>
            <a:pPr>
              <a:buFontTx/>
              <a:buChar char="-"/>
            </a:pPr>
            <a:r>
              <a:rPr lang="ru-RU" sz="2800" i="1" dirty="0" smtClean="0">
                <a:solidFill>
                  <a:schemeClr val="accent2">
                    <a:lumMod val="25000"/>
                  </a:schemeClr>
                </a:solidFill>
              </a:rPr>
              <a:t>Определите синтаксическую роль выделенного слова. </a:t>
            </a:r>
          </a:p>
          <a:p>
            <a:pPr>
              <a:buFontTx/>
              <a:buChar char="-"/>
            </a:pPr>
            <a:endParaRPr lang="ru-RU" sz="2800" i="1" dirty="0" smtClean="0">
              <a:solidFill>
                <a:schemeClr val="accent2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800" i="1" dirty="0" smtClean="0">
                <a:solidFill>
                  <a:schemeClr val="accent2">
                    <a:lumMod val="25000"/>
                  </a:schemeClr>
                </a:solidFill>
              </a:rPr>
              <a:t>- Сколько запятых и почему в этом предложении?</a:t>
            </a:r>
            <a:endParaRPr lang="ru-RU" sz="2800" i="1" dirty="0">
              <a:solidFill>
                <a:schemeClr val="accent2">
                  <a:lumMod val="25000"/>
                </a:schemeClr>
              </a:solidFill>
            </a:endParaRPr>
          </a:p>
        </p:txBody>
      </p:sp>
      <p:pic>
        <p:nvPicPr>
          <p:cNvPr id="6" name="Picture 4" descr="троп ас пушкин тропин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44552">
            <a:off x="6572264" y="4286256"/>
            <a:ext cx="1928794" cy="2286016"/>
          </a:xfrm>
          <a:prstGeom prst="teardrop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Синтаксис и пунктуация 300.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286776" y="5929330"/>
            <a:ext cx="571504" cy="7143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357299"/>
            <a:ext cx="6072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Определите предложение, которое является </a:t>
            </a:r>
            <a:r>
              <a:rPr lang="ru-RU" sz="2400" u="sng" dirty="0" smtClean="0">
                <a:solidFill>
                  <a:schemeClr val="hlink"/>
                </a:solidFill>
              </a:rPr>
              <a:t>сложноподчиненным.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500306"/>
            <a:ext cx="8429684" cy="3046988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dirty="0" smtClean="0"/>
              <a:t>1.Я шел вдоль ручейка ,а он все звонче журчал и журчал.</a:t>
            </a:r>
          </a:p>
          <a:p>
            <a:pPr>
              <a:lnSpc>
                <a:spcPct val="80000"/>
              </a:lnSpc>
              <a:defRPr/>
            </a:pPr>
            <a:endParaRPr lang="ru-RU" sz="2400" dirty="0" smtClean="0"/>
          </a:p>
          <a:p>
            <a:pPr>
              <a:lnSpc>
                <a:spcPct val="80000"/>
              </a:lnSpc>
              <a:defRPr/>
            </a:pPr>
            <a:r>
              <a:rPr lang="ru-RU" sz="2400" dirty="0" smtClean="0"/>
              <a:t>2.В ряде мест люди проложили к ручейку тропинки.</a:t>
            </a:r>
          </a:p>
          <a:p>
            <a:pPr>
              <a:lnSpc>
                <a:spcPct val="80000"/>
              </a:lnSpc>
              <a:defRPr/>
            </a:pPr>
            <a:endParaRPr lang="ru-RU" sz="2400" dirty="0" smtClean="0"/>
          </a:p>
          <a:p>
            <a:pPr>
              <a:lnSpc>
                <a:spcPct val="80000"/>
              </a:lnSpc>
              <a:defRPr/>
            </a:pPr>
            <a:r>
              <a:rPr lang="ru-RU" sz="2400" dirty="0" smtClean="0"/>
              <a:t>3.В летнюю пору , в зной, вероятно, не один человек преклонил здесь колена, чтобы утолить жажду.</a:t>
            </a:r>
          </a:p>
          <a:p>
            <a:pPr>
              <a:lnSpc>
                <a:spcPct val="80000"/>
              </a:lnSpc>
              <a:defRPr/>
            </a:pPr>
            <a:endParaRPr lang="ru-RU" sz="2400" dirty="0" smtClean="0"/>
          </a:p>
          <a:p>
            <a:pPr>
              <a:lnSpc>
                <a:spcPct val="80000"/>
              </a:lnSpc>
              <a:defRPr/>
            </a:pPr>
            <a:r>
              <a:rPr lang="ru-RU" sz="2400" dirty="0" smtClean="0"/>
              <a:t>4.Солнце играло в переливах воды , а ручеек искрился , все пел и пел о разном.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Синтаксис и пунктуация 400.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072462" y="5857892"/>
            <a:ext cx="785818" cy="7143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3" name="Picture 1" descr="F:\темы для презент\загруженн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572008"/>
            <a:ext cx="1919290" cy="1871665"/>
          </a:xfrm>
          <a:prstGeom prst="roundRect">
            <a:avLst/>
          </a:prstGeom>
          <a:noFill/>
        </p:spPr>
      </p:pic>
      <p:pic>
        <p:nvPicPr>
          <p:cNvPr id="23554" name="Picture 2" descr="F:\темы для презент\images (1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2428868"/>
            <a:ext cx="1933575" cy="2714644"/>
          </a:xfrm>
          <a:prstGeom prst="rect">
            <a:avLst/>
          </a:prstGeom>
          <a:noFill/>
        </p:spPr>
      </p:pic>
      <p:pic>
        <p:nvPicPr>
          <p:cNvPr id="23555" name="Picture 3" descr="F:\темы для презент\загруженное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276052">
            <a:off x="350564" y="1924340"/>
            <a:ext cx="2495550" cy="2161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143241" y="2714620"/>
            <a:ext cx="35004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Выслушай вопрос </a:t>
            </a:r>
          </a:p>
          <a:p>
            <a:pPr algn="ctr"/>
            <a:r>
              <a:rPr lang="ru-RU" sz="4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 теме </a:t>
            </a:r>
          </a:p>
          <a:p>
            <a:pPr algn="ctr"/>
            <a:r>
              <a:rPr lang="ru-RU" sz="4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 соседа слева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000496" y="1928802"/>
            <a:ext cx="1967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КОТ В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МЕШКЕ!!!</a:t>
            </a:r>
            <a:endParaRPr lang="ru-RU" sz="3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b="1" spc="100" dirty="0" smtClean="0">
                <a:ln w="180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Синтаксис и пунктуация 500.</a:t>
            </a:r>
            <a:endParaRPr lang="ru-RU" b="1" spc="100" dirty="0">
              <a:ln w="180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642942" cy="5715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00167" y="2428868"/>
            <a:ext cx="6786610" cy="35702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Определите типы подчинительной связи 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 в словосочетаниях:</a:t>
            </a:r>
          </a:p>
          <a:p>
            <a:endParaRPr lang="ru-RU" dirty="0" smtClean="0"/>
          </a:p>
          <a:p>
            <a:pPr marL="342900" indent="-342900" algn="ctr">
              <a:buAutoNum type="arabicParenR"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загадочная улыбка</a:t>
            </a:r>
          </a:p>
          <a:p>
            <a:pPr marL="342900" indent="-342900" algn="ctr">
              <a:buAutoNum type="arabicParenR"/>
            </a:pPr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 algn="ctr">
              <a:buAutoNum type="arabicParenR"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говорить громко</a:t>
            </a:r>
          </a:p>
          <a:p>
            <a:pPr marL="342900" indent="-342900" algn="ctr">
              <a:buAutoNum type="arabicParenR"/>
            </a:pPr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 algn="ctr">
              <a:buAutoNum type="arabicParenR"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кофе с молоком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Морфология 100.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3214686"/>
            <a:ext cx="7429552" cy="2840039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6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Перечислите все части речи русского языка?  На какие две группы они разделяются?</a:t>
            </a:r>
            <a:endParaRPr lang="ru-RU" sz="3600" b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286776" y="5857892"/>
            <a:ext cx="642942" cy="7858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F:\темы для презент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12044">
            <a:off x="419773" y="1777102"/>
            <a:ext cx="1333500" cy="1333500"/>
          </a:xfrm>
          <a:prstGeom prst="rect">
            <a:avLst/>
          </a:prstGeom>
          <a:noFill/>
        </p:spPr>
      </p:pic>
      <p:pic>
        <p:nvPicPr>
          <p:cNvPr id="1028" name="Picture 4" descr="F:\темы для презент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571612"/>
            <a:ext cx="1928826" cy="16553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Отметь словосочетание, в котором  прилагательное употреблено в прямом значении: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   </a:t>
            </a:r>
            <a:r>
              <a:rPr lang="ru-RU" sz="2800" i="1" dirty="0" smtClean="0"/>
              <a:t> а) железный человек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i="1" dirty="0" smtClean="0"/>
              <a:t>  б) железная    воля            </a:t>
            </a:r>
            <a:endParaRPr lang="ru-RU" sz="2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i="1" dirty="0" smtClean="0"/>
              <a:t>  в) железная  дисциплина                          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i="1" dirty="0" smtClean="0"/>
              <a:t>  г) железная кровать</a:t>
            </a:r>
          </a:p>
          <a:p>
            <a:endParaRPr lang="ru-RU" sz="1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Морфология 200.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286776" y="6000768"/>
            <a:ext cx="571504" cy="5715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02720">
            <a:off x="5936596" y="3119750"/>
            <a:ext cx="235744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Морфология 300.</a:t>
            </a:r>
            <a:endParaRPr lang="ru-RU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215338" y="5786454"/>
            <a:ext cx="571504" cy="6429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85852" y="2071678"/>
            <a:ext cx="6500858" cy="230832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Какие части речи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называют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особой формой глагола???</a:t>
            </a:r>
            <a:endParaRPr lang="ru-RU" sz="36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2" descr="C:\Documents and Settings\admin\Рабочий стол\рабочий стол\ольга александровна балтабаева\огр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52804">
            <a:off x="448925" y="4546626"/>
            <a:ext cx="2428892" cy="1943105"/>
          </a:xfrm>
          <a:prstGeom prst="snip2Diag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Морфология 400.</a:t>
            </a:r>
            <a:endParaRPr lang="ru-RU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58214" y="6072206"/>
            <a:ext cx="571504" cy="5715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F:\темы для презент\загруженно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000240"/>
            <a:ext cx="2424124" cy="35004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1" name="Picture 3" descr="F:\темы для презент\загруженное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1928802"/>
            <a:ext cx="2709864" cy="42148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214679" y="1500174"/>
            <a:ext cx="25003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КОТ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 мешке!!!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Задай вопрос 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другому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 теме!!!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Морфология 500.</a:t>
            </a:r>
            <a:endParaRPr lang="ru-RU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429652" y="6072206"/>
            <a:ext cx="500066" cy="5715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714348" y="1571612"/>
            <a:ext cx="8229600" cy="4525963"/>
          </a:xfrm>
        </p:spPr>
        <p:txBody>
          <a:bodyPr numCol="2"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Тридцать восемь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ОНО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Ванная</a:t>
            </a:r>
            <a:r>
              <a:rPr lang="ru-RU" dirty="0" smtClean="0"/>
              <a:t> комната </a:t>
            </a:r>
          </a:p>
          <a:p>
            <a:r>
              <a:rPr lang="ru-RU" dirty="0" smtClean="0"/>
              <a:t>Зашел в </a:t>
            </a:r>
            <a:r>
              <a:rPr lang="ru-RU" dirty="0" smtClean="0">
                <a:solidFill>
                  <a:srgbClr val="FF0000"/>
                </a:solidFill>
              </a:rPr>
              <a:t>ванную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Отвечая</a:t>
            </a:r>
            <a:r>
              <a:rPr lang="ru-RU" dirty="0" smtClean="0"/>
              <a:t> на уроке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b="1" spc="50" dirty="0" smtClean="0">
              <a:ln w="12700" cmpd="sng">
                <a:solidFill>
                  <a:srgbClr val="FF0000"/>
                </a:solidFill>
                <a:prstDash val="solid"/>
              </a:ln>
              <a:solidFill>
                <a:srgbClr val="92D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>
              <a:buNone/>
            </a:pPr>
            <a:r>
              <a:rPr lang="ru-RU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Определите </a:t>
            </a:r>
          </a:p>
          <a:p>
            <a:pPr>
              <a:buNone/>
            </a:pPr>
            <a:r>
              <a:rPr lang="ru-RU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часть речи</a:t>
            </a:r>
          </a:p>
          <a:p>
            <a:pPr>
              <a:buNone/>
            </a:pPr>
            <a:r>
              <a:rPr lang="ru-RU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выделенных </a:t>
            </a:r>
          </a:p>
          <a:p>
            <a:pPr>
              <a:buNone/>
            </a:pPr>
            <a:r>
              <a:rPr lang="ru-RU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слов???</a:t>
            </a:r>
            <a:endParaRPr lang="ru-RU" b="1" spc="50" dirty="0">
              <a:ln w="12700" cmpd="sng">
                <a:solidFill>
                  <a:srgbClr val="FFFF00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8525" y="428604"/>
            <a:ext cx="5287024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Здравствуйте, </a:t>
            </a:r>
          </a:p>
          <a:p>
            <a:pPr algn="ctr"/>
            <a:r>
              <a:rPr lang="ru-RU" sz="5400" b="1" dirty="0">
                <a:ln w="17780" cmpd="sng">
                  <a:solidFill>
                    <a:schemeClr val="accent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</a:t>
            </a:r>
            <a:r>
              <a:rPr lang="ru-RU" sz="5400" b="1" dirty="0" smtClean="0">
                <a:ln w="17780" cmpd="sng">
                  <a:solidFill>
                    <a:schemeClr val="accent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орогие ученики!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Сегодня вы не просто ребята,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Сегодня вы </a:t>
            </a:r>
            <a:r>
              <a:rPr lang="ru-RU" sz="54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ЗНАТОКИ!</a:t>
            </a:r>
            <a:endParaRPr lang="ru-RU" sz="54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icture 37" descr="image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29972">
            <a:off x="285720" y="928670"/>
            <a:ext cx="1571636" cy="194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8" descr="image0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31170">
            <a:off x="6292297" y="3898868"/>
            <a:ext cx="310514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Фонетика 100.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8215338" y="6000768"/>
            <a:ext cx="642942" cy="7143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1" descr="Sig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143116"/>
            <a:ext cx="4965700" cy="3643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14282" y="1928802"/>
            <a:ext cx="34467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Перечислите все знаки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препинания в русском языке.</a:t>
            </a: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C00000"/>
                </a:solidFill>
              </a:rPr>
              <a:t> На какие две основные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группы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они разделяются</a:t>
            </a:r>
            <a:r>
              <a:rPr lang="en-US" sz="2400" dirty="0" smtClean="0">
                <a:solidFill>
                  <a:srgbClr val="C00000"/>
                </a:solidFill>
              </a:rPr>
              <a:t>?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Фонетика 200.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286776" y="6072206"/>
            <a:ext cx="571504" cy="5715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643050"/>
            <a:ext cx="792961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u="sng" dirty="0" smtClean="0">
                <a:solidFill>
                  <a:srgbClr val="002060"/>
                </a:solidFill>
              </a:rPr>
              <a:t>В каком слове ударение падает на второй слог?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u="sng" dirty="0" smtClean="0"/>
              <a:t>  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i="1" dirty="0" smtClean="0"/>
              <a:t>а</a:t>
            </a:r>
            <a:r>
              <a:rPr lang="ru-RU" sz="2800" i="1" dirty="0" smtClean="0"/>
              <a:t>)   инструмент                в)   километр    </a:t>
            </a:r>
            <a:endParaRPr lang="en-US" sz="2800" i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i="1" dirty="0" smtClean="0"/>
              <a:t> </a:t>
            </a:r>
            <a:r>
              <a:rPr lang="en-US" sz="2800" i="1" dirty="0" smtClean="0"/>
              <a:t>                               </a:t>
            </a:r>
            <a:r>
              <a:rPr lang="ru-RU" sz="2800" i="1" dirty="0" smtClean="0"/>
              <a:t> </a:t>
            </a:r>
            <a:endParaRPr lang="ru-RU" sz="2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i="1" dirty="0" smtClean="0"/>
              <a:t>                                        г)   звонишь  </a:t>
            </a:r>
            <a:endParaRPr lang="en-US" sz="2800" i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i="1" dirty="0" smtClean="0"/>
              <a:t>                                       </a:t>
            </a:r>
            <a:r>
              <a:rPr lang="ru-RU" sz="2800" i="1" dirty="0" smtClean="0"/>
              <a:t> 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i="1" dirty="0" smtClean="0"/>
              <a:t>б)   прибыл  </a:t>
            </a:r>
            <a:endParaRPr lang="en-US" sz="2800" i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i="1" dirty="0" smtClean="0"/>
              <a:t> </a:t>
            </a:r>
            <a:r>
              <a:rPr lang="en-US" sz="2800" i="1" dirty="0" smtClean="0"/>
              <a:t>                                      </a:t>
            </a:r>
            <a:endParaRPr lang="ru-RU" sz="2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i="1" dirty="0" smtClean="0"/>
              <a:t>         </a:t>
            </a:r>
            <a:endParaRPr lang="en-US" sz="2800" i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i="1" dirty="0" smtClean="0"/>
              <a:t> </a:t>
            </a:r>
            <a:r>
              <a:rPr lang="en-US" sz="2800" i="1" dirty="0" smtClean="0"/>
              <a:t>                                    </a:t>
            </a:r>
            <a:endParaRPr lang="ru-RU" sz="2800" i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Фонетика 300.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286776" y="5929330"/>
            <a:ext cx="571504" cy="5715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1928802"/>
            <a:ext cx="57150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Найдите ошибку в ударении (ударный гласный обозначен большой буквой).</a:t>
            </a:r>
            <a:r>
              <a:rPr lang="ru-RU" sz="2000" b="1" u="sng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endParaRPr lang="ru-RU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а)</a:t>
            </a:r>
            <a:r>
              <a:rPr lang="ru-RU" sz="2400" dirty="0" smtClean="0"/>
              <a:t> </a:t>
            </a:r>
            <a:r>
              <a:rPr lang="ru-RU" sz="2400" dirty="0" err="1" smtClean="0"/>
              <a:t>зв</a:t>
            </a:r>
            <a:r>
              <a:rPr lang="ru-RU" sz="2400" dirty="0" err="1" smtClean="0">
                <a:solidFill>
                  <a:srgbClr val="FF0000"/>
                </a:solidFill>
              </a:rPr>
              <a:t>О</a:t>
            </a:r>
            <a:r>
              <a:rPr lang="ru-RU" sz="2400" dirty="0" err="1" smtClean="0"/>
              <a:t>нит</a:t>
            </a:r>
            <a:r>
              <a:rPr lang="ru-RU" sz="2400" dirty="0" smtClean="0"/>
              <a:t>    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           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б)</a:t>
            </a:r>
            <a:r>
              <a:rPr lang="ru-RU" sz="2400" dirty="0" smtClean="0"/>
              <a:t> </a:t>
            </a:r>
            <a:r>
              <a:rPr lang="ru-RU" sz="2400" dirty="0" err="1" smtClean="0"/>
              <a:t>алфав</a:t>
            </a:r>
            <a:r>
              <a:rPr lang="ru-RU" sz="2400" dirty="0" err="1" smtClean="0">
                <a:solidFill>
                  <a:srgbClr val="FF0000"/>
                </a:solidFill>
              </a:rPr>
              <a:t>И</a:t>
            </a:r>
            <a:r>
              <a:rPr lang="ru-RU" sz="2400" dirty="0" err="1" smtClean="0"/>
              <a:t>т</a:t>
            </a:r>
            <a:r>
              <a:rPr lang="ru-RU" sz="2400" dirty="0" smtClean="0"/>
              <a:t>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в)</a:t>
            </a:r>
            <a:r>
              <a:rPr lang="ru-RU" sz="2400" dirty="0" smtClean="0"/>
              <a:t> </a:t>
            </a:r>
            <a:r>
              <a:rPr lang="ru-RU" sz="2400" dirty="0" err="1" smtClean="0"/>
              <a:t>шоф</a:t>
            </a:r>
            <a:r>
              <a:rPr lang="ru-RU" sz="2400" dirty="0" err="1" smtClean="0">
                <a:solidFill>
                  <a:srgbClr val="FF0000"/>
                </a:solidFill>
              </a:rPr>
              <a:t>Ё</a:t>
            </a:r>
            <a:r>
              <a:rPr lang="ru-RU" sz="2400" dirty="0" err="1" smtClean="0"/>
              <a:t>р</a:t>
            </a:r>
            <a:r>
              <a:rPr lang="ru-RU" sz="2400" dirty="0" smtClean="0"/>
              <a:t> 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           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г) </a:t>
            </a:r>
            <a:r>
              <a:rPr lang="ru-RU" sz="2400" dirty="0" err="1" smtClean="0"/>
              <a:t>взял</a:t>
            </a:r>
            <a:r>
              <a:rPr lang="ru-RU" sz="2400" dirty="0" err="1" smtClean="0">
                <a:solidFill>
                  <a:srgbClr val="FF0000"/>
                </a:solidFill>
              </a:rPr>
              <a:t>А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15001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Фонетика 400.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358214" y="5857892"/>
            <a:ext cx="571504" cy="7143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357298"/>
            <a:ext cx="8143932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 </a:t>
            </a:r>
            <a:r>
              <a:rPr lang="ru-RU" sz="2800" dirty="0" smtClean="0">
                <a:solidFill>
                  <a:srgbClr val="FF0000"/>
                </a:solidFill>
              </a:rPr>
              <a:t>В каком слове звуков больше, чем букв: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1) братья;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2) приезд;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3) коньки;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4) есть.</a:t>
            </a:r>
            <a:endParaRPr lang="ru-RU" sz="2800" dirty="0">
              <a:solidFill>
                <a:srgbClr val="92D050"/>
              </a:solidFill>
            </a:endParaRPr>
          </a:p>
        </p:txBody>
      </p:sp>
      <p:pic>
        <p:nvPicPr>
          <p:cNvPr id="12289" name="Picture 1" descr="C:\Documents and Settings\Администратор\Рабочий стол\темы для презент\homework51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143381"/>
            <a:ext cx="4938730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Фонетика 500.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215338" y="5786454"/>
            <a:ext cx="642942" cy="8572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71472" y="1842193"/>
            <a:ext cx="7429552" cy="30469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Назовите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слова, в которых ударение нужно ставить на последний слог.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Ж</a:t>
            </a:r>
            <a:r>
              <a:rPr kumimoji="0" lang="ru-RU" sz="32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алюзи, сабо, звонят, включат,</a:t>
            </a:r>
            <a:r>
              <a:rPr kumimoji="0" lang="ru-RU" sz="3200" b="1" i="1" u="none" strike="noStrike" normalizeH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колледж, перчить, торты, кровоточить</a:t>
            </a:r>
            <a:r>
              <a:rPr kumimoji="0" lang="ru-RU" sz="32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2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Лексика и стилистика 100.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072462" y="5857892"/>
            <a:ext cx="785818" cy="7143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785926"/>
            <a:ext cx="30003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u="sng" dirty="0" smtClean="0">
                <a:solidFill>
                  <a:schemeClr val="bg2">
                    <a:lumMod val="50000"/>
                  </a:schemeClr>
                </a:solidFill>
              </a:rPr>
              <a:t>Укажите лишнее слово в ряду синонимов.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а)</a:t>
            </a:r>
            <a:r>
              <a:rPr lang="ru-RU" sz="2400" dirty="0" smtClean="0"/>
              <a:t> блестеть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    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в)</a:t>
            </a:r>
            <a:r>
              <a:rPr lang="ru-RU" sz="2400" dirty="0" smtClean="0"/>
              <a:t> светлеть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       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б)</a:t>
            </a:r>
            <a:r>
              <a:rPr lang="ru-RU" sz="2400" dirty="0" smtClean="0"/>
              <a:t> сверкать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  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 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г)</a:t>
            </a:r>
            <a:r>
              <a:rPr lang="ru-RU" sz="2400" dirty="0" smtClean="0"/>
              <a:t> сиять         </a:t>
            </a:r>
            <a:endParaRPr lang="ru-RU" sz="2400" dirty="0"/>
          </a:p>
        </p:txBody>
      </p:sp>
      <p:pic>
        <p:nvPicPr>
          <p:cNvPr id="2050" name="Picture 2" descr="C:\Documents and Settings\Администратор\Рабочий стол\темы для презент\78772702_large_school03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214554"/>
            <a:ext cx="3852860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 smtClean="0"/>
              <a:t>Лексика и стилистика 200.</a:t>
            </a:r>
            <a:endParaRPr lang="ru-RU" dirty="0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358214" y="6143644"/>
            <a:ext cx="571504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143240" y="2571744"/>
          <a:ext cx="6477020" cy="3720000"/>
        </p:xfrm>
        <a:graphic>
          <a:graphicData uri="http://schemas.openxmlformats.org/drawingml/2006/table">
            <a:tbl>
              <a:tblPr/>
              <a:tblGrid>
                <a:gridCol w="647702"/>
                <a:gridCol w="647702"/>
                <a:gridCol w="647702"/>
                <a:gridCol w="647702"/>
                <a:gridCol w="647702"/>
                <a:gridCol w="647702"/>
                <a:gridCol w="647702"/>
                <a:gridCol w="647702"/>
                <a:gridCol w="647702"/>
                <a:gridCol w="647702"/>
              </a:tblGrid>
              <a:tr h="610080">
                <a:tc gridSpan="5">
                  <a:txBody>
                    <a:bodyPr/>
                    <a:lstStyle/>
                    <a:p>
                      <a:pPr algn="ctr"/>
                      <a:endParaRPr lang="ru-RU" sz="1000" b="0" i="0" dirty="0"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endParaRPr lang="ru-RU" sz="1000" b="0" i="0" dirty="0"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0080">
                <a:tc>
                  <a:txBody>
                    <a:bodyPr/>
                    <a:lstStyle/>
                    <a:p>
                      <a:r>
                        <a:rPr lang="ru-RU" sz="2800" b="1" i="1" dirty="0">
                          <a:solidFill>
                            <a:srgbClr val="C00000"/>
                          </a:solidFill>
                          <a:latin typeface="Arial"/>
                        </a:rPr>
                        <a:t>К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 dirty="0">
                          <a:solidFill>
                            <a:srgbClr val="C00000"/>
                          </a:solidFill>
                          <a:latin typeface="Arial"/>
                        </a:rPr>
                        <a:t>Й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 dirty="0">
                          <a:solidFill>
                            <a:srgbClr val="C00000"/>
                          </a:solidFill>
                          <a:latin typeface="Arial"/>
                        </a:rPr>
                        <a:t>Г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 dirty="0">
                          <a:solidFill>
                            <a:srgbClr val="C00000"/>
                          </a:solidFill>
                          <a:latin typeface="Arial"/>
                        </a:rPr>
                        <a:t>А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 dirty="0">
                          <a:solidFill>
                            <a:srgbClr val="C00000"/>
                          </a:solidFill>
                          <a:latin typeface="Arial"/>
                        </a:rPr>
                        <a:t>И  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0080">
                <a:tc>
                  <a:txBody>
                    <a:bodyPr/>
                    <a:lstStyle/>
                    <a:p>
                      <a:r>
                        <a:rPr lang="ru-RU" sz="2800" b="1" i="1">
                          <a:solidFill>
                            <a:srgbClr val="C00000"/>
                          </a:solidFill>
                          <a:latin typeface="Arial"/>
                        </a:rPr>
                        <a:t>Ы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>
                          <a:solidFill>
                            <a:srgbClr val="C00000"/>
                          </a:solidFill>
                          <a:latin typeface="Arial"/>
                        </a:rPr>
                        <a:t>И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>
                          <a:solidFill>
                            <a:srgbClr val="C00000"/>
                          </a:solidFill>
                          <a:latin typeface="Arial"/>
                        </a:rPr>
                        <a:t>О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 dirty="0">
                          <a:solidFill>
                            <a:srgbClr val="C00000"/>
                          </a:solidFill>
                          <a:latin typeface="Arial"/>
                        </a:rPr>
                        <a:t>Н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 dirty="0">
                          <a:solidFill>
                            <a:srgbClr val="C00000"/>
                          </a:solidFill>
                          <a:latin typeface="Arial"/>
                        </a:rPr>
                        <a:t>Б  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0080">
                <a:tc>
                  <a:txBody>
                    <a:bodyPr/>
                    <a:lstStyle/>
                    <a:p>
                      <a:r>
                        <a:rPr lang="ru-RU" sz="2800" b="1" i="1">
                          <a:solidFill>
                            <a:srgbClr val="C00000"/>
                          </a:solidFill>
                          <a:latin typeface="Arial"/>
                        </a:rPr>
                        <a:t>З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>
                          <a:solidFill>
                            <a:srgbClr val="C00000"/>
                          </a:solidFill>
                          <a:latin typeface="Arial"/>
                        </a:rPr>
                        <a:t>Ч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>
                          <a:solidFill>
                            <a:srgbClr val="C00000"/>
                          </a:solidFill>
                          <a:latin typeface="Arial"/>
                        </a:rPr>
                        <a:t>М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>
                          <a:solidFill>
                            <a:srgbClr val="C00000"/>
                          </a:solidFill>
                          <a:latin typeface="Arial"/>
                        </a:rPr>
                        <a:t>Е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 dirty="0">
                          <a:solidFill>
                            <a:srgbClr val="C00000"/>
                          </a:solidFill>
                          <a:latin typeface="Arial"/>
                        </a:rPr>
                        <a:t>Ю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0080">
                <a:tc>
                  <a:txBody>
                    <a:bodyPr/>
                    <a:lstStyle/>
                    <a:p>
                      <a:r>
                        <a:rPr lang="ru-RU" sz="2800" b="1" i="1">
                          <a:solidFill>
                            <a:srgbClr val="C00000"/>
                          </a:solidFill>
                          <a:latin typeface="Arial"/>
                        </a:rPr>
                        <a:t>Я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>
                          <a:solidFill>
                            <a:srgbClr val="C00000"/>
                          </a:solidFill>
                          <a:latin typeface="Arial"/>
                        </a:rPr>
                        <a:t>У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>
                          <a:solidFill>
                            <a:srgbClr val="C00000"/>
                          </a:solidFill>
                          <a:latin typeface="Arial"/>
                        </a:rPr>
                        <a:t>Ш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>
                          <a:solidFill>
                            <a:srgbClr val="C00000"/>
                          </a:solidFill>
                          <a:latin typeface="Arial"/>
                        </a:rPr>
                        <a:t>Т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 dirty="0">
                          <a:solidFill>
                            <a:srgbClr val="C00000"/>
                          </a:solidFill>
                          <a:latin typeface="Arial"/>
                        </a:rPr>
                        <a:t>Л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28662" y="1643050"/>
            <a:ext cx="59293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Прочитайте, что написано . 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Слова нужно читать, начиная с правого нижнего угла по вертикальным колонкам.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Лексика и стилистика 300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85786" y="1857364"/>
            <a:ext cx="763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Подберите антонимы и синонимы к словам:</a:t>
            </a:r>
            <a:endParaRPr lang="ru-RU" sz="24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2928934"/>
            <a:ext cx="7451079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Умный -……………..</a:t>
            </a:r>
          </a:p>
          <a:p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                     Приятный-………</a:t>
            </a:r>
          </a:p>
          <a:p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Хороший-…………..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85852" y="571480"/>
            <a:ext cx="7429552" cy="928686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Лексика и стилистика 400.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642942" cy="7143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214554"/>
            <a:ext cx="621509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 smtClean="0"/>
              <a:t>1</a:t>
            </a:r>
            <a:r>
              <a:rPr lang="ru-RU" sz="1400" i="1" dirty="0" smtClean="0"/>
              <a:t>.</a:t>
            </a:r>
            <a:r>
              <a:rPr lang="ru-RU" i="1" dirty="0" smtClean="0"/>
              <a:t>Весенний розлив реки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2.Бурный поток реки, падающий с уступа.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3.Артист, объявляющий номера программы и занимающий публику между номерами.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4.Ученый, исследующий что – либо.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5.Музыкальное произведение, составленное из популярных произведений.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6.Замена одного слова другим, смежным по значению.</a:t>
            </a:r>
            <a:endParaRPr lang="ru-RU" i="1" dirty="0"/>
          </a:p>
        </p:txBody>
      </p:sp>
      <p:pic>
        <p:nvPicPr>
          <p:cNvPr id="1026" name="Picture 2" descr="C:\Documents and Settings\Администратор\Рабочий стол\темы для презент\русский-язык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03829">
            <a:off x="6119135" y="2615072"/>
            <a:ext cx="2609640" cy="219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214414" y="1714488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Назови одним словом: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Лексика и стилистика 500.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215338" y="6000768"/>
            <a:ext cx="642942" cy="6429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572008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«Когда росой обрызганный 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душистой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Румяным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 вечером иль утра в час 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златой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Из-под куста мне ландыш 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серебристый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Приветливо кивает головой… 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2928934"/>
            <a:ext cx="535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«Воздух так чист, 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как молитва ребенка.»</a:t>
            </a:r>
          </a:p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1571612"/>
            <a:ext cx="7461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Прочитайте строчки  стихотворений М.Ю.Лермонтова,</a:t>
            </a:r>
          </a:p>
          <a:p>
            <a:r>
              <a:rPr lang="ru-RU" sz="20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Найдите все тропы.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571876"/>
            <a:ext cx="2998778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 нашего урока:</a:t>
            </a:r>
            <a:endParaRPr lang="ru-RU" b="1" dirty="0">
              <a:ln w="1270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3971940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в игровой форме повторить и закрепить знания по основным разделам русского языка;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- определить кто же в нашем классе «самый умный знаток русского языка».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Фразеология 100.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286776" y="6143644"/>
            <a:ext cx="642942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083" descr="http://www.tomsk.fio.ru/works/313/suh/3D_bookworm.gif"/>
          <p:cNvPicPr>
            <a:picLocks noGrp="1" noChangeAspect="1" noChangeArrowheads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1643050"/>
            <a:ext cx="1143000" cy="98186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1785926"/>
            <a:ext cx="7500990" cy="23083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Ее проглатывают, упорно не желая о чем-нибудь говорить; он хорошо подвешен у человека, который говорит бойко, легко; за него тянут и дергают, настойчиво заставляя высказаться; его держат за зубами, когда не хотят говорить лишнего.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4572008"/>
            <a:ext cx="7572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FF0000"/>
                </a:solidFill>
              </a:rPr>
              <a:t>Назовите все известные вам фразеологизмы </a:t>
            </a:r>
          </a:p>
          <a:p>
            <a:pPr algn="ctr"/>
            <a:r>
              <a:rPr lang="ru-RU" sz="2800" b="1" i="1" u="sng" dirty="0" smtClean="0">
                <a:solidFill>
                  <a:srgbClr val="FF0000"/>
                </a:solidFill>
              </a:rPr>
              <a:t>с этим словом.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Фразеология 200.</a:t>
            </a:r>
            <a:endParaRPr lang="ru-RU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358214" y="6143644"/>
            <a:ext cx="642942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5" descr="bd00146_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630128">
            <a:off x="6357950" y="4429132"/>
            <a:ext cx="1827886" cy="181325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14348" y="3071810"/>
            <a:ext cx="61436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Злые языки страшнее пистолета.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Нечего человека за язык тянуть.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 тебе покажу, где раки зимуют.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Мой друг раскрыл рот от удивления.</a:t>
            </a:r>
            <a:endParaRPr lang="ru-RU" sz="2400" b="1" i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928803"/>
            <a:ext cx="6000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Найди фразеологизмы    в предложениях</a:t>
            </a:r>
            <a:endParaRPr lang="ru-RU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5043510"/>
          </a:xfrm>
        </p:spPr>
        <p:txBody>
          <a:bodyPr/>
          <a:lstStyle/>
          <a:p>
            <a:pPr>
              <a:buNone/>
            </a:pPr>
            <a:r>
              <a:rPr lang="ru-RU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Georgia"/>
              </a:rPr>
              <a:t>Объясни значение фразеологизма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Фразеология 300.</a:t>
            </a:r>
            <a:endParaRPr lang="ru-RU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358214" y="6072206"/>
            <a:ext cx="571504" cy="5715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7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008" y="2357431"/>
            <a:ext cx="2557546" cy="3874360"/>
          </a:xfrm>
          <a:prstGeom prst="rect">
            <a:avLst/>
          </a:prstGeom>
          <a:noFill/>
          <a:ln w="9525">
            <a:solidFill>
              <a:schemeClr val="accent2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7" name="Picture 28" descr="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357430"/>
            <a:ext cx="2692400" cy="3886200"/>
          </a:xfrm>
          <a:prstGeom prst="rect">
            <a:avLst/>
          </a:prstGeom>
          <a:noFill/>
          <a:ln w="19050">
            <a:solidFill>
              <a:schemeClr val="accent2">
                <a:lumMod val="2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" name="Picture 35" descr="pod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2714620"/>
            <a:ext cx="1487488" cy="3124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14380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Фразеология 400.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358214" y="6143644"/>
            <a:ext cx="500066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1033"/>
          <p:cNvSpPr>
            <a:spLocks noGrp="1" noChangeArrowheads="1"/>
          </p:cNvSpPr>
          <p:nvPr>
            <p:ph idx="1"/>
          </p:nvPr>
        </p:nvSpPr>
        <p:spPr bwMode="auto">
          <a:xfrm>
            <a:off x="285720" y="1000108"/>
            <a:ext cx="8229600" cy="4714909"/>
          </a:xfrm>
          <a:prstGeom prst="wedgeRoundRectCallout">
            <a:avLst>
              <a:gd name="adj1" fmla="val -44225"/>
              <a:gd name="adj2" fmla="val 72422"/>
              <a:gd name="adj3" fmla="val 16667"/>
            </a:avLst>
          </a:prstGeom>
          <a:solidFill>
            <a:srgbClr val="00FFFF"/>
          </a:solidFill>
          <a:ln w="88900">
            <a:solidFill>
              <a:srgbClr val="0000FF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ru-RU" i="1" dirty="0" smtClean="0">
              <a:solidFill>
                <a:srgbClr val="993366"/>
              </a:solidFill>
            </a:endParaRPr>
          </a:p>
          <a:p>
            <a:pPr>
              <a:spcBef>
                <a:spcPct val="50000"/>
              </a:spcBef>
            </a:pPr>
            <a:r>
              <a:rPr lang="ru-RU" i="1" dirty="0" smtClean="0">
                <a:solidFill>
                  <a:srgbClr val="993366"/>
                </a:solidFill>
              </a:rPr>
              <a:t>Прикусить …</a:t>
            </a:r>
          </a:p>
          <a:p>
            <a:pPr>
              <a:spcBef>
                <a:spcPct val="50000"/>
              </a:spcBef>
            </a:pPr>
            <a:r>
              <a:rPr lang="ru-RU" i="1" dirty="0" smtClean="0">
                <a:solidFill>
                  <a:srgbClr val="993366"/>
                </a:solidFill>
              </a:rPr>
              <a:t>Морочить …</a:t>
            </a:r>
          </a:p>
          <a:p>
            <a:pPr>
              <a:spcBef>
                <a:spcPct val="50000"/>
              </a:spcBef>
            </a:pPr>
            <a:r>
              <a:rPr lang="ru-RU" i="1" dirty="0" smtClean="0">
                <a:solidFill>
                  <a:srgbClr val="993366"/>
                </a:solidFill>
              </a:rPr>
              <a:t>Клевать …</a:t>
            </a:r>
          </a:p>
          <a:p>
            <a:pPr>
              <a:spcBef>
                <a:spcPct val="50000"/>
              </a:spcBef>
            </a:pPr>
            <a:r>
              <a:rPr lang="ru-RU" i="1" dirty="0" smtClean="0">
                <a:solidFill>
                  <a:srgbClr val="993366"/>
                </a:solidFill>
              </a:rPr>
              <a:t>Хлопать …</a:t>
            </a:r>
          </a:p>
          <a:p>
            <a:pPr>
              <a:spcBef>
                <a:spcPct val="50000"/>
              </a:spcBef>
            </a:pPr>
            <a:r>
              <a:rPr lang="ru-RU" i="1" dirty="0" smtClean="0">
                <a:solidFill>
                  <a:srgbClr val="993366"/>
                </a:solidFill>
              </a:rPr>
              <a:t>Умывать …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1214422"/>
            <a:ext cx="4732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ru-RU" sz="2800" b="1" i="1" dirty="0" smtClean="0">
                <a:latin typeface="Monotype Corsiva" pitchFamily="66" charset="0"/>
              </a:rPr>
              <a:t>Доскажи словечко</a:t>
            </a:r>
            <a:endParaRPr lang="ru-RU" sz="2800" b="1" i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5429288"/>
          </a:xfrm>
        </p:spPr>
        <p:txBody>
          <a:bodyPr/>
          <a:lstStyle/>
          <a:p>
            <a:pPr>
              <a:buNone/>
            </a:pPr>
            <a:r>
              <a:rPr lang="ru-RU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Georgia"/>
              </a:rPr>
              <a:t>Узнай фразеологизм по рисунку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Фразеология 500.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286776" y="6143644"/>
            <a:ext cx="642942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2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29408">
            <a:off x="500034" y="2000240"/>
            <a:ext cx="3357586" cy="214314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7" name="Picture 11" descr="http://rus.1september.ru/2002/31/4.gif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 rot="643950">
            <a:off x="4825054" y="2098518"/>
            <a:ext cx="3571900" cy="2286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14" descr="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177410">
            <a:off x="895752" y="4341682"/>
            <a:ext cx="3357586" cy="2000264"/>
          </a:xfrm>
          <a:prstGeom prst="round2Diag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9" name="Picture 13" descr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4572008"/>
            <a:ext cx="3138493" cy="2071702"/>
          </a:xfrm>
          <a:prstGeom prst="teardrop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1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3846"/>
                <a:gridCol w="1094154"/>
                <a:gridCol w="1524000"/>
                <a:gridCol w="1524000"/>
                <a:gridCol w="1524000"/>
                <a:gridCol w="1524000"/>
              </a:tblGrid>
              <a:tr h="115528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  Орфография.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100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200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 smtClean="0">
                        <a:solidFill>
                          <a:schemeClr val="accent4"/>
                        </a:solidFill>
                      </a:endParaRPr>
                    </a:p>
                    <a:p>
                      <a:r>
                        <a:rPr lang="ru-RU" sz="2800" b="0" dirty="0" smtClean="0">
                          <a:solidFill>
                            <a:schemeClr val="accent4"/>
                          </a:solidFill>
                        </a:rPr>
                        <a:t>   </a:t>
                      </a:r>
                      <a:r>
                        <a:rPr lang="ru-RU" sz="2800" b="0" dirty="0" smtClean="0">
                          <a:solidFill>
                            <a:schemeClr val="accent4"/>
                          </a:solidFill>
                          <a:hlinkClick r:id="rId4" action="ppaction://hlinksldjump"/>
                        </a:rPr>
                        <a:t>300</a:t>
                      </a:r>
                      <a:endParaRPr lang="ru-RU" sz="2800" b="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rgbClr val="FFFF00"/>
                          </a:solidFill>
                        </a:rPr>
                        <a:t>   </a:t>
                      </a:r>
                      <a:r>
                        <a:rPr lang="ru-RU" sz="2400" b="1" dirty="0" smtClean="0">
                          <a:solidFill>
                            <a:srgbClr val="FFFF00"/>
                          </a:solidFill>
                          <a:hlinkClick r:id="rId5" action="ppaction://hlinksldjump"/>
                        </a:rPr>
                        <a:t>400</a:t>
                      </a:r>
                      <a:endParaRPr lang="ru-RU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ru-RU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</a:t>
                      </a:r>
                      <a:r>
                        <a:rPr lang="ru-RU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linkClick r:id="rId6" action="ppaction://hlinksldjump"/>
                        </a:rPr>
                        <a:t>500</a:t>
                      </a:r>
                      <a:endParaRPr lang="ru-RU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155286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Синтаксис</a:t>
                      </a:r>
                      <a:r>
                        <a:rPr lang="ru-RU" baseline="0" dirty="0" smtClean="0">
                          <a:solidFill>
                            <a:srgbClr val="FFFF00"/>
                          </a:solidFill>
                        </a:rPr>
                        <a:t> и пунктуация</a:t>
                      </a:r>
                      <a:endParaRPr lang="ru-RU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hlinkClick r:id="rId7" action="ppaction://hlinksldjump"/>
                        </a:rPr>
                        <a:t>100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8" action="ppaction://hlinksldjump"/>
                        </a:rPr>
                        <a:t>200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 smtClean="0">
                        <a:solidFill>
                          <a:schemeClr val="accent4"/>
                        </a:solidFill>
                      </a:endParaRPr>
                    </a:p>
                    <a:p>
                      <a:r>
                        <a:rPr lang="ru-RU" sz="2800" b="0" dirty="0" smtClean="0">
                          <a:solidFill>
                            <a:schemeClr val="accent4"/>
                          </a:solidFill>
                        </a:rPr>
                        <a:t>   </a:t>
                      </a:r>
                      <a:r>
                        <a:rPr lang="ru-RU" sz="2800" b="0" dirty="0" smtClean="0">
                          <a:solidFill>
                            <a:schemeClr val="accent4"/>
                          </a:solidFill>
                          <a:hlinkClick r:id="rId9" action="ppaction://hlinksldjump"/>
                        </a:rPr>
                        <a:t>300</a:t>
                      </a:r>
                      <a:endParaRPr lang="ru-RU" sz="2800" b="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rgbClr val="FFFF00"/>
                          </a:solidFill>
                          <a:hlinkClick r:id="rId10" action="ppaction://hlinksldjump"/>
                        </a:rPr>
                        <a:t>400</a:t>
                      </a:r>
                      <a:endParaRPr lang="ru-RU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ru-RU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</a:t>
                      </a:r>
                      <a:r>
                        <a:rPr lang="ru-RU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linkClick r:id="rId11" action="ppaction://hlinksldjump"/>
                        </a:rPr>
                        <a:t>500</a:t>
                      </a:r>
                      <a:endParaRPr lang="ru-RU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155286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Морфология.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hlinkClick r:id="rId12" action="ppaction://hlinksldjump"/>
                        </a:rPr>
                        <a:t>100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13" action="ppaction://hlinksldjump"/>
                        </a:rPr>
                        <a:t>200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 smtClean="0">
                        <a:solidFill>
                          <a:schemeClr val="accent4"/>
                        </a:solidFill>
                      </a:endParaRPr>
                    </a:p>
                    <a:p>
                      <a:r>
                        <a:rPr lang="ru-RU" sz="2800" b="0" dirty="0" smtClean="0">
                          <a:solidFill>
                            <a:schemeClr val="accent4"/>
                          </a:solidFill>
                        </a:rPr>
                        <a:t>   </a:t>
                      </a:r>
                      <a:r>
                        <a:rPr lang="ru-RU" sz="2800" b="0" dirty="0" smtClean="0">
                          <a:solidFill>
                            <a:schemeClr val="accent4"/>
                          </a:solidFill>
                          <a:hlinkClick r:id="rId14" action="ppaction://hlinksldjump"/>
                        </a:rPr>
                        <a:t>300</a:t>
                      </a:r>
                      <a:endParaRPr lang="ru-RU" sz="2800" b="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rgbClr val="FFFF00"/>
                          </a:solidFill>
                        </a:rPr>
                        <a:t>   </a:t>
                      </a:r>
                      <a:r>
                        <a:rPr lang="ru-RU" sz="2400" b="1" dirty="0" smtClean="0">
                          <a:solidFill>
                            <a:srgbClr val="FFFF00"/>
                          </a:solidFill>
                          <a:hlinkClick r:id="rId15" action="ppaction://hlinksldjump"/>
                        </a:rPr>
                        <a:t>400</a:t>
                      </a:r>
                      <a:endParaRPr lang="ru-RU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ru-RU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</a:t>
                      </a:r>
                      <a:r>
                        <a:rPr lang="ru-RU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linkClick r:id="rId16" action="ppaction://hlinksldjump"/>
                        </a:rPr>
                        <a:t>500</a:t>
                      </a:r>
                      <a:endParaRPr lang="ru-RU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130714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Фонетика.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hlinkClick r:id="rId17" action="ppaction://hlinksldjump"/>
                        </a:rPr>
                        <a:t>100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18" action="ppaction://hlinksldjump"/>
                        </a:rPr>
                        <a:t>200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 smtClean="0">
                        <a:solidFill>
                          <a:schemeClr val="accent4"/>
                        </a:solidFill>
                      </a:endParaRPr>
                    </a:p>
                    <a:p>
                      <a:r>
                        <a:rPr lang="ru-RU" sz="2800" b="0" dirty="0" smtClean="0">
                          <a:solidFill>
                            <a:schemeClr val="accent4"/>
                          </a:solidFill>
                        </a:rPr>
                        <a:t>   </a:t>
                      </a:r>
                      <a:r>
                        <a:rPr lang="ru-RU" sz="2800" b="0" dirty="0" smtClean="0">
                          <a:solidFill>
                            <a:schemeClr val="accent4"/>
                          </a:solidFill>
                          <a:hlinkClick r:id="rId19" action="ppaction://hlinksldjump"/>
                        </a:rPr>
                        <a:t>300</a:t>
                      </a:r>
                      <a:endParaRPr lang="ru-RU" sz="2800" b="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rgbClr val="FFFF00"/>
                          </a:solidFill>
                        </a:rPr>
                        <a:t>   </a:t>
                      </a:r>
                      <a:r>
                        <a:rPr lang="ru-RU" sz="2400" b="1" dirty="0" smtClean="0">
                          <a:solidFill>
                            <a:srgbClr val="FFFF00"/>
                          </a:solidFill>
                          <a:hlinkClick r:id="rId20" action="ppaction://hlinksldjump"/>
                        </a:rPr>
                        <a:t>400</a:t>
                      </a:r>
                      <a:endParaRPr lang="ru-RU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ru-RU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</a:t>
                      </a:r>
                      <a:r>
                        <a:rPr lang="ru-RU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linkClick r:id="rId21" action="ppaction://hlinksldjump"/>
                        </a:rPr>
                        <a:t>500</a:t>
                      </a:r>
                      <a:endParaRPr lang="ru-RU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13071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Лексика и </a:t>
                      </a:r>
                    </a:p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 стилистика.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hlinkClick r:id="rId22" action="ppaction://hlinksldjump"/>
                        </a:rPr>
                        <a:t>100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23" action="ppaction://hlinksldjump"/>
                        </a:rPr>
                        <a:t>200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 smtClean="0">
                        <a:solidFill>
                          <a:schemeClr val="accent4"/>
                        </a:solidFill>
                      </a:endParaRPr>
                    </a:p>
                    <a:p>
                      <a:r>
                        <a:rPr lang="ru-RU" sz="2800" b="0" dirty="0" smtClean="0">
                          <a:solidFill>
                            <a:schemeClr val="accent4"/>
                          </a:solidFill>
                        </a:rPr>
                        <a:t>  </a:t>
                      </a:r>
                      <a:r>
                        <a:rPr lang="ru-RU" sz="2800" b="0" dirty="0" smtClean="0">
                          <a:solidFill>
                            <a:schemeClr val="accent4"/>
                          </a:solidFill>
                          <a:hlinkClick r:id="rId24" action="ppaction://hlinksldjump"/>
                        </a:rPr>
                        <a:t>300</a:t>
                      </a:r>
                      <a:endParaRPr lang="ru-RU" sz="2800" b="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rgbClr val="FFFF00"/>
                          </a:solidFill>
                        </a:rPr>
                        <a:t>   </a:t>
                      </a:r>
                      <a:r>
                        <a:rPr lang="ru-RU" sz="2400" b="1" dirty="0" smtClean="0">
                          <a:solidFill>
                            <a:srgbClr val="FFFF00"/>
                          </a:solidFill>
                          <a:hlinkClick r:id="rId25" action="ppaction://hlinksldjump"/>
                        </a:rPr>
                        <a:t>400</a:t>
                      </a:r>
                      <a:endParaRPr lang="ru-RU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ru-RU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</a:t>
                      </a:r>
                      <a:r>
                        <a:rPr lang="ru-RU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linkClick r:id="rId26" action="ppaction://hlinksldjump"/>
                        </a:rPr>
                        <a:t>500</a:t>
                      </a:r>
                      <a:endParaRPr lang="ru-RU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130714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Фразеология.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hlinkClick r:id="rId27" action="ppaction://hlinksldjump"/>
                        </a:rPr>
                        <a:t>100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28" action="ppaction://hlinksldjump"/>
                        </a:rPr>
                        <a:t>200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 smtClean="0">
                        <a:solidFill>
                          <a:schemeClr val="accent4"/>
                        </a:solidFill>
                      </a:endParaRPr>
                    </a:p>
                    <a:p>
                      <a:r>
                        <a:rPr lang="ru-RU" sz="2800" b="0" dirty="0" smtClean="0">
                          <a:solidFill>
                            <a:schemeClr val="accent4"/>
                          </a:solidFill>
                          <a:hlinkClick r:id="rId29" action="ppaction://hlinksldjump"/>
                        </a:rPr>
                        <a:t>  300 </a:t>
                      </a:r>
                      <a:endParaRPr lang="ru-RU" sz="2800" b="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rgbClr val="FFFF00"/>
                          </a:solidFill>
                        </a:rPr>
                        <a:t>   </a:t>
                      </a:r>
                      <a:r>
                        <a:rPr lang="ru-RU" sz="2400" b="1" dirty="0" smtClean="0">
                          <a:solidFill>
                            <a:srgbClr val="FFFF00"/>
                          </a:solidFill>
                          <a:hlinkClick r:id="rId30" action="ppaction://hlinksldjump"/>
                        </a:rPr>
                        <a:t>400</a:t>
                      </a:r>
                      <a:endParaRPr lang="ru-RU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ru-RU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</a:t>
                      </a:r>
                      <a:r>
                        <a:rPr lang="ru-RU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linkClick r:id="rId31" action="ppaction://hlinksldjump"/>
                        </a:rPr>
                        <a:t>500</a:t>
                      </a:r>
                      <a:endParaRPr lang="ru-RU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48525" y="714356"/>
            <a:ext cx="63786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Орфография </a:t>
            </a:r>
            <a:r>
              <a:rPr lang="ru-RU" sz="5400" b="1" u="sng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100.</a:t>
            </a:r>
            <a:endParaRPr lang="ru-RU" sz="54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7929586" y="5929330"/>
            <a:ext cx="642942" cy="5715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s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08335">
            <a:off x="532046" y="2402030"/>
            <a:ext cx="2224087" cy="3203575"/>
          </a:xfrm>
          <a:prstGeom prst="plaqu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43174" y="2428868"/>
            <a:ext cx="5977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 такое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ОРФОГРАФИЯ</a:t>
            </a:r>
            <a:r>
              <a:rPr lang="ru-RU" sz="4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???</a:t>
            </a:r>
            <a:endParaRPr lang="ru-RU" sz="4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Администратор\Рабочий стол\темы для презент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643446"/>
            <a:ext cx="2486025" cy="1838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48525" y="714356"/>
            <a:ext cx="63786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Орфография </a:t>
            </a:r>
            <a:r>
              <a:rPr lang="ru-RU" sz="5400" b="1" u="sng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200.</a:t>
            </a:r>
            <a:endParaRPr lang="ru-RU" sz="5400" b="1" u="sng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143900" y="5857892"/>
            <a:ext cx="642942" cy="7143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859340"/>
            <a:ext cx="735811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Укажите   ошибку в образовании формы глагола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i="1" dirty="0" smtClean="0"/>
              <a:t> а)  Иван увидел, что они тоже </a:t>
            </a:r>
            <a:r>
              <a:rPr lang="ru-RU" sz="2000" i="1" dirty="0" err="1" smtClean="0"/>
              <a:t>бежат</a:t>
            </a:r>
            <a:r>
              <a:rPr lang="ru-RU" sz="2000" i="1" dirty="0" smtClean="0"/>
              <a:t>.</a:t>
            </a:r>
            <a:endParaRPr lang="ru-RU" sz="20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i="1" dirty="0" smtClean="0"/>
              <a:t>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i="1" dirty="0" smtClean="0"/>
              <a:t>б)  Как только он выздоровеет совсем, надо будет уехать.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i="1" dirty="0" smtClean="0"/>
              <a:t> в)  Яд каплет сквозь его кору.</a:t>
            </a:r>
            <a:endParaRPr lang="ru-RU" sz="20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sz="2000" i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i="1" dirty="0" smtClean="0"/>
              <a:t> г) Он заметил, что из детских глаз капают слёзы.</a:t>
            </a:r>
            <a:endParaRPr lang="ru-RU" sz="20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i="1" dirty="0" smtClean="0"/>
              <a:t>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642918"/>
            <a:ext cx="63786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Орфография </a:t>
            </a:r>
            <a:r>
              <a:rPr lang="ru-RU" sz="5400" b="1" u="sng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300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215338" y="5857892"/>
            <a:ext cx="642942" cy="7143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928803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663300"/>
                </a:solidFill>
              </a:rPr>
              <a:t>Объясни написание пропущенных букв</a:t>
            </a:r>
            <a:r>
              <a:rPr lang="ru-RU" sz="2400" b="1" dirty="0" smtClean="0">
                <a:solidFill>
                  <a:srgbClr val="663300"/>
                </a:solidFill>
              </a:rPr>
              <a:t>.</a:t>
            </a:r>
            <a:endParaRPr lang="ru-RU" sz="2400" b="1" dirty="0">
              <a:solidFill>
                <a:srgbClr val="66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2500306"/>
            <a:ext cx="40270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dirty="0" smtClean="0"/>
              <a:t>Стоит ветре..</a:t>
            </a:r>
            <a:r>
              <a:rPr lang="ru-RU" sz="2400" dirty="0" err="1" smtClean="0"/>
              <a:t>ая</a:t>
            </a:r>
            <a:r>
              <a:rPr lang="ru-RU" sz="2400" dirty="0" smtClean="0"/>
              <a:t> погода.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dirty="0" smtClean="0"/>
              <a:t>Как за  </a:t>
            </a:r>
            <a:r>
              <a:rPr lang="ru-RU" sz="2400" dirty="0" err="1" smtClean="0"/>
              <a:t>каме</a:t>
            </a:r>
            <a:r>
              <a:rPr lang="ru-RU" sz="2400" dirty="0" smtClean="0"/>
              <a:t>..ой стеной.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dirty="0" err="1" smtClean="0"/>
              <a:t>Деревя</a:t>
            </a:r>
            <a:r>
              <a:rPr lang="ru-RU" sz="2400" dirty="0" smtClean="0"/>
              <a:t>..</a:t>
            </a:r>
            <a:r>
              <a:rPr lang="ru-RU" sz="2400" dirty="0" err="1" smtClean="0"/>
              <a:t>ый</a:t>
            </a:r>
            <a:r>
              <a:rPr lang="ru-RU" sz="2400" dirty="0" smtClean="0"/>
              <a:t>  потолок.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dirty="0" smtClean="0"/>
              <a:t>Змеи..</a:t>
            </a:r>
            <a:r>
              <a:rPr lang="ru-RU" sz="2400" dirty="0" err="1" smtClean="0"/>
              <a:t>ый</a:t>
            </a:r>
            <a:r>
              <a:rPr lang="ru-RU" sz="2400" dirty="0" smtClean="0"/>
              <a:t>  укус.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dirty="0" err="1" smtClean="0"/>
              <a:t>Бранирова</a:t>
            </a:r>
            <a:r>
              <a:rPr lang="ru-RU" sz="2400" dirty="0" smtClean="0"/>
              <a:t>..</a:t>
            </a:r>
            <a:r>
              <a:rPr lang="ru-RU" sz="2400" dirty="0" err="1" smtClean="0"/>
              <a:t>ый</a:t>
            </a:r>
            <a:r>
              <a:rPr lang="ru-RU" sz="2400" dirty="0" smtClean="0"/>
              <a:t> поезд.</a:t>
            </a:r>
          </a:p>
          <a:p>
            <a:pPr marL="342900" indent="-342900">
              <a:lnSpc>
                <a:spcPct val="150000"/>
              </a:lnSpc>
            </a:pPr>
            <a:endParaRPr lang="ru-RU" sz="2400" dirty="0" smtClean="0"/>
          </a:p>
          <a:p>
            <a:pPr marL="342900" indent="-342900">
              <a:buAutoNum type="arabicPeriod"/>
            </a:pPr>
            <a:endParaRPr lang="ru-RU" sz="1600" dirty="0" smtClean="0"/>
          </a:p>
          <a:p>
            <a:pPr marL="342900" indent="-342900">
              <a:buAutoNum type="arabicPeriod"/>
            </a:pPr>
            <a:endParaRPr lang="ru-RU" sz="1600" dirty="0" smtClean="0"/>
          </a:p>
          <a:p>
            <a:endParaRPr lang="ru-RU" sz="1600" dirty="0"/>
          </a:p>
        </p:txBody>
      </p:sp>
      <p:pic>
        <p:nvPicPr>
          <p:cNvPr id="2050" name="Picture 2" descr="C:\Documents and Settings\Администратор\Рабочий стол\темы для презент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7841">
            <a:off x="5619018" y="3208405"/>
            <a:ext cx="2214578" cy="29483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48525" y="571480"/>
            <a:ext cx="63786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Орфография </a:t>
            </a:r>
            <a:r>
              <a:rPr lang="ru-RU" sz="5400" b="1" u="sng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400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143900" y="5857892"/>
            <a:ext cx="642942" cy="6429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928934"/>
            <a:ext cx="44294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Р..</a:t>
            </a:r>
            <a:r>
              <a:rPr lang="ru-RU" sz="5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гатый</a:t>
            </a:r>
            <a:r>
              <a:rPr lang="ru-RU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д..</a:t>
            </a:r>
            <a:r>
              <a:rPr lang="ru-RU" sz="5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ждливый</a:t>
            </a:r>
            <a:r>
              <a:rPr lang="ru-RU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5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цв</a:t>
            </a:r>
            <a:r>
              <a:rPr lang="ru-RU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..</a:t>
            </a:r>
            <a:r>
              <a:rPr lang="ru-RU" sz="5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тет</a:t>
            </a:r>
            <a:r>
              <a:rPr lang="ru-RU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5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скр</a:t>
            </a:r>
            <a:r>
              <a:rPr lang="ru-RU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..пит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2000240"/>
            <a:ext cx="5662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Вставь пропущенные буквы, назови орфограмму.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Администратор\Рабочий стол\темы для презент\schoolboy(5718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357430"/>
            <a:ext cx="3524248" cy="3762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48525" y="500042"/>
            <a:ext cx="63786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Орфография </a:t>
            </a:r>
            <a:r>
              <a:rPr lang="ru-RU" sz="5400" b="1" u="sng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500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286776" y="6000768"/>
            <a:ext cx="571504" cy="5715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14348" y="1714488"/>
            <a:ext cx="721523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каком слове правописание суффикса определяется правилом: </a:t>
            </a:r>
            <a:r>
              <a:rPr kumimoji="0" lang="ru-RU" sz="24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"В прилагательном, образованном при помощи суффикса -Н- от существительного, основа которого заканчивается на Н, пишется НН"?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1) странном</a:t>
            </a:r>
            <a:endParaRPr kumimoji="0" lang="ru-RU" sz="2400" b="1" i="0" u="none" strike="noStrike" cap="all" normalizeH="0" baseline="0" dirty="0" smtClean="0">
              <a:ln w="9000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 неожиданно</a:t>
            </a:r>
            <a:endParaRPr kumimoji="0" lang="ru-RU" sz="2400" b="1" i="0" u="none" strike="noStrike" cap="all" normalizeH="0" baseline="0" dirty="0" smtClean="0">
              <a:ln w="9000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3) опущенным</a:t>
            </a:r>
            <a:endParaRPr kumimoji="0" lang="ru-RU" sz="2400" b="1" i="0" u="none" strike="noStrike" cap="all" normalizeH="0" baseline="0" dirty="0" smtClean="0">
              <a:ln w="9000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4) сонным</a:t>
            </a:r>
            <a:endParaRPr kumimoji="0" lang="ru-RU" sz="2400" b="1" i="0" u="none" strike="noStrike" cap="all" normalizeH="0" baseline="0" dirty="0" smtClean="0">
              <a:ln w="9000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pic>
        <p:nvPicPr>
          <p:cNvPr id="27650" name="Picture 2" descr="F:\темы для презент\images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08146">
            <a:off x="5357818" y="3857628"/>
            <a:ext cx="2247907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ht-blue_flower">
  <a:themeElements>
    <a:clrScheme name="Light-blue_flow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Light-blue_flow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ght-blue_flow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8_Light-blue_flow</Template>
  <TotalTime>822</TotalTime>
  <Words>948</Words>
  <Application>Microsoft Office PowerPoint</Application>
  <PresentationFormat>Экран (4:3)</PresentationFormat>
  <Paragraphs>307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Light-blue_flower</vt:lpstr>
      <vt:lpstr>Специальное оформление</vt:lpstr>
      <vt:lpstr>Слайд 1</vt:lpstr>
      <vt:lpstr>Слайд 2</vt:lpstr>
      <vt:lpstr>Цель нашего урока:</vt:lpstr>
      <vt:lpstr>Слайд 4</vt:lpstr>
      <vt:lpstr>Слайд 5</vt:lpstr>
      <vt:lpstr>Слайд 6</vt:lpstr>
      <vt:lpstr>Слайд 7</vt:lpstr>
      <vt:lpstr>Слайд 8</vt:lpstr>
      <vt:lpstr>Слайд 9</vt:lpstr>
      <vt:lpstr>Синтаксис и пунктуация 100.</vt:lpstr>
      <vt:lpstr>Синтаксис и пунктуация 200.</vt:lpstr>
      <vt:lpstr>Синтаксис и пунктуация 300.</vt:lpstr>
      <vt:lpstr>Синтаксис и пунктуация 400.</vt:lpstr>
      <vt:lpstr>Синтаксис и пунктуация 500.</vt:lpstr>
      <vt:lpstr>Морфология 100.</vt:lpstr>
      <vt:lpstr>Морфология 200.</vt:lpstr>
      <vt:lpstr>Морфология 300.</vt:lpstr>
      <vt:lpstr>Морфология 400.</vt:lpstr>
      <vt:lpstr>Морфология 500.</vt:lpstr>
      <vt:lpstr>Фонетика 100.</vt:lpstr>
      <vt:lpstr>Фонетика 200.</vt:lpstr>
      <vt:lpstr>Фонетика 300.</vt:lpstr>
      <vt:lpstr>Фонетика 400.</vt:lpstr>
      <vt:lpstr>Фонетика 500.</vt:lpstr>
      <vt:lpstr>Лексика и стилистика 100.</vt:lpstr>
      <vt:lpstr>Лексика и стилистика 200.</vt:lpstr>
      <vt:lpstr>Лексика и стилистика 300.</vt:lpstr>
      <vt:lpstr>Лексика и стилистика 400.</vt:lpstr>
      <vt:lpstr>Лексика и стилистика 500.</vt:lpstr>
      <vt:lpstr>Фразеология 100.</vt:lpstr>
      <vt:lpstr>Фразеология 200.</vt:lpstr>
      <vt:lpstr>Фразеология 300.</vt:lpstr>
      <vt:lpstr>Фразеология 400.</vt:lpstr>
      <vt:lpstr>Фразеология 500.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игра. </dc:title>
  <dc:creator>XTreme</dc:creator>
  <cp:lastModifiedBy>поиск</cp:lastModifiedBy>
  <cp:revision>85</cp:revision>
  <dcterms:created xsi:type="dcterms:W3CDTF">2012-04-03T10:55:40Z</dcterms:created>
  <dcterms:modified xsi:type="dcterms:W3CDTF">2013-12-10T15:30:12Z</dcterms:modified>
</cp:coreProperties>
</file>