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EEE67-58BC-4A28-A3E8-69F4CF125F8E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3840A9-8375-471C-BE91-4E0F57B2C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24E-336E-417D-ACA7-10D27712BE9C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A883-8C6C-4ABE-B83F-4F74CCEAB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B54A7-9B71-4BA5-ADAB-D6DEE9CC1A4E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1322-567A-4A4C-8B16-49DB258F9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0F11-50B6-47F8-BAC7-63356C2EB11A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0F54-B4A9-4C63-A64D-72EFBAE8D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B2063-74FB-4815-B36A-6125A537B7BC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87C4-7600-415B-82DC-F01016642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4D2A8-CFD0-46E1-B0CC-0E871E689020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85FA-A622-4962-9715-16FA0A7AC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9340-9AB2-4D6D-ACD4-FEBBD9D564ED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9BAC-07A3-4240-9A9A-1AB20225A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7DCF-4598-4CCA-A0CC-6C6E627A007C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88E1D-715C-45D7-9F93-8FDFA210F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8E77-ECD3-4002-8546-13CD5022E056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E9C39-66C1-46A2-8531-D7A5C1D57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4D1A-F725-4E0C-9E01-00D237BB862D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9029E-7ABB-4DA3-8679-A4B40A033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C3FB-609B-4753-B818-E4DEC2D13C9E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F0244-3DFD-443C-9FC5-A81323BC5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8D3ACCBF-788B-45D0-89A2-FC0D8682663A}" type="datetimeFigureOut">
              <a:rPr lang="ru-RU"/>
              <a:pPr>
                <a:defRPr/>
              </a:pPr>
              <a:t>15.05.2012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D3BD90F3-5A5B-49FE-A309-94FD49939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692275" y="1773238"/>
            <a:ext cx="5722938" cy="1827212"/>
          </a:xfrm>
        </p:spPr>
        <p:txBody>
          <a:bodyPr/>
          <a:lstStyle/>
          <a:p>
            <a:pPr eaLnBrk="1" hangingPunct="1"/>
            <a:r>
              <a:rPr lang="ru-RU" sz="2800" smtClean="0"/>
              <a:t>Презентация на тему: «Взаимоотношения в коллективе»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Правила взаимоотношения в коллективе: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6400" dirty="0"/>
              <a:t>Правило </a:t>
            </a:r>
            <a:r>
              <a:rPr lang="ru-RU" sz="6400" dirty="0" smtClean="0"/>
              <a:t>1. Единственный </a:t>
            </a:r>
            <a:r>
              <a:rPr lang="ru-RU" sz="6400" dirty="0"/>
              <a:t>способ одержать верх в споре - это уклониться от него.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64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6400" dirty="0" smtClean="0"/>
              <a:t>Правило 2: Проявляйте </a:t>
            </a:r>
            <a:r>
              <a:rPr lang="ru-RU" sz="6400" dirty="0"/>
              <a:t>уважение к мнению вашего собеседника. Никогда не говорите человеку, что он не прав.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64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6400" dirty="0" smtClean="0"/>
              <a:t>Правило 3. Если </a:t>
            </a:r>
            <a:r>
              <a:rPr lang="ru-RU" sz="6400" dirty="0"/>
              <a:t>вы не правы, признайте это быстро и решительно.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64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6400" dirty="0" smtClean="0"/>
              <a:t>Правило 4. С </a:t>
            </a:r>
            <a:r>
              <a:rPr lang="ru-RU" sz="6400" dirty="0"/>
              <a:t>самого начала придерживайтесь дружелюбного тона.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64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6400" dirty="0" smtClean="0"/>
              <a:t>Правило 5. Заставьте </a:t>
            </a:r>
            <a:r>
              <a:rPr lang="ru-RU" sz="6400" dirty="0"/>
              <a:t>собеседника сразу же ответить вам «да».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64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6400" dirty="0" smtClean="0"/>
              <a:t>Правило 6: Пусть </a:t>
            </a:r>
            <a:r>
              <a:rPr lang="ru-RU" sz="6400" dirty="0"/>
              <a:t>большую часть времени говорит ваш собеседник.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35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35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1600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16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Правила взаимоотношения в коллективе: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sz="29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900" dirty="0"/>
              <a:t>Правило </a:t>
            </a:r>
            <a:r>
              <a:rPr lang="ru-RU" sz="2900" dirty="0" smtClean="0"/>
              <a:t>6: Пусть </a:t>
            </a:r>
            <a:r>
              <a:rPr lang="ru-RU" sz="2900" dirty="0"/>
              <a:t>большую часть времени говорит ваш собеседник.</a:t>
            </a:r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sz="29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900" dirty="0" smtClean="0"/>
              <a:t>Правило 8: Искренне </a:t>
            </a:r>
            <a:r>
              <a:rPr lang="ru-RU" sz="2900" dirty="0"/>
              <a:t>старайтесь смотреть на вещи с точки зрения своего собеседника.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29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900" dirty="0" smtClean="0"/>
              <a:t>Правило 9. Относитесь </a:t>
            </a:r>
            <a:r>
              <a:rPr lang="ru-RU" sz="2900" dirty="0"/>
              <a:t>сочувственно к мыслям и желаниям других.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29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900" dirty="0" smtClean="0"/>
              <a:t>Правило 10: Взывайте </a:t>
            </a:r>
            <a:r>
              <a:rPr lang="ru-RU" sz="2900" dirty="0"/>
              <a:t>к более благородным мотивам.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29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900" dirty="0" smtClean="0"/>
              <a:t>Правило 11: Драматизируйте </a:t>
            </a:r>
            <a:r>
              <a:rPr lang="ru-RU" sz="2900" dirty="0"/>
              <a:t>свои идеи, подавайте их эффектно.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sz="2900" dirty="0"/>
          </a:p>
          <a:p>
            <a:pPr marL="0" indent="0" algn="just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900" dirty="0" smtClean="0"/>
              <a:t>Правило 12: Бросайте </a:t>
            </a:r>
            <a:r>
              <a:rPr lang="ru-RU" sz="2900" dirty="0"/>
              <a:t>вызов, задевайте за живое.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Ты можешь выбрать сам:</a:t>
            </a:r>
          </a:p>
        </p:txBody>
      </p:sp>
      <p:pic>
        <p:nvPicPr>
          <p:cNvPr id="24578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120900"/>
            <a:ext cx="2701925" cy="3603625"/>
          </a:xfrm>
        </p:spPr>
      </p:pic>
      <p:pic>
        <p:nvPicPr>
          <p:cNvPr id="24579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349500"/>
            <a:ext cx="2859087" cy="2859088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Напряжённость или понимание: </a:t>
            </a:r>
            <a:endParaRPr lang="ru-RU" dirty="0"/>
          </a:p>
        </p:txBody>
      </p:sp>
      <p:pic>
        <p:nvPicPr>
          <p:cNvPr id="25602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276475"/>
            <a:ext cx="2736850" cy="3108325"/>
          </a:xfrm>
        </p:spPr>
      </p:pic>
      <p:pic>
        <p:nvPicPr>
          <p:cNvPr id="25603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781300"/>
            <a:ext cx="3400425" cy="2420938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Лидер никто без настоящего и сплочённого коллектива</a:t>
            </a:r>
            <a:endParaRPr lang="ru-RU" dirty="0"/>
          </a:p>
        </p:txBody>
      </p:sp>
      <p:pic>
        <p:nvPicPr>
          <p:cNvPr id="26626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852738"/>
            <a:ext cx="3200400" cy="2132012"/>
          </a:xfrm>
        </p:spPr>
      </p:pic>
      <p:pic>
        <p:nvPicPr>
          <p:cNvPr id="26627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5030788" y="2493963"/>
            <a:ext cx="2466975" cy="28575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Научитесь понимать друг друга)</a:t>
            </a:r>
            <a:endParaRPr lang="ru-RU" dirty="0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636838"/>
            <a:ext cx="2684462" cy="2505075"/>
          </a:xfrm>
        </p:spPr>
      </p:pic>
      <p:pic>
        <p:nvPicPr>
          <p:cNvPr id="27651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664075" y="2855913"/>
            <a:ext cx="3200400" cy="21336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/>
              <a:t>Взаимоотношения людей в процессе совместной деятельности, которой каждый человек посвящает значительную часть своей жизни, всегда вызывает особый интерес и </a:t>
            </a:r>
            <a:r>
              <a:rPr lang="ru-RU" dirty="0" smtClean="0"/>
              <a:t>внимание. Совместная </a:t>
            </a:r>
            <a:r>
              <a:rPr lang="ru-RU" dirty="0"/>
              <a:t>деятельность людей не может быть нейтральной по отношению к </a:t>
            </a:r>
            <a:r>
              <a:rPr lang="ru-RU" dirty="0" smtClean="0"/>
              <a:t>нравственности. Современному </a:t>
            </a:r>
            <a:r>
              <a:rPr lang="ru-RU" dirty="0"/>
              <a:t>руководителю необходимо устанавливать контакт со своими подчиненными, а это - большое искусство. Ведь работники - не роботы, которые по первому распоряжению выполняют приказы своего начальника. Все мы - живые люди со своими чувствами и проблемами.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>
          <a:xfrm rot="21540000">
            <a:off x="1079500" y="836613"/>
            <a:ext cx="3065463" cy="504825"/>
          </a:xfrm>
        </p:spPr>
        <p:txBody>
          <a:bodyPr/>
          <a:lstStyle/>
          <a:p>
            <a:pPr eaLnBrk="1" hangingPunct="1"/>
            <a:r>
              <a:rPr lang="ru-RU" smtClean="0"/>
              <a:t>Теплые отношения</a:t>
            </a:r>
          </a:p>
        </p:txBody>
      </p:sp>
      <p:pic>
        <p:nvPicPr>
          <p:cNvPr id="15362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341438"/>
            <a:ext cx="3457575" cy="3743325"/>
          </a:xfrm>
        </p:spPr>
      </p:pic>
      <p:sp>
        <p:nvSpPr>
          <p:cNvPr id="15363" name="Текст 5"/>
          <p:cNvSpPr>
            <a:spLocks noGrp="1"/>
          </p:cNvSpPr>
          <p:nvPr>
            <p:ph type="body" sz="half" idx="2"/>
          </p:nvPr>
        </p:nvSpPr>
        <p:spPr>
          <a:xfrm rot="21540000">
            <a:off x="1128713" y="1484313"/>
            <a:ext cx="3049587" cy="4240212"/>
          </a:xfrm>
        </p:spPr>
        <p:txBody>
          <a:bodyPr/>
          <a:lstStyle/>
          <a:p>
            <a:pPr algn="just" eaLnBrk="1" hangingPunct="1"/>
            <a:r>
              <a:rPr lang="ru-RU" smtClean="0"/>
              <a:t>И с каждым подчиненным необходимо устанавливать теплые отношения, создавать благоприятный социально-психологический климат в коллективе, ведь именно такие действия - залог увеличения производительности труда, стабильной работы предприятия (учреждения, фирмы),а следовательно, получение большей прибыли - главной цели всех коммерческих организаций.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 rot="21540000">
            <a:off x="977900" y="719138"/>
            <a:ext cx="3063875" cy="692150"/>
          </a:xfrm>
        </p:spPr>
        <p:txBody>
          <a:bodyPr/>
          <a:lstStyle/>
          <a:p>
            <a:pPr eaLnBrk="1" hangingPunct="1"/>
            <a:r>
              <a:rPr lang="ru-RU" smtClean="0"/>
              <a:t>Проблемы….</a:t>
            </a:r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341438"/>
            <a:ext cx="3600450" cy="4248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865188" y="1370013"/>
            <a:ext cx="3452812" cy="4311650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/>
              <a:t>1. Высокий уровень напряженности в коллективе. Трудно рассчитывать на энтузиазм и существенную поддержку со стороны коллектива, охваченного страхами, недовольством.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8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/>
              <a:t>2. Недостаточная заинтересованность значительной части работников в проводимых преобразованиях. Часто люди просто не видят, чем конкретно для них будет выгодна работа в новых условиях.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8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/>
              <a:t>3. Низкий уровень доверия между администрацией и рядовыми работниками.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sz="1800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800" dirty="0"/>
              <a:t>4. Руководители среднего уровня часто практически полностью выключены из процесса подготовки организационных изменений и относятся к ним почти с таким же недоверием, как и подчиненные.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 rot="21540000">
            <a:off x="1079500" y="839788"/>
            <a:ext cx="3065463" cy="574675"/>
          </a:xfrm>
        </p:spPr>
        <p:txBody>
          <a:bodyPr/>
          <a:lstStyle/>
          <a:p>
            <a:pPr eaLnBrk="1" hangingPunct="1"/>
            <a:r>
              <a:rPr lang="ru-RU" smtClean="0"/>
              <a:t>Коллектив</a:t>
            </a: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00213"/>
            <a:ext cx="3832225" cy="312578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1130300" y="1555750"/>
            <a:ext cx="3048000" cy="4168775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i="1" dirty="0"/>
              <a:t>Коллектив</a:t>
            </a:r>
            <a:r>
              <a:rPr lang="ru-RU" dirty="0"/>
              <a:t> нужно создавать усилиями всех его членов, и главная роль здесь принадлежит менеджеру по персоналу, который сможет так организовать работу людей, чтобы это была команда единомышленников, объединенных общей целью.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b="1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/>
              <a:t>Коллектив </a:t>
            </a:r>
            <a:r>
              <a:rPr lang="ru-RU" dirty="0"/>
              <a:t>- такое объединение людей, которое подразумевает единство и сплоченность, сотрудничество и товарищество, являющихся основой жизнедеятельности и общения людей.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 сплоченности коллективы делят на: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1. сплоченные </a:t>
            </a:r>
            <a:r>
              <a:rPr lang="ru-RU" dirty="0"/>
              <a:t>- где подавляющее большинство имеет согласие по поводу моральных установок и ролевых обязанностей. Отношение между людьми носит конструктивный характер.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2. разобщенные </a:t>
            </a:r>
            <a:r>
              <a:rPr lang="ru-RU" dirty="0"/>
              <a:t>- когда каждый член коллектива имеет свое мнение и позицию, а мнение других отвергает или проявляет к ним безразличие непонимание. Отношения носят деструктивный характер.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/>
              <a:t>расчлененный</a:t>
            </a:r>
            <a:r>
              <a:rPr lang="ru-RU" dirty="0"/>
              <a:t> - согласие между людьми наблюдается только в малых неформальных подгруппах, что приводит к психологическому расслоению группы.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Коллективы</a:t>
            </a:r>
          </a:p>
        </p:txBody>
      </p:sp>
      <p:pic>
        <p:nvPicPr>
          <p:cNvPr id="19458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420938"/>
            <a:ext cx="3695700" cy="2774950"/>
          </a:xfrm>
        </p:spPr>
      </p:pic>
      <p:pic>
        <p:nvPicPr>
          <p:cNvPr id="19459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835525" y="2420938"/>
            <a:ext cx="3141663" cy="2754312"/>
          </a:xfrm>
        </p:spPr>
      </p:pic>
      <p:pic>
        <p:nvPicPr>
          <p:cNvPr id="19460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273550"/>
            <a:ext cx="25431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1540000">
            <a:off x="1081088" y="835025"/>
            <a:ext cx="3063875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Кто такая «Звезда» </a:t>
            </a:r>
            <a:r>
              <a:rPr lang="ru-RU" smtClean="0"/>
              <a:t>и  Лидер?</a:t>
            </a:r>
            <a:endParaRPr lang="ru-RU" dirty="0"/>
          </a:p>
        </p:txBody>
      </p:sp>
      <p:pic>
        <p:nvPicPr>
          <p:cNvPr id="20482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196975"/>
            <a:ext cx="3529013" cy="46085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rot="21540000">
            <a:off x="1131888" y="1766888"/>
            <a:ext cx="3049587" cy="3957637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/>
              <a:t>Звезды</a:t>
            </a:r>
            <a:r>
              <a:rPr lang="ru-RU" dirty="0"/>
              <a:t> - это такие члены группы (1 - 2 </a:t>
            </a:r>
            <a:r>
              <a:rPr lang="ru-RU" dirty="0" smtClean="0"/>
              <a:t>которые пользуются </a:t>
            </a:r>
            <a:r>
              <a:rPr lang="ru-RU" dirty="0"/>
              <a:t>наибольшими симпатиями, популярностью и уважением в группе.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/>
              <a:t>Звездность» не всегда является показателем лидерских качеств.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Лидерство</a:t>
            </a:r>
            <a:r>
              <a:rPr lang="ru-RU" dirty="0" smtClean="0"/>
              <a:t> </a:t>
            </a:r>
            <a:r>
              <a:rPr lang="ru-RU" dirty="0"/>
              <a:t>- это показатель психологического влияния на людей благодаря своей активной позиции в группе, умению сотрудничать, убеждать, брать на себя ответственность ( «выделяться из толпы» ).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 </a:t>
            </a:r>
            <a:r>
              <a:rPr lang="ru-RU" dirty="0"/>
              <a:t>звездность - показатель дипломатичности и доброжелательности характера человека, способности располагать к себе, оказывать моральную поддержку людям, вызывать положительные эмоции.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540000">
            <a:off x="1079500" y="763588"/>
            <a:ext cx="3065463" cy="646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Расположенность человека к </a:t>
            </a:r>
            <a:r>
              <a:rPr lang="ru-RU" dirty="0" smtClean="0"/>
              <a:t>общению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1540000">
            <a:off x="1130300" y="1555750"/>
            <a:ext cx="3048000" cy="416877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/>
              <a:t>Автором типологии является Карл Юнг.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/>
              <a:t>а)</a:t>
            </a:r>
            <a:r>
              <a:rPr lang="ru-RU" b="1" dirty="0"/>
              <a:t> экстраверты </a:t>
            </a:r>
            <a:r>
              <a:rPr lang="ru-RU" dirty="0"/>
              <a:t>- люди, ориентированные на общение, на </a:t>
            </a:r>
            <a:r>
              <a:rPr lang="ru-RU" dirty="0" err="1"/>
              <a:t>взаимо</a:t>
            </a:r>
            <a:r>
              <a:rPr lang="ru-RU" dirty="0"/>
              <a:t>-действие с другими людьми. Их эмоции, настроение зависят от внешних обстоятельств.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/>
              <a:t>б) </a:t>
            </a:r>
            <a:r>
              <a:rPr lang="ru-RU" b="1" dirty="0"/>
              <a:t>интроверты</a:t>
            </a:r>
            <a:r>
              <a:rPr lang="ru-RU" dirty="0"/>
              <a:t> - люди, ориентированные на собственные переживания, малообщительные, стремящиеся к независимости от других людей. Их эмоции и настроение зависят от личных внутренних переживаний.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dirty="0"/>
              <a:t>в) </a:t>
            </a:r>
            <a:r>
              <a:rPr lang="ru-RU" b="1" dirty="0" err="1"/>
              <a:t>амброверты</a:t>
            </a:r>
            <a:r>
              <a:rPr lang="ru-RU" dirty="0"/>
              <a:t> - золотая середина.</a:t>
            </a:r>
          </a:p>
        </p:txBody>
      </p:sp>
      <p:pic>
        <p:nvPicPr>
          <p:cNvPr id="21507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68413"/>
            <a:ext cx="3952875" cy="3529012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</TotalTime>
  <Words>570</Words>
  <Application>Microsoft Office PowerPoint</Application>
  <PresentationFormat>Экран (4:3)</PresentationFormat>
  <Paragraphs>69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Constantia</vt:lpstr>
      <vt:lpstr>Brush Script MT</vt:lpstr>
      <vt:lpstr>Calibri</vt:lpstr>
      <vt:lpstr>Franklin Gothic Book</vt:lpstr>
      <vt:lpstr>Rage Italic</vt:lpstr>
      <vt:lpstr>Кнопка</vt:lpstr>
      <vt:lpstr>Кнопка</vt:lpstr>
      <vt:lpstr>Кнопка</vt:lpstr>
      <vt:lpstr>Кнопка</vt:lpstr>
      <vt:lpstr>Презентация на тему: «Взаимоотношения в коллективе»</vt:lpstr>
      <vt:lpstr>Введение</vt:lpstr>
      <vt:lpstr>Теплые отношения</vt:lpstr>
      <vt:lpstr>Проблемы….</vt:lpstr>
      <vt:lpstr>Коллектив</vt:lpstr>
      <vt:lpstr>По сплоченности коллективы делят на:</vt:lpstr>
      <vt:lpstr>Коллективы</vt:lpstr>
      <vt:lpstr>Кто такая «Звезда» и  Лидер?</vt:lpstr>
      <vt:lpstr> Расположенность человека к общению</vt:lpstr>
      <vt:lpstr>Правила взаимоотношения в коллективе:</vt:lpstr>
      <vt:lpstr>Правила взаимоотношения в коллективе:</vt:lpstr>
      <vt:lpstr>Ты можешь выбрать сам:</vt:lpstr>
      <vt:lpstr>Напряжённость или понимание: </vt:lpstr>
      <vt:lpstr>Лидер никто без настоящего и сплочённого коллектива</vt:lpstr>
      <vt:lpstr>Научитесь понимать друг друга)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«Взаимоотношения в коллективе»</dc:title>
  <cp:lastModifiedBy>Ольга</cp:lastModifiedBy>
  <cp:revision>5</cp:revision>
  <dcterms:modified xsi:type="dcterms:W3CDTF">2012-05-15T16:34:34Z</dcterms:modified>
</cp:coreProperties>
</file>