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  <p:sldMasterId id="2147483674" r:id="rId4"/>
    <p:sldMasterId id="2147483681" r:id="rId5"/>
    <p:sldMasterId id="2147483688" r:id="rId6"/>
    <p:sldMasterId id="2147483695" r:id="rId7"/>
  </p:sldMasterIdLst>
  <p:sldIdLst>
    <p:sldId id="257" r:id="rId8"/>
    <p:sldId id="260" r:id="rId9"/>
    <p:sldId id="262" r:id="rId10"/>
    <p:sldId id="264" r:id="rId11"/>
    <p:sldId id="263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927D-FFF0-4408-A4C3-C137F57042C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0896-40AD-4084-B507-EF5AF06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0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927D-FFF0-4408-A4C3-C137F57042C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0896-40AD-4084-B507-EF5AF06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1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927D-FFF0-4408-A4C3-C137F57042C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0896-40AD-4084-B507-EF5AF06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94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1" y="6286501"/>
            <a:ext cx="1250949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299103"/>
      </p:ext>
    </p:extLst>
  </p:cSld>
  <p:clrMapOvr>
    <a:masterClrMapping/>
  </p:clrMapOvr>
  <p:transition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1" y="5357814"/>
            <a:ext cx="336973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42459"/>
      </p:ext>
    </p:extLst>
  </p:cSld>
  <p:clrMapOvr>
    <a:masterClrMapping/>
  </p:clrMapOvr>
  <p:transition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26"/>
            <a:ext cx="194945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1" y="4965700"/>
            <a:ext cx="2190749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42698"/>
      </p:ext>
    </p:extLst>
  </p:cSld>
  <p:clrMapOvr>
    <a:masterClrMapping/>
  </p:clrMapOvr>
  <p:transition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737100"/>
            <a:ext cx="47625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401421"/>
      </p:ext>
    </p:extLst>
  </p:cSld>
  <p:clrMapOvr>
    <a:masterClrMapping/>
  </p:clrMapOvr>
  <p:transition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772016"/>
      </p:ext>
    </p:extLst>
  </p:cSld>
  <p:clrMapOvr>
    <a:masterClrMapping/>
  </p:clrMapOvr>
  <p:transition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6517484"/>
      </p:ext>
    </p:extLst>
  </p:cSld>
  <p:clrMapOvr>
    <a:masterClrMapping/>
  </p:clrMapOvr>
  <p:transition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1" y="6286501"/>
            <a:ext cx="1250949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278916"/>
      </p:ext>
    </p:extLst>
  </p:cSld>
  <p:clrMapOvr>
    <a:masterClrMapping/>
  </p:clrMapOvr>
  <p:transition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1" y="5357814"/>
            <a:ext cx="336973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6164"/>
      </p:ext>
    </p:extLst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927D-FFF0-4408-A4C3-C137F57042C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0896-40AD-4084-B507-EF5AF06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01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26"/>
            <a:ext cx="194945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1" y="4965700"/>
            <a:ext cx="2190749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012450"/>
      </p:ext>
    </p:extLst>
  </p:cSld>
  <p:clrMapOvr>
    <a:masterClrMapping/>
  </p:clrMapOvr>
  <p:transition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737100"/>
            <a:ext cx="47625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82522"/>
      </p:ext>
    </p:extLst>
  </p:cSld>
  <p:clrMapOvr>
    <a:masterClrMapping/>
  </p:clrMapOvr>
  <p:transition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020895"/>
      </p:ext>
    </p:extLst>
  </p:cSld>
  <p:clrMapOvr>
    <a:masterClrMapping/>
  </p:clrMapOvr>
  <p:transition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76073668"/>
      </p:ext>
    </p:extLst>
  </p:cSld>
  <p:clrMapOvr>
    <a:masterClrMapping/>
  </p:clrMapOvr>
  <p:transition>
    <p:wheel spokes="3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1" y="6286501"/>
            <a:ext cx="1250949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92005"/>
      </p:ext>
    </p:extLst>
  </p:cSld>
  <p:clrMapOvr>
    <a:masterClrMapping/>
  </p:clrMapOvr>
  <p:transition>
    <p:wheel spokes="3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1" y="5357814"/>
            <a:ext cx="336973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28688"/>
      </p:ext>
    </p:extLst>
  </p:cSld>
  <p:clrMapOvr>
    <a:masterClrMapping/>
  </p:clrMapOvr>
  <p:transition>
    <p:wheel spokes="3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26"/>
            <a:ext cx="194945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1" y="4965700"/>
            <a:ext cx="2190749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6553"/>
      </p:ext>
    </p:extLst>
  </p:cSld>
  <p:clrMapOvr>
    <a:masterClrMapping/>
  </p:clrMapOvr>
  <p:transition>
    <p:wheel spokes="3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737100"/>
            <a:ext cx="47625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77945"/>
      </p:ext>
    </p:extLst>
  </p:cSld>
  <p:clrMapOvr>
    <a:masterClrMapping/>
  </p:clrMapOvr>
  <p:transition>
    <p:wheel spokes="3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640490"/>
      </p:ext>
    </p:extLst>
  </p:cSld>
  <p:clrMapOvr>
    <a:masterClrMapping/>
  </p:clrMapOvr>
  <p:transition>
    <p:wheel spokes="3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954214"/>
      </p:ext>
    </p:extLst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927D-FFF0-4408-A4C3-C137F57042C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0896-40AD-4084-B507-EF5AF06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60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1" y="6286501"/>
            <a:ext cx="1250949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678447"/>
      </p:ext>
    </p:extLst>
  </p:cSld>
  <p:clrMapOvr>
    <a:masterClrMapping/>
  </p:clrMapOvr>
  <p:transition>
    <p:wheel spokes="3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1" y="5357814"/>
            <a:ext cx="336973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0133"/>
      </p:ext>
    </p:extLst>
  </p:cSld>
  <p:clrMapOvr>
    <a:masterClrMapping/>
  </p:clrMapOvr>
  <p:transition>
    <p:wheel spokes="3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26"/>
            <a:ext cx="194945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1" y="4965700"/>
            <a:ext cx="2190749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63429"/>
      </p:ext>
    </p:extLst>
  </p:cSld>
  <p:clrMapOvr>
    <a:masterClrMapping/>
  </p:clrMapOvr>
  <p:transition>
    <p:wheel spokes="3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737100"/>
            <a:ext cx="47625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09574"/>
      </p:ext>
    </p:extLst>
  </p:cSld>
  <p:clrMapOvr>
    <a:masterClrMapping/>
  </p:clrMapOvr>
  <p:transition>
    <p:wheel spokes="3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485880"/>
      </p:ext>
    </p:extLst>
  </p:cSld>
  <p:clrMapOvr>
    <a:masterClrMapping/>
  </p:clrMapOvr>
  <p:transition>
    <p:wheel spokes="3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5527576"/>
      </p:ext>
    </p:extLst>
  </p:cSld>
  <p:clrMapOvr>
    <a:masterClrMapping/>
  </p:clrMapOvr>
  <p:transition>
    <p:wheel spokes="3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1" y="6286501"/>
            <a:ext cx="1250949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985837"/>
      </p:ext>
    </p:extLst>
  </p:cSld>
  <p:clrMapOvr>
    <a:masterClrMapping/>
  </p:clrMapOvr>
  <p:transition>
    <p:wheel spokes="3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1" y="5357814"/>
            <a:ext cx="336973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104345"/>
      </p:ext>
    </p:extLst>
  </p:cSld>
  <p:clrMapOvr>
    <a:masterClrMapping/>
  </p:clrMapOvr>
  <p:transition>
    <p:wheel spokes="3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26"/>
            <a:ext cx="194945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1" y="4965700"/>
            <a:ext cx="2190749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113311"/>
      </p:ext>
    </p:extLst>
  </p:cSld>
  <p:clrMapOvr>
    <a:masterClrMapping/>
  </p:clrMapOvr>
  <p:transition>
    <p:wheel spokes="3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737100"/>
            <a:ext cx="47625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62079"/>
      </p:ext>
    </p:extLst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927D-FFF0-4408-A4C3-C137F57042C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0896-40AD-4084-B507-EF5AF06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58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834046"/>
      </p:ext>
    </p:extLst>
  </p:cSld>
  <p:clrMapOvr>
    <a:masterClrMapping/>
  </p:clrMapOvr>
  <p:transition>
    <p:wheel spokes="3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3631523"/>
      </p:ext>
    </p:extLst>
  </p:cSld>
  <p:clrMapOvr>
    <a:masterClrMapping/>
  </p:clrMapOvr>
  <p:transition>
    <p:wheel spokes="3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1" y="6286501"/>
            <a:ext cx="1250949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602353"/>
      </p:ext>
    </p:extLst>
  </p:cSld>
  <p:clrMapOvr>
    <a:masterClrMapping/>
  </p:clrMapOvr>
  <p:transition>
    <p:wheel spokes="3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1" y="5357814"/>
            <a:ext cx="336973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33165"/>
      </p:ext>
    </p:extLst>
  </p:cSld>
  <p:clrMapOvr>
    <a:masterClrMapping/>
  </p:clrMapOvr>
  <p:transition>
    <p:wheel spokes="3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26"/>
            <a:ext cx="194945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1" y="4965700"/>
            <a:ext cx="2190749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56666"/>
      </p:ext>
    </p:extLst>
  </p:cSld>
  <p:clrMapOvr>
    <a:masterClrMapping/>
  </p:clrMapOvr>
  <p:transition>
    <p:wheel spokes="3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737100"/>
            <a:ext cx="47625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63570"/>
      </p:ext>
    </p:extLst>
  </p:cSld>
  <p:clrMapOvr>
    <a:masterClrMapping/>
  </p:clrMapOvr>
  <p:transition>
    <p:wheel spokes="3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442765"/>
      </p:ext>
    </p:extLst>
  </p:cSld>
  <p:clrMapOvr>
    <a:masterClrMapping/>
  </p:clrMapOvr>
  <p:transition>
    <p:wheel spokes="3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8796669"/>
      </p:ext>
    </p:extLst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927D-FFF0-4408-A4C3-C137F57042C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0896-40AD-4084-B507-EF5AF06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7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927D-FFF0-4408-A4C3-C137F57042C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0896-40AD-4084-B507-EF5AF06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5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927D-FFF0-4408-A4C3-C137F57042C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0896-40AD-4084-B507-EF5AF06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2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927D-FFF0-4408-A4C3-C137F57042C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0896-40AD-4084-B507-EF5AF06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5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927D-FFF0-4408-A4C3-C137F57042C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0896-40AD-4084-B507-EF5AF06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C927D-FFF0-4408-A4C3-C137F57042C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70896-40AD-4084-B507-EF5AF065D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1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0223C9-02CD-4FE0-A817-452D43F07A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009A20-A10F-4B50-B4E4-9DA1C967E21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1194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0223C9-02CD-4FE0-A817-452D43F07A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009A20-A10F-4B50-B4E4-9DA1C967E21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9958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0223C9-02CD-4FE0-A817-452D43F07A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009A20-A10F-4B50-B4E4-9DA1C967E21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9059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0223C9-02CD-4FE0-A817-452D43F07A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009A20-A10F-4B50-B4E4-9DA1C967E21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6947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0223C9-02CD-4FE0-A817-452D43F07A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009A20-A10F-4B50-B4E4-9DA1C967E21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7781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0223C9-02CD-4FE0-A817-452D43F07A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009A20-A10F-4B50-B4E4-9DA1C967E21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9616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51738" y="1340068"/>
            <a:ext cx="4193628" cy="19864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Правописание суффиксов чик – </a:t>
            </a:r>
            <a:r>
              <a:rPr lang="ru-RU" sz="2800" b="1" i="1" dirty="0" err="1" smtClean="0"/>
              <a:t>щик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2694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381250" y="500063"/>
            <a:ext cx="8286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u="sng" dirty="0">
                <a:solidFill>
                  <a:prstClr val="white"/>
                </a:solidFill>
                <a:cs typeface="Times New Roman" pitchFamily="18" charset="0"/>
              </a:rPr>
              <a:t>Проверь себя: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i="1" dirty="0">
              <a:solidFill>
                <a:prstClr val="white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-</a:t>
            </a:r>
            <a:r>
              <a:rPr lang="ru-RU" sz="3600" b="1" i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щик</a:t>
            </a:r>
            <a:r>
              <a:rPr lang="ru-RU" sz="3600" b="1" i="1" dirty="0">
                <a:solidFill>
                  <a:prstClr val="white"/>
                </a:solidFill>
                <a:cs typeface="Times New Roman" pitchFamily="18" charset="0"/>
              </a:rPr>
              <a:t>:</a:t>
            </a:r>
            <a:r>
              <a:rPr lang="ru-RU" sz="3600" i="1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ru-RU" sz="3600" dirty="0">
                <a:solidFill>
                  <a:prstClr val="white"/>
                </a:solidFill>
                <a:cs typeface="Times New Roman" pitchFamily="18" charset="0"/>
              </a:rPr>
              <a:t>сборщик, шарманщик, сварщик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i="1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endParaRPr lang="ru-RU" dirty="0">
              <a:solidFill>
                <a:prstClr val="white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-чик</a:t>
            </a:r>
            <a:r>
              <a:rPr lang="ru-RU" sz="3600" b="1" i="1" dirty="0">
                <a:solidFill>
                  <a:prstClr val="white"/>
                </a:solidFill>
                <a:cs typeface="Times New Roman" pitchFamily="18" charset="0"/>
              </a:rPr>
              <a:t>: </a:t>
            </a:r>
            <a:r>
              <a:rPr lang="ru-RU" sz="3600" i="1" dirty="0">
                <a:solidFill>
                  <a:prstClr val="white"/>
                </a:solidFill>
                <a:cs typeface="Times New Roman" pitchFamily="18" charset="0"/>
              </a:rPr>
              <a:t>(со значением лица) </a:t>
            </a:r>
            <a:r>
              <a:rPr lang="ru-RU" sz="3600" dirty="0">
                <a:solidFill>
                  <a:prstClr val="white"/>
                </a:solidFill>
                <a:cs typeface="Times New Roman" pitchFamily="18" charset="0"/>
              </a:rPr>
              <a:t>заказчик, советчик, попутчик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-чик</a:t>
            </a:r>
            <a:r>
              <a:rPr lang="ru-RU" sz="3600" b="1" i="1" dirty="0">
                <a:solidFill>
                  <a:prstClr val="white"/>
                </a:solidFill>
                <a:cs typeface="Times New Roman" pitchFamily="18" charset="0"/>
              </a:rPr>
              <a:t>: </a:t>
            </a:r>
            <a:r>
              <a:rPr lang="ru-RU" sz="3600" i="1" dirty="0">
                <a:solidFill>
                  <a:prstClr val="white"/>
                </a:solidFill>
                <a:cs typeface="Times New Roman" pitchFamily="18" charset="0"/>
              </a:rPr>
              <a:t>(с уменьшительным значением) </a:t>
            </a:r>
            <a:r>
              <a:rPr lang="ru-RU" sz="3600" dirty="0">
                <a:solidFill>
                  <a:prstClr val="white"/>
                </a:solidFill>
                <a:cs typeface="Times New Roman" pitchFamily="18" charset="0"/>
              </a:rPr>
              <a:t>диванчик, кафтанчик, стаканчик</a:t>
            </a:r>
            <a:endParaRPr lang="ru-RU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325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667000" y="274639"/>
            <a:ext cx="7543800" cy="796925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chemeClr val="bg1"/>
                </a:solidFill>
              </a:rPr>
              <a:t>Самооценка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024188" y="1357314"/>
            <a:ext cx="7643812" cy="50006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i="1" u="sng" dirty="0" smtClean="0">
                <a:solidFill>
                  <a:schemeClr val="bg1"/>
                </a:solidFill>
              </a:rPr>
              <a:t>Да (понял).  Частично.   Нет (не понял).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1)Я усвоил(а) орфограмму «Буквы "ч" и "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щ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" в суффиксе имен существительных "-чик" ("-</a:t>
            </a:r>
            <a:r>
              <a:rPr lang="ru-RU" sz="2400" b="1" dirty="0" err="1">
                <a:solidFill>
                  <a:schemeClr val="bg1">
                    <a:lumMod val="75000"/>
                  </a:schemeClr>
                </a:solidFill>
              </a:rPr>
              <a:t>щик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").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2)Я умею находить слово с данной орфограммой.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3)Я отличаю значение суффиксов («уменьшительное», значение «лица»).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i="1" u="sng" dirty="0">
                <a:solidFill>
                  <a:schemeClr val="bg1"/>
                </a:solidFill>
              </a:rPr>
              <a:t>Баллы:</a:t>
            </a:r>
            <a:r>
              <a:rPr lang="ru-RU" sz="2400" u="sng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Да – 5 баллов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Частично – 3 балла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Нет – 0 баллов 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6568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38438" y="428626"/>
          <a:ext cx="7929562" cy="4572000"/>
        </p:xfrm>
        <a:graphic>
          <a:graphicData uri="http://schemas.openxmlformats.org/drawingml/2006/table">
            <a:tbl>
              <a:tblPr/>
              <a:tblGrid>
                <a:gridCol w="3965561"/>
                <a:gridCol w="3964001"/>
              </a:tblGrid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баллов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баллов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12–14 баллов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9–11 баллов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балла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8454" name="Rectangle 1"/>
          <p:cNvSpPr>
            <a:spLocks noChangeArrowheads="1"/>
          </p:cNvSpPr>
          <p:nvPr/>
        </p:nvSpPr>
        <p:spPr bwMode="auto">
          <a:xfrm>
            <a:off x="1524001" y="-323165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9097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705"/>
            <a:ext cx="12577011" cy="7146758"/>
          </a:xfrm>
          <a:prstGeom prst="rect">
            <a:avLst/>
          </a:prstGeom>
        </p:spPr>
      </p:pic>
      <p:sp>
        <p:nvSpPr>
          <p:cNvPr id="3" name="Круглая лента лицом вниз 2"/>
          <p:cNvSpPr/>
          <p:nvPr/>
        </p:nvSpPr>
        <p:spPr>
          <a:xfrm>
            <a:off x="-385011" y="978568"/>
            <a:ext cx="10058400" cy="4138864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Недаром дети любят сказку.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А </a:t>
            </a:r>
            <a:r>
              <a:rPr lang="ru-RU" sz="2800" b="1" dirty="0"/>
              <a:t>сказка тем и хороша,</a:t>
            </a:r>
            <a:br>
              <a:rPr lang="ru-RU" sz="2800" b="1" dirty="0"/>
            </a:br>
            <a:r>
              <a:rPr lang="ru-RU" sz="2800" b="1" dirty="0"/>
              <a:t>Что в ней счастливая развязка благополучного конца</a:t>
            </a:r>
          </a:p>
        </p:txBody>
      </p:sp>
    </p:spTree>
    <p:extLst>
      <p:ext uri="{BB962C8B-B14F-4D97-AF65-F5344CB8AC3E}">
        <p14:creationId xmlns:p14="http://schemas.microsoft.com/office/powerpoint/2010/main" val="545395407"/>
      </p:ext>
    </p:extLst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89" y="1219200"/>
            <a:ext cx="11122861" cy="4989095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b="1" dirty="0" smtClean="0"/>
              <a:t>Жили-были </a:t>
            </a:r>
            <a:r>
              <a:rPr lang="ru-RU" sz="3600" b="1" dirty="0"/>
              <a:t>два брата-суффикса. Жили они – не тужили, слова серебрили, друг друга веселили, но одного не понимали: кому, где и когда писаться. Проходит год, другой, третий, но никто не объясняет им этого. Затужили братцы, но слух прошёл, что царь совет собирает, </a:t>
            </a:r>
            <a:r>
              <a:rPr lang="ru-RU" sz="3600" b="1" dirty="0" err="1"/>
              <a:t>Чика</a:t>
            </a:r>
            <a:r>
              <a:rPr lang="ru-RU" sz="3600" b="1" dirty="0"/>
              <a:t> и </a:t>
            </a:r>
            <a:r>
              <a:rPr lang="ru-RU" sz="3600" b="1" dirty="0" err="1"/>
              <a:t>Щика</a:t>
            </a:r>
            <a:r>
              <a:rPr lang="ru-RU" sz="3600" b="1" dirty="0"/>
              <a:t> к себе призывает. Прибыли Чик и </a:t>
            </a:r>
            <a:r>
              <a:rPr lang="ru-RU" sz="3600" b="1" dirty="0" err="1"/>
              <a:t>Щик</a:t>
            </a:r>
            <a:r>
              <a:rPr lang="ru-RU" sz="3600" b="1" dirty="0"/>
              <a:t> к царю, и он им свой царский указ объявляет: “Профессии, черты характера – это ваши слова. Писаться после З – С, Д – Т и Ж будет Чик всегда. Остальные буквы принадлежат </a:t>
            </a:r>
            <a:r>
              <a:rPr lang="ru-RU" sz="3600" b="1" dirty="0" err="1"/>
              <a:t>Щику</a:t>
            </a:r>
            <a:r>
              <a:rPr lang="ru-RU" sz="3600" b="1" dirty="0"/>
              <a:t> на века</a:t>
            </a:r>
          </a:p>
        </p:txBody>
      </p:sp>
    </p:spTree>
    <p:extLst>
      <p:ext uri="{BB962C8B-B14F-4D97-AF65-F5344CB8AC3E}">
        <p14:creationId xmlns:p14="http://schemas.microsoft.com/office/powerpoint/2010/main" val="6480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81263"/>
            <a:ext cx="12336379" cy="73392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6079958" y="2053389"/>
            <a:ext cx="6256420" cy="44115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Ж</a:t>
            </a:r>
            <a:r>
              <a:rPr lang="ru-RU" sz="8000" dirty="0" smtClean="0"/>
              <a:t>и</a:t>
            </a:r>
            <a:r>
              <a:rPr lang="ru-RU" sz="8000" dirty="0" smtClean="0">
                <a:solidFill>
                  <a:srgbClr val="FF0000"/>
                </a:solidFill>
              </a:rPr>
              <a:t>т</a:t>
            </a:r>
            <a:r>
              <a:rPr lang="ru-RU" sz="8000" dirty="0" smtClean="0"/>
              <a:t>ь </a:t>
            </a:r>
            <a:r>
              <a:rPr lang="ru-RU" sz="8000" dirty="0" smtClean="0">
                <a:solidFill>
                  <a:srgbClr val="FF0000"/>
                </a:solidFill>
              </a:rPr>
              <a:t>зд</a:t>
            </a:r>
            <a:r>
              <a:rPr lang="ru-RU" sz="8000" dirty="0" smtClean="0"/>
              <a:t>е</a:t>
            </a:r>
            <a:r>
              <a:rPr lang="ru-RU" sz="8000" dirty="0" smtClean="0">
                <a:solidFill>
                  <a:srgbClr val="FF0000"/>
                </a:solidFill>
              </a:rPr>
              <a:t>с</a:t>
            </a:r>
            <a:r>
              <a:rPr lang="ru-RU" sz="8000" dirty="0" smtClean="0"/>
              <a:t>ь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14358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1" y="-497305"/>
            <a:ext cx="12496800" cy="7828547"/>
          </a:xfrm>
          <a:prstGeom prst="rec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>
            <a:off x="160421" y="580422"/>
            <a:ext cx="8758990" cy="666131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ЧИК</a:t>
            </a:r>
            <a:endParaRPr lang="ru-RU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4154906" y="1491916"/>
            <a:ext cx="1031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Ж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1853" y="3240506"/>
            <a:ext cx="102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Т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9958" y="5791200"/>
            <a:ext cx="580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Д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0274" y="5807242"/>
            <a:ext cx="94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З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4211" y="3080084"/>
            <a:ext cx="1251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С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77516"/>
            <a:ext cx="12352421" cy="7435516"/>
          </a:xfrm>
          <a:prstGeom prst="rect">
            <a:avLst/>
          </a:prstGeom>
        </p:spPr>
      </p:pic>
      <p:sp>
        <p:nvSpPr>
          <p:cNvPr id="5" name="Волна 4"/>
          <p:cNvSpPr/>
          <p:nvPr/>
        </p:nvSpPr>
        <p:spPr>
          <a:xfrm>
            <a:off x="128338" y="2534653"/>
            <a:ext cx="12063662" cy="4491789"/>
          </a:xfrm>
          <a:prstGeom prst="wave">
            <a:avLst>
              <a:gd name="adj1" fmla="val 12500"/>
              <a:gd name="adj2" fmla="val 1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8568" y="3140242"/>
            <a:ext cx="100423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Давным-давно </a:t>
            </a:r>
            <a:r>
              <a:rPr lang="ru-RU" sz="2400" b="1" dirty="0">
                <a:solidFill>
                  <a:schemeClr val="bg1"/>
                </a:solidFill>
              </a:rPr>
              <a:t>жил-был суффикс Чик. Он был такой добрый, ласковый, что все слова, к которым он подходил, сразу же превращались в таких же добрых и ласковых, как и сам суффикс. У суффикса Чик была еще одна особенность: он умел уменьшать слова. Вместо мощного КОЛОКОЛА получался чудно звенящий КОЛОКОЛЬЧИК. Даже большой зрелый ОГУРЕЦ превращался в изящный ОГУРЧИК. </a:t>
            </a:r>
          </a:p>
        </p:txBody>
      </p:sp>
    </p:spTree>
    <p:extLst>
      <p:ext uri="{BB962C8B-B14F-4D97-AF65-F5344CB8AC3E}">
        <p14:creationId xmlns:p14="http://schemas.microsoft.com/office/powerpoint/2010/main" val="21312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298542"/>
              </p:ext>
            </p:extLst>
          </p:nvPr>
        </p:nvGraphicFramePr>
        <p:xfrm>
          <a:off x="-176464" y="-208547"/>
          <a:ext cx="12512842" cy="7956013"/>
        </p:xfrm>
        <a:graphic>
          <a:graphicData uri="http://schemas.openxmlformats.org/drawingml/2006/table">
            <a:tbl>
              <a:tblPr/>
              <a:tblGrid>
                <a:gridCol w="6256421"/>
                <a:gridCol w="6256421"/>
              </a:tblGrid>
              <a:tr h="1265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 суффиксе существительных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-чик (-</a:t>
                      </a:r>
                      <a:r>
                        <a:rPr kumimoji="0" lang="ru-RU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щик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6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Ч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580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букв: </a:t>
                      </a: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д, т, з, с, ж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Объез</a:t>
                      </a:r>
                      <a:r>
                        <a:rPr kumimoji="0" lang="ru-RU" sz="3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3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Уменьшительное значение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фонта</a:t>
                      </a:r>
                      <a:r>
                        <a:rPr kumimoji="0" lang="ru-RU" sz="32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3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0" marR="95250" marT="95250" marB="952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 остальных случаях: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бараба</a:t>
                      </a:r>
                      <a:r>
                        <a:rPr kumimoji="0" lang="ru-RU" sz="32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</a:t>
                      </a:r>
                      <a:r>
                        <a:rPr kumimoji="0" lang="ru-RU" sz="32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щ</a:t>
                      </a: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ик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65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Опознавательный признак орфограммы – стечение согласных.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9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286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Лексический диктант.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1251" y="857251"/>
            <a:ext cx="8429625" cy="5268913"/>
          </a:xfrm>
        </p:spPr>
        <p:txBody>
          <a:bodyPr/>
          <a:lstStyle/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</a:rPr>
              <a:t>Тот, кто перебежал к врагу, изменник – </a:t>
            </a:r>
            <a:r>
              <a:rPr lang="ru-RU" sz="2400" b="1" i="1" dirty="0"/>
              <a:t>перебежчик</a:t>
            </a:r>
            <a:r>
              <a:rPr lang="ru-RU" sz="2400" dirty="0"/>
              <a:t>.</a:t>
            </a: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</a:rPr>
              <a:t> Рабочий, специалист по бетонным работам – </a:t>
            </a:r>
            <a:r>
              <a:rPr lang="ru-RU" sz="2400" b="1" i="1" dirty="0"/>
              <a:t>бетонщик</a:t>
            </a:r>
            <a:r>
              <a:rPr lang="ru-RU" sz="2400" dirty="0"/>
              <a:t>.</a:t>
            </a: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</a:rPr>
              <a:t> Тот, кто подносит, доставляет что-нибудь – </a:t>
            </a:r>
            <a:r>
              <a:rPr lang="ru-RU" sz="2400" b="1" i="1" dirty="0"/>
              <a:t>подносчик</a:t>
            </a:r>
            <a:r>
              <a:rPr lang="ru-RU" sz="2400" dirty="0"/>
              <a:t>.</a:t>
            </a: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</a:rPr>
              <a:t> Рабочий, специалист по кирпичной каменной кладке – </a:t>
            </a:r>
            <a:r>
              <a:rPr lang="ru-RU" sz="2400" b="1" i="1" dirty="0"/>
              <a:t>каменщик</a:t>
            </a:r>
            <a:r>
              <a:rPr lang="ru-RU" sz="2400" dirty="0"/>
              <a:t>.</a:t>
            </a: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</a:rPr>
              <a:t> Рабочий по проходке горных выработок – </a:t>
            </a:r>
            <a:r>
              <a:rPr lang="ru-RU" sz="2400" b="1" i="1" dirty="0"/>
              <a:t>проходчик</a:t>
            </a: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</a:rPr>
              <a:t> Рабочий, специалист по типографскому набору – </a:t>
            </a:r>
            <a:r>
              <a:rPr lang="ru-RU" sz="2400" b="1" i="1" dirty="0"/>
              <a:t>наборщик</a:t>
            </a:r>
            <a:r>
              <a:rPr lang="ru-RU" sz="2400" dirty="0"/>
              <a:t>.</a:t>
            </a: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</a:rPr>
              <a:t> Работник, ведущий учёт кого-нибудь, что-нибудь – </a:t>
            </a:r>
            <a:r>
              <a:rPr lang="ru-RU" sz="2400" b="1" i="1" dirty="0"/>
              <a:t>учётчик</a:t>
            </a:r>
            <a:r>
              <a:rPr lang="ru-RU" sz="2400" dirty="0"/>
              <a:t>.</a:t>
            </a: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</a:rPr>
              <a:t>1) Лицо, которое снимает, арендует помещение; 2) тот, кто делает съёмку местности – </a:t>
            </a:r>
            <a:r>
              <a:rPr lang="ru-RU" sz="2400" b="1" i="1" dirty="0"/>
              <a:t>съёмщик</a:t>
            </a:r>
            <a:r>
              <a:rPr lang="ru-RU" sz="2400" dirty="0"/>
              <a:t>.</a:t>
            </a: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</a:rPr>
              <a:t> Рабочий, занимающийся смазкой чего-нибудь – </a:t>
            </a:r>
            <a:r>
              <a:rPr lang="ru-RU" sz="2400" b="1" i="1" dirty="0"/>
              <a:t>смазчик</a:t>
            </a:r>
            <a:r>
              <a:rPr lang="ru-RU" sz="2400" dirty="0"/>
              <a:t>.</a:t>
            </a: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ru-RU" sz="2400" dirty="0">
                <a:solidFill>
                  <a:schemeClr val="bg1"/>
                </a:solidFill>
              </a:rPr>
              <a:t> Работник бани, обслуживающий посетителей – </a:t>
            </a:r>
            <a:r>
              <a:rPr lang="ru-RU" sz="2400" b="1" i="1" dirty="0"/>
              <a:t>банщик</a:t>
            </a:r>
            <a:r>
              <a:rPr lang="ru-RU" sz="2400" dirty="0"/>
              <a:t>.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4" name="Rectangle 183"/>
          <p:cNvSpPr>
            <a:spLocks noChangeArrowheads="1"/>
          </p:cNvSpPr>
          <p:nvPr/>
        </p:nvSpPr>
        <p:spPr bwMode="auto">
          <a:xfrm>
            <a:off x="8072438" y="785813"/>
            <a:ext cx="2595562" cy="43815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183"/>
          <p:cNvSpPr>
            <a:spLocks noChangeArrowheads="1"/>
          </p:cNvSpPr>
          <p:nvPr/>
        </p:nvSpPr>
        <p:spPr bwMode="auto">
          <a:xfrm>
            <a:off x="8882064" y="1357314"/>
            <a:ext cx="1785937" cy="35718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183"/>
          <p:cNvSpPr>
            <a:spLocks noChangeArrowheads="1"/>
          </p:cNvSpPr>
          <p:nvPr/>
        </p:nvSpPr>
        <p:spPr bwMode="auto">
          <a:xfrm>
            <a:off x="8596313" y="1785938"/>
            <a:ext cx="1809750" cy="43815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183"/>
          <p:cNvSpPr>
            <a:spLocks noChangeArrowheads="1"/>
          </p:cNvSpPr>
          <p:nvPr/>
        </p:nvSpPr>
        <p:spPr bwMode="auto">
          <a:xfrm>
            <a:off x="2881314" y="2643188"/>
            <a:ext cx="2738437" cy="43815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183"/>
          <p:cNvSpPr>
            <a:spLocks noChangeArrowheads="1"/>
          </p:cNvSpPr>
          <p:nvPr/>
        </p:nvSpPr>
        <p:spPr bwMode="auto">
          <a:xfrm>
            <a:off x="8524876" y="3000375"/>
            <a:ext cx="1952625" cy="43815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183"/>
          <p:cNvSpPr>
            <a:spLocks noChangeArrowheads="1"/>
          </p:cNvSpPr>
          <p:nvPr/>
        </p:nvSpPr>
        <p:spPr bwMode="auto">
          <a:xfrm>
            <a:off x="2881313" y="3857625"/>
            <a:ext cx="1714500" cy="3571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Rectangle 183"/>
          <p:cNvSpPr>
            <a:spLocks noChangeArrowheads="1"/>
          </p:cNvSpPr>
          <p:nvPr/>
        </p:nvSpPr>
        <p:spPr bwMode="auto">
          <a:xfrm>
            <a:off x="2881313" y="4714876"/>
            <a:ext cx="1714500" cy="29527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183"/>
          <p:cNvSpPr>
            <a:spLocks noChangeArrowheads="1"/>
          </p:cNvSpPr>
          <p:nvPr/>
        </p:nvSpPr>
        <p:spPr bwMode="auto">
          <a:xfrm>
            <a:off x="9239250" y="6286501"/>
            <a:ext cx="1785938" cy="36671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Rectangle 183"/>
          <p:cNvSpPr>
            <a:spLocks noChangeArrowheads="1"/>
          </p:cNvSpPr>
          <p:nvPr/>
        </p:nvSpPr>
        <p:spPr bwMode="auto">
          <a:xfrm>
            <a:off x="6453189" y="5500688"/>
            <a:ext cx="1785937" cy="43815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Rectangle 183"/>
          <p:cNvSpPr>
            <a:spLocks noChangeArrowheads="1"/>
          </p:cNvSpPr>
          <p:nvPr/>
        </p:nvSpPr>
        <p:spPr bwMode="auto">
          <a:xfrm>
            <a:off x="9239250" y="5857876"/>
            <a:ext cx="2000250" cy="36671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915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2524126" y="2133601"/>
            <a:ext cx="81438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b="1">
                <a:solidFill>
                  <a:prstClr val="white"/>
                </a:solidFill>
              </a:rPr>
              <a:t>Барабанчики яростно колотили в барабаны.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b="1">
                <a:solidFill>
                  <a:prstClr val="white"/>
                </a:solidFill>
              </a:rPr>
              <a:t>Побывав у заказщиков, Саша зашел на минутку к сестре.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b="1">
                <a:solidFill>
                  <a:prstClr val="white"/>
                </a:solidFill>
              </a:rPr>
              <a:t>В Нижнем буфетчик рассчитал меня.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b="1">
                <a:solidFill>
                  <a:prstClr val="white"/>
                </a:solidFill>
              </a:rPr>
              <a:t>По колеблющимся мосткам сновали грузщики.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b="1">
                <a:solidFill>
                  <a:prstClr val="white"/>
                </a:solidFill>
              </a:rPr>
              <a:t>Рабочие передавали сменчикам станки.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b="1">
                <a:solidFill>
                  <a:prstClr val="white"/>
                </a:solidFill>
              </a:rPr>
              <a:t>Жестянчики работали на глазах всей улицы.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b="1">
                <a:solidFill>
                  <a:prstClr val="white"/>
                </a:solidFill>
              </a:rPr>
              <a:t>Резко сигналили шофёры, покрикивали возщики, сновали агенты, грузщики в форменных фуражках.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2000" b="1">
              <a:solidFill>
                <a:prstClr val="black"/>
              </a:solidFill>
            </a:endParaRPr>
          </a:p>
        </p:txBody>
      </p:sp>
      <p:pic>
        <p:nvPicPr>
          <p:cNvPr id="19354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88913"/>
            <a:ext cx="73437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3000376" y="549275"/>
            <a:ext cx="439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0000"/>
                </a:solidFill>
              </a:rPr>
              <a:t>Поиграем в корректора.</a:t>
            </a:r>
          </a:p>
        </p:txBody>
      </p:sp>
      <p:cxnSp>
        <p:nvCxnSpPr>
          <p:cNvPr id="193549" name="AutoShape 13"/>
          <p:cNvCxnSpPr>
            <a:cxnSpLocks noChangeShapeType="1"/>
          </p:cNvCxnSpPr>
          <p:nvPr/>
        </p:nvCxnSpPr>
        <p:spPr bwMode="auto">
          <a:xfrm flipV="1">
            <a:off x="4008438" y="2276476"/>
            <a:ext cx="215900" cy="2889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550" name="AutoShape 14"/>
          <p:cNvCxnSpPr>
            <a:cxnSpLocks noChangeShapeType="1"/>
          </p:cNvCxnSpPr>
          <p:nvPr/>
        </p:nvCxnSpPr>
        <p:spPr bwMode="auto">
          <a:xfrm flipV="1">
            <a:off x="5016500" y="2781301"/>
            <a:ext cx="215900" cy="2889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551" name="AutoShape 15"/>
          <p:cNvCxnSpPr>
            <a:cxnSpLocks noChangeShapeType="1"/>
          </p:cNvCxnSpPr>
          <p:nvPr/>
        </p:nvCxnSpPr>
        <p:spPr bwMode="auto">
          <a:xfrm flipV="1">
            <a:off x="8183563" y="3716339"/>
            <a:ext cx="215900" cy="2889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552" name="AutoShape 16"/>
          <p:cNvCxnSpPr>
            <a:cxnSpLocks noChangeShapeType="1"/>
          </p:cNvCxnSpPr>
          <p:nvPr/>
        </p:nvCxnSpPr>
        <p:spPr bwMode="auto">
          <a:xfrm flipV="1">
            <a:off x="6240463" y="4149726"/>
            <a:ext cx="215900" cy="2889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553" name="AutoShape 17"/>
          <p:cNvCxnSpPr>
            <a:cxnSpLocks noChangeShapeType="1"/>
          </p:cNvCxnSpPr>
          <p:nvPr/>
        </p:nvCxnSpPr>
        <p:spPr bwMode="auto">
          <a:xfrm flipV="1">
            <a:off x="3863975" y="4581526"/>
            <a:ext cx="215900" cy="2889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554" name="AutoShape 18"/>
          <p:cNvCxnSpPr>
            <a:cxnSpLocks noChangeShapeType="1"/>
          </p:cNvCxnSpPr>
          <p:nvPr/>
        </p:nvCxnSpPr>
        <p:spPr bwMode="auto">
          <a:xfrm flipV="1">
            <a:off x="8472488" y="5084764"/>
            <a:ext cx="215900" cy="2889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555" name="AutoShape 19"/>
          <p:cNvCxnSpPr>
            <a:cxnSpLocks noChangeShapeType="1"/>
          </p:cNvCxnSpPr>
          <p:nvPr/>
        </p:nvCxnSpPr>
        <p:spPr bwMode="auto">
          <a:xfrm flipV="1">
            <a:off x="4440238" y="5516564"/>
            <a:ext cx="215900" cy="2889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3556" name="Rectangle 20"/>
          <p:cNvSpPr>
            <a:spLocks noChangeArrowheads="1"/>
          </p:cNvSpPr>
          <p:nvPr/>
        </p:nvSpPr>
        <p:spPr bwMode="auto">
          <a:xfrm>
            <a:off x="4943475" y="2420938"/>
            <a:ext cx="31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193557" name="Rectangle 21"/>
          <p:cNvSpPr>
            <a:spLocks noChangeArrowheads="1"/>
          </p:cNvSpPr>
          <p:nvPr/>
        </p:nvSpPr>
        <p:spPr bwMode="auto">
          <a:xfrm>
            <a:off x="7680325" y="335756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0000"/>
                </a:solidFill>
              </a:rPr>
              <a:t>     ч</a:t>
            </a:r>
          </a:p>
        </p:txBody>
      </p:sp>
      <p:sp>
        <p:nvSpPr>
          <p:cNvPr id="193558" name="Rectangle 22"/>
          <p:cNvSpPr>
            <a:spLocks noChangeArrowheads="1"/>
          </p:cNvSpPr>
          <p:nvPr/>
        </p:nvSpPr>
        <p:spPr bwMode="auto">
          <a:xfrm>
            <a:off x="8472488" y="4652963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193559" name="Rectangle 23"/>
          <p:cNvSpPr>
            <a:spLocks noChangeArrowheads="1"/>
          </p:cNvSpPr>
          <p:nvPr/>
        </p:nvSpPr>
        <p:spPr bwMode="auto">
          <a:xfrm>
            <a:off x="4440238" y="5157788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0000"/>
                </a:solidFill>
              </a:rPr>
              <a:t>ч</a:t>
            </a:r>
          </a:p>
        </p:txBody>
      </p:sp>
      <p:sp>
        <p:nvSpPr>
          <p:cNvPr id="193560" name="Text Box 24"/>
          <p:cNvSpPr txBox="1">
            <a:spLocks noChangeArrowheads="1"/>
          </p:cNvSpPr>
          <p:nvPr/>
        </p:nvSpPr>
        <p:spPr bwMode="auto">
          <a:xfrm>
            <a:off x="3432175" y="184467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0000"/>
                </a:solidFill>
              </a:rPr>
              <a:t>     щ</a:t>
            </a:r>
          </a:p>
        </p:txBody>
      </p:sp>
      <p:sp>
        <p:nvSpPr>
          <p:cNvPr id="193561" name="Text Box 25"/>
          <p:cNvSpPr txBox="1">
            <a:spLocks noChangeArrowheads="1"/>
          </p:cNvSpPr>
          <p:nvPr/>
        </p:nvSpPr>
        <p:spPr bwMode="auto">
          <a:xfrm>
            <a:off x="6167439" y="3716338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0000"/>
                </a:solidFill>
              </a:rPr>
              <a:t>щ</a:t>
            </a:r>
          </a:p>
        </p:txBody>
      </p:sp>
      <p:sp>
        <p:nvSpPr>
          <p:cNvPr id="193562" name="Text Box 26"/>
          <p:cNvSpPr txBox="1">
            <a:spLocks noChangeArrowheads="1"/>
          </p:cNvSpPr>
          <p:nvPr/>
        </p:nvSpPr>
        <p:spPr bwMode="auto">
          <a:xfrm>
            <a:off x="3359151" y="4292601"/>
            <a:ext cx="792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FF0000"/>
                </a:solidFill>
              </a:rPr>
              <a:t>    щ</a:t>
            </a:r>
          </a:p>
        </p:txBody>
      </p:sp>
      <p:sp>
        <p:nvSpPr>
          <p:cNvPr id="193563" name="Line 27"/>
          <p:cNvSpPr>
            <a:spLocks noChangeShapeType="1"/>
          </p:cNvSpPr>
          <p:nvPr/>
        </p:nvSpPr>
        <p:spPr bwMode="auto">
          <a:xfrm>
            <a:off x="4872038" y="3500438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3564" name="Line 28"/>
          <p:cNvSpPr>
            <a:spLocks noChangeShapeType="1"/>
          </p:cNvSpPr>
          <p:nvPr/>
        </p:nvSpPr>
        <p:spPr bwMode="auto">
          <a:xfrm flipH="1">
            <a:off x="5087938" y="3141664"/>
            <a:ext cx="215900" cy="142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3565" name="Line 29"/>
          <p:cNvSpPr>
            <a:spLocks noChangeShapeType="1"/>
          </p:cNvSpPr>
          <p:nvPr/>
        </p:nvSpPr>
        <p:spPr bwMode="auto">
          <a:xfrm>
            <a:off x="5303838" y="3141664"/>
            <a:ext cx="215900" cy="142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0759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3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3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3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3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3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3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3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3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3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3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3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3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3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3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3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3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3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3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9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9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6" grpId="0"/>
      <p:bldP spid="193557" grpId="0"/>
      <p:bldP spid="193558" grpId="0"/>
      <p:bldP spid="193559" grpId="0"/>
      <p:bldP spid="193560" grpId="0"/>
      <p:bldP spid="193561" grpId="0"/>
      <p:bldP spid="193562" grpId="0"/>
      <p:bldP spid="193563" grpId="0" animBg="1"/>
      <p:bldP spid="193564" grpId="0" animBg="1"/>
      <p:bldP spid="1935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408087"/>
              </p:ext>
            </p:extLst>
          </p:nvPr>
        </p:nvGraphicFramePr>
        <p:xfrm>
          <a:off x="0" y="285750"/>
          <a:ext cx="12192000" cy="2261223"/>
        </p:xfrm>
        <a:graphic>
          <a:graphicData uri="http://schemas.openxmlformats.org/drawingml/2006/table">
            <a:tbl>
              <a:tblPr/>
              <a:tblGrid>
                <a:gridCol w="6094712"/>
                <a:gridCol w="6097288"/>
              </a:tblGrid>
              <a:tr h="5226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-чик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49" marR="95249" marT="95221" marB="952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8A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8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лица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49" marR="95249" marT="95221" marB="952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Уменьшительное значение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49" marR="95249" marT="95221" marB="952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22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</a:t>
                      </a:r>
                      <a:r>
                        <a:rPr kumimoji="0" lang="ru-RU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49" marR="95249" marT="95221" marB="952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фонта</a:t>
                      </a:r>
                      <a:r>
                        <a:rPr kumimoji="0" lang="ru-RU" sz="2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2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49" marR="95249" marT="95221" marB="952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8A54"/>
                    </a:solidFill>
                  </a:tcPr>
                </a:tc>
              </a:tr>
            </a:tbl>
          </a:graphicData>
        </a:graphic>
      </p:graphicFrame>
      <p:sp>
        <p:nvSpPr>
          <p:cNvPr id="16393" name="Содержимое 3"/>
          <p:cNvSpPr>
            <a:spLocks noGrp="1"/>
          </p:cNvSpPr>
          <p:nvPr>
            <p:ph idx="1"/>
          </p:nvPr>
        </p:nvSpPr>
        <p:spPr>
          <a:xfrm>
            <a:off x="946484" y="2928938"/>
            <a:ext cx="9721516" cy="140243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Выборочный диктант.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i="1" dirty="0">
                <a:solidFill>
                  <a:schemeClr val="bg1"/>
                </a:solidFill>
              </a:rPr>
              <a:t>Кафтан..</a:t>
            </a:r>
            <a:r>
              <a:rPr lang="ru-RU" sz="2800" i="1" dirty="0" err="1">
                <a:solidFill>
                  <a:schemeClr val="bg1"/>
                </a:solidFill>
              </a:rPr>
              <a:t>ик</a:t>
            </a:r>
            <a:r>
              <a:rPr lang="ru-RU" sz="2800" i="1" dirty="0">
                <a:solidFill>
                  <a:schemeClr val="bg1"/>
                </a:solidFill>
              </a:rPr>
              <a:t>, совет..</a:t>
            </a:r>
            <a:r>
              <a:rPr lang="ru-RU" sz="2800" i="1" dirty="0" err="1">
                <a:solidFill>
                  <a:schemeClr val="bg1"/>
                </a:solidFill>
              </a:rPr>
              <a:t>ик</a:t>
            </a:r>
            <a:r>
              <a:rPr lang="ru-RU" sz="2800" i="1" dirty="0">
                <a:solidFill>
                  <a:schemeClr val="bg1"/>
                </a:solidFill>
              </a:rPr>
              <a:t>, свар..</a:t>
            </a:r>
            <a:r>
              <a:rPr lang="ru-RU" sz="2800" i="1" dirty="0" err="1">
                <a:solidFill>
                  <a:schemeClr val="bg1"/>
                </a:solidFill>
              </a:rPr>
              <a:t>ик</a:t>
            </a:r>
            <a:r>
              <a:rPr lang="ru-RU" sz="2800" i="1" dirty="0">
                <a:solidFill>
                  <a:schemeClr val="bg1"/>
                </a:solidFill>
              </a:rPr>
              <a:t>, диван..</a:t>
            </a:r>
            <a:r>
              <a:rPr lang="ru-RU" sz="2800" i="1" dirty="0" err="1">
                <a:solidFill>
                  <a:schemeClr val="bg1"/>
                </a:solidFill>
              </a:rPr>
              <a:t>ик</a:t>
            </a:r>
            <a:r>
              <a:rPr lang="ru-RU" sz="2800" i="1" dirty="0">
                <a:solidFill>
                  <a:schemeClr val="bg1"/>
                </a:solidFill>
              </a:rPr>
              <a:t>, сбор..</a:t>
            </a:r>
            <a:r>
              <a:rPr lang="ru-RU" sz="2800" i="1" dirty="0" err="1">
                <a:solidFill>
                  <a:schemeClr val="bg1"/>
                </a:solidFill>
              </a:rPr>
              <a:t>ик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попут</a:t>
            </a:r>
            <a:r>
              <a:rPr lang="ru-RU" sz="2800" i="1" dirty="0">
                <a:solidFill>
                  <a:schemeClr val="bg1"/>
                </a:solidFill>
              </a:rPr>
              <a:t>..</a:t>
            </a:r>
            <a:r>
              <a:rPr lang="ru-RU" sz="2800" i="1" dirty="0" err="1">
                <a:solidFill>
                  <a:schemeClr val="bg1"/>
                </a:solidFill>
              </a:rPr>
              <a:t>ик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шарман</a:t>
            </a:r>
            <a:r>
              <a:rPr lang="ru-RU" sz="2800" i="1" dirty="0">
                <a:solidFill>
                  <a:schemeClr val="bg1"/>
                </a:solidFill>
              </a:rPr>
              <a:t>..</a:t>
            </a:r>
            <a:r>
              <a:rPr lang="ru-RU" sz="2800" i="1" dirty="0" err="1">
                <a:solidFill>
                  <a:schemeClr val="bg1"/>
                </a:solidFill>
              </a:rPr>
              <a:t>ик</a:t>
            </a:r>
            <a:r>
              <a:rPr lang="ru-RU" sz="2800" i="1" dirty="0">
                <a:solidFill>
                  <a:schemeClr val="bg1"/>
                </a:solidFill>
              </a:rPr>
              <a:t>, стакан..</a:t>
            </a:r>
            <a:r>
              <a:rPr lang="ru-RU" sz="2800" i="1" dirty="0" err="1">
                <a:solidFill>
                  <a:schemeClr val="bg1"/>
                </a:solidFill>
              </a:rPr>
              <a:t>ик</a:t>
            </a:r>
            <a:r>
              <a:rPr lang="ru-RU" sz="2800" i="1" dirty="0">
                <a:solidFill>
                  <a:schemeClr val="bg1"/>
                </a:solidFill>
              </a:rPr>
              <a:t>, заказ..</a:t>
            </a:r>
            <a:r>
              <a:rPr lang="ru-RU" sz="2800" i="1" dirty="0" err="1">
                <a:solidFill>
                  <a:schemeClr val="bg1"/>
                </a:solidFill>
              </a:rPr>
              <a:t>ик</a:t>
            </a:r>
            <a:r>
              <a:rPr lang="ru-RU" sz="2800" i="1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800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374817"/>
              </p:ext>
            </p:extLst>
          </p:nvPr>
        </p:nvGraphicFramePr>
        <p:xfrm>
          <a:off x="1" y="4479925"/>
          <a:ext cx="12320337" cy="237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779"/>
                <a:gridCol w="4106779"/>
                <a:gridCol w="4106779"/>
              </a:tblGrid>
              <a:tr h="1189038">
                <a:tc>
                  <a:txBody>
                    <a:bodyPr/>
                    <a:lstStyle/>
                    <a:p>
                      <a:r>
                        <a:rPr lang="ru-RU" sz="2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800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щик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-чик: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(со значением лица)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-чик: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(с уменьшительным значением)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/>
                </a:tc>
              </a:tr>
              <a:tr h="118903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L="91439" marR="91439" marT="45732" marB="4573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32" marB="4573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14109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Урок пись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Урок пись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Урок пись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Урок пись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Урок пись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Урок пись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499</Words>
  <Application>Microsoft Office PowerPoint</Application>
  <PresentationFormat>Широкоэкранный</PresentationFormat>
  <Paragraphs>89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Урок письма</vt:lpstr>
      <vt:lpstr>1_Урок письма</vt:lpstr>
      <vt:lpstr>2_Урок письма</vt:lpstr>
      <vt:lpstr>3_Урок письма</vt:lpstr>
      <vt:lpstr>4_Урок письма</vt:lpstr>
      <vt:lpstr>5_Урок письма</vt:lpstr>
      <vt:lpstr>Презентация PowerPoint</vt:lpstr>
      <vt:lpstr>  Жили-были два брата-суффикса. Жили они – не тужили, слова серебрили, друг друга веселили, но одного не понимали: кому, где и когда писаться. Проходит год, другой, третий, но никто не объясняет им этого. Затужили братцы, но слух прошёл, что царь совет собирает, Чика и Щика к себе призывает. Прибыли Чик и Щик к царю, и он им свой царский указ объявляет: “Профессии, черты характера – это ваши слова. Писаться после З – С, Д – Т и Ж будет Чик всегда. Остальные буквы принадлежат Щику на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Лексический диктант.</vt:lpstr>
      <vt:lpstr>Презентация PowerPoint</vt:lpstr>
      <vt:lpstr>Презентация PowerPoint</vt:lpstr>
      <vt:lpstr>Презентация PowerPoint</vt:lpstr>
      <vt:lpstr>Самооценка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2013-12-10T12:15:11Z</dcterms:created>
  <dcterms:modified xsi:type="dcterms:W3CDTF">2014-01-21T04:31:54Z</dcterms:modified>
</cp:coreProperties>
</file>