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0" r:id="rId1"/>
  </p:sldMasterIdLst>
  <p:sldIdLst>
    <p:sldId id="256" r:id="rId2"/>
    <p:sldId id="266" r:id="rId3"/>
    <p:sldId id="268" r:id="rId4"/>
    <p:sldId id="267" r:id="rId5"/>
    <p:sldId id="257" r:id="rId6"/>
    <p:sldId id="258" r:id="rId7"/>
    <p:sldId id="259" r:id="rId8"/>
    <p:sldId id="260" r:id="rId9"/>
    <p:sldId id="261" r:id="rId10"/>
    <p:sldId id="262" r:id="rId11"/>
    <p:sldId id="263" r:id="rId12"/>
    <p:sldId id="264" r:id="rId13"/>
    <p:sldId id="265" r:id="rId14"/>
    <p:sldId id="269" r:id="rId15"/>
    <p:sldId id="270" r:id="rId16"/>
    <p:sldId id="271" r:id="rId17"/>
    <p:sldId id="272" r:id="rId18"/>
    <p:sldId id="274" r:id="rId19"/>
    <p:sldId id="273"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957" autoAdjust="0"/>
  </p:normalViewPr>
  <p:slideViewPr>
    <p:cSldViewPr>
      <p:cViewPr varScale="1">
        <p:scale>
          <a:sx n="89" d="100"/>
          <a:sy n="89" d="100"/>
        </p:scale>
        <p:origin x="-10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243ABFB8-248F-41F5-9636-F7A21BF64E4C}" type="datetimeFigureOut">
              <a:rPr lang="ru-RU" smtClean="0"/>
              <a:t>27.02.2011</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16FC3C86-39CA-47FE-BA48-1F7BBA6F2CB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43ABFB8-248F-41F5-9636-F7A21BF64E4C}" type="datetimeFigureOut">
              <a:rPr lang="ru-RU" smtClean="0"/>
              <a:t>27.02.2011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6FC3C86-39CA-47FE-BA48-1F7BBA6F2CB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43ABFB8-248F-41F5-9636-F7A21BF64E4C}" type="datetimeFigureOut">
              <a:rPr lang="ru-RU" smtClean="0"/>
              <a:t>27.02.2011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6FC3C86-39CA-47FE-BA48-1F7BBA6F2CB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43ABFB8-248F-41F5-9636-F7A21BF64E4C}" type="datetimeFigureOut">
              <a:rPr lang="ru-RU" smtClean="0"/>
              <a:t>27.02.2011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6FC3C86-39CA-47FE-BA48-1F7BBA6F2CB5}"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243ABFB8-248F-41F5-9636-F7A21BF64E4C}" type="datetimeFigureOut">
              <a:rPr lang="ru-RU" smtClean="0"/>
              <a:t>27.02.2011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6FC3C86-39CA-47FE-BA48-1F7BBA6F2CB5}"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43ABFB8-248F-41F5-9636-F7A21BF64E4C}" type="datetimeFigureOut">
              <a:rPr lang="ru-RU" smtClean="0"/>
              <a:t>27.02.2011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6FC3C86-39CA-47FE-BA48-1F7BBA6F2CB5}"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43ABFB8-248F-41F5-9636-F7A21BF64E4C}" type="datetimeFigureOut">
              <a:rPr lang="ru-RU" smtClean="0"/>
              <a:t>27.02.2011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6FC3C86-39CA-47FE-BA48-1F7BBA6F2CB5}"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243ABFB8-248F-41F5-9636-F7A21BF64E4C}" type="datetimeFigureOut">
              <a:rPr lang="ru-RU" smtClean="0"/>
              <a:t>27.02.2011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16FC3C86-39CA-47FE-BA48-1F7BBA6F2CB5}"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243ABFB8-248F-41F5-9636-F7A21BF64E4C}" type="datetimeFigureOut">
              <a:rPr lang="ru-RU" smtClean="0"/>
              <a:t>27.02.2011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16FC3C86-39CA-47FE-BA48-1F7BBA6F2CB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243ABFB8-248F-41F5-9636-F7A21BF64E4C}" type="datetimeFigureOut">
              <a:rPr lang="ru-RU" smtClean="0"/>
              <a:t>27.02.2011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6FC3C86-39CA-47FE-BA48-1F7BBA6F2CB5}"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243ABFB8-248F-41F5-9636-F7A21BF64E4C}" type="datetimeFigureOut">
              <a:rPr lang="ru-RU" smtClean="0"/>
              <a:t>27.02.2011</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16FC3C86-39CA-47FE-BA48-1F7BBA6F2CB5}"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43ABFB8-248F-41F5-9636-F7A21BF64E4C}" type="datetimeFigureOut">
              <a:rPr lang="ru-RU" smtClean="0"/>
              <a:t>27.02.2011</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6FC3C86-39CA-47FE-BA48-1F7BBA6F2CB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descr="3dc24e168d3f.jpg"/>
          <p:cNvPicPr>
            <a:picLocks noChangeAspect="1"/>
          </p:cNvPicPr>
          <p:nvPr/>
        </p:nvPicPr>
        <p:blipFill>
          <a:blip r:embed="rId2" cstate="print"/>
          <a:stretch>
            <a:fillRect/>
          </a:stretch>
        </p:blipFill>
        <p:spPr>
          <a:xfrm>
            <a:off x="0" y="0"/>
            <a:ext cx="9144000" cy="6930008"/>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krasny_glaz.jpg"/>
          <p:cNvPicPr>
            <a:picLocks noChangeAspect="1"/>
          </p:cNvPicPr>
          <p:nvPr/>
        </p:nvPicPr>
        <p:blipFill>
          <a:blip r:embed="rId2" cstate="print"/>
          <a:stretch>
            <a:fillRect/>
          </a:stretch>
        </p:blipFill>
        <p:spPr>
          <a:xfrm>
            <a:off x="5826861" y="0"/>
            <a:ext cx="3317139" cy="3073326"/>
          </a:xfrm>
          <a:prstGeom prst="rect">
            <a:avLst/>
          </a:prstGeom>
        </p:spPr>
      </p:pic>
      <p:pic>
        <p:nvPicPr>
          <p:cNvPr id="5" name="Рисунок 4" descr="g_04_011.jpg"/>
          <p:cNvPicPr>
            <a:picLocks noChangeAspect="1"/>
          </p:cNvPicPr>
          <p:nvPr/>
        </p:nvPicPr>
        <p:blipFill>
          <a:blip r:embed="rId3" cstate="print"/>
          <a:stretch>
            <a:fillRect/>
          </a:stretch>
        </p:blipFill>
        <p:spPr>
          <a:xfrm>
            <a:off x="6012160" y="3068960"/>
            <a:ext cx="3131840" cy="2447032"/>
          </a:xfrm>
          <a:prstGeom prst="rect">
            <a:avLst/>
          </a:prstGeom>
        </p:spPr>
      </p:pic>
      <p:sp>
        <p:nvSpPr>
          <p:cNvPr id="3" name="Содержимое 2"/>
          <p:cNvSpPr>
            <a:spLocks noGrp="1"/>
          </p:cNvSpPr>
          <p:nvPr>
            <p:ph idx="1"/>
          </p:nvPr>
        </p:nvSpPr>
        <p:spPr>
          <a:xfrm>
            <a:off x="0" y="0"/>
            <a:ext cx="9144000" cy="6858000"/>
          </a:xfrm>
        </p:spPr>
        <p:txBody>
          <a:bodyPr>
            <a:normAutofit fontScale="55000" lnSpcReduction="20000"/>
          </a:bodyPr>
          <a:lstStyle/>
          <a:p>
            <a:r>
              <a:rPr lang="ru-RU" dirty="0" smtClean="0"/>
              <a:t>Красный сладкий перец и шпинат - источники лютеина,</a:t>
            </a:r>
          </a:p>
          <a:p>
            <a:r>
              <a:rPr lang="ru-RU" dirty="0" smtClean="0"/>
              <a:t>который, подобно солнечным очкам, защищает сетчатку. Надо</a:t>
            </a:r>
          </a:p>
          <a:p>
            <a:r>
              <a:rPr lang="ru-RU" dirty="0" smtClean="0"/>
              <a:t>только помнить, что при тепловой обработке лютеин разрушается,</a:t>
            </a:r>
          </a:p>
          <a:p>
            <a:r>
              <a:rPr lang="ru-RU" dirty="0" smtClean="0"/>
              <a:t>поэтому эти продукты нужно есть в сыром виде;</a:t>
            </a:r>
          </a:p>
          <a:p>
            <a:r>
              <a:rPr lang="ru-RU" dirty="0" smtClean="0"/>
              <a:t>Кукуруза, апельсины, манго и персики - богаты зеаксантином,</a:t>
            </a:r>
          </a:p>
          <a:p>
            <a:r>
              <a:rPr lang="ru-RU" dirty="0" smtClean="0"/>
              <a:t>который, как и лютеин, защищает сетчатку и предотвращает</a:t>
            </a:r>
          </a:p>
          <a:p>
            <a:r>
              <a:rPr lang="ru-RU" dirty="0" smtClean="0"/>
              <a:t>помутнение хрусталика;</a:t>
            </a:r>
          </a:p>
          <a:p>
            <a:r>
              <a:rPr lang="ru-RU" dirty="0" smtClean="0"/>
              <a:t>Рыба - содержит много таурина, ненасыщенных жирных</a:t>
            </a:r>
          </a:p>
          <a:p>
            <a:r>
              <a:rPr lang="ru-RU" dirty="0" smtClean="0"/>
              <a:t>кислот и витамина Е, предупреждающих излишнюю сухость глаз;</a:t>
            </a:r>
          </a:p>
          <a:p>
            <a:r>
              <a:rPr lang="ru-RU" dirty="0" smtClean="0"/>
              <a:t>Шиповник - признанное профилактическое средство при</a:t>
            </a:r>
          </a:p>
          <a:p>
            <a:r>
              <a:rPr lang="ru-RU" dirty="0" smtClean="0"/>
              <a:t>дистрофии сетчатки.</a:t>
            </a:r>
          </a:p>
          <a:p>
            <a:r>
              <a:rPr lang="ru-RU" dirty="0" smtClean="0"/>
              <a:t>Цитрусы - витамин С необходим для защиты глаз от инфекций,</a:t>
            </a:r>
          </a:p>
          <a:p>
            <a:r>
              <a:rPr lang="ru-RU" dirty="0" smtClean="0"/>
              <a:t>а также для предотвращения возрастных заболеваний.</a:t>
            </a:r>
          </a:p>
          <a:p>
            <a:r>
              <a:rPr lang="ru-RU" dirty="0" smtClean="0"/>
              <a:t>Дополнительно можно применять фармацевтические препараты,</a:t>
            </a:r>
          </a:p>
          <a:p>
            <a:r>
              <a:rPr lang="ru-RU" dirty="0" smtClean="0"/>
              <a:t>способствующие улучшению зрения.</a:t>
            </a:r>
          </a:p>
          <a:p>
            <a:r>
              <a:rPr lang="ru-RU" dirty="0" smtClean="0"/>
              <a:t>Полезны для глаз комплексные</a:t>
            </a:r>
          </a:p>
          <a:p>
            <a:r>
              <a:rPr lang="ru-RU" dirty="0" smtClean="0"/>
              <a:t>поливитаминные препараты Триовит, Аевит, Миртилен-форте, в</a:t>
            </a:r>
          </a:p>
          <a:p>
            <a:r>
              <a:rPr lang="ru-RU" dirty="0" smtClean="0"/>
              <a:t>которых витамины сочетаются с микроэлементами (цинком, кальцием). В</a:t>
            </a:r>
          </a:p>
          <a:p>
            <a:r>
              <a:rPr lang="ru-RU" dirty="0" smtClean="0"/>
              <a:t>аптечной сети есть также пищевые биодобавки и витамины с черникой -</a:t>
            </a:r>
          </a:p>
          <a:p>
            <a:r>
              <a:rPr lang="ru-RU" dirty="0" smtClean="0"/>
              <a:t>Фиточерника, Черника-форте, Стрикс-кидс, Стрикс-отличник и т. д.</a:t>
            </a:r>
          </a:p>
          <a:p>
            <a:r>
              <a:rPr lang="ru-RU" dirty="0" smtClean="0"/>
              <a:t>Улучшать кровоснабжения глаз. Главной причиной нарушения</a:t>
            </a:r>
          </a:p>
          <a:p>
            <a:r>
              <a:rPr lang="ru-RU" dirty="0" smtClean="0"/>
              <a:t>зрения у детей и подростков является рост зрительных нагрузок и как</a:t>
            </a:r>
          </a:p>
          <a:p>
            <a:r>
              <a:rPr lang="ru-RU" dirty="0" smtClean="0"/>
              <a:t>следствие - утомление глаз. При этом происходит замедление кровотока в</a:t>
            </a:r>
          </a:p>
          <a:p>
            <a:r>
              <a:rPr lang="ru-RU" dirty="0" smtClean="0"/>
              <a:t>органе зрения. В такой ситуации необходимо воздействовать на питание</a:t>
            </a:r>
          </a:p>
          <a:p>
            <a:r>
              <a:rPr lang="ru-RU" dirty="0" smtClean="0"/>
              <a:t>глаз как за счет улучшения общего кровотока (прогулки, физические</a:t>
            </a:r>
          </a:p>
          <a:p>
            <a:r>
              <a:rPr lang="ru-RU" dirty="0" smtClean="0"/>
              <a:t>упражнения), так и кровоснабжения глазного яблока и циркуляции</a:t>
            </a:r>
          </a:p>
          <a:p>
            <a:r>
              <a:rPr lang="ru-RU" dirty="0" smtClean="0"/>
              <a:t>внутриглазной жидкости. Хороший эффект дает специальная гимнастика</a:t>
            </a:r>
          </a:p>
          <a:p>
            <a:r>
              <a:rPr lang="ru-RU" dirty="0" smtClean="0"/>
              <a:t>для глаз</a:t>
            </a:r>
          </a:p>
          <a:p>
            <a:pPr>
              <a:buNone/>
            </a:pPr>
            <a:endParaRPr lang="ru-RU" dirty="0"/>
          </a:p>
        </p:txBody>
      </p:sp>
    </p:spTree>
  </p:cSld>
  <p:clrMapOvr>
    <a:masterClrMapping/>
  </p:clrMapOvr>
  <p:transition>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412776"/>
            <a:ext cx="8856984" cy="5445224"/>
          </a:xfrm>
        </p:spPr>
        <p:txBody>
          <a:bodyPr>
            <a:normAutofit fontScale="62500" lnSpcReduction="20000"/>
          </a:bodyPr>
          <a:lstStyle/>
          <a:p>
            <a:r>
              <a:rPr lang="ru-RU" dirty="0" smtClean="0"/>
              <a:t>Быстро поморгать, закрыть глаза и посидеть спокойно,</a:t>
            </a:r>
          </a:p>
          <a:p>
            <a:r>
              <a:rPr lang="ru-RU" dirty="0" smtClean="0"/>
              <a:t>медленно считая до пяти. Повторить 4 - 5 раз.</a:t>
            </a:r>
          </a:p>
          <a:p>
            <a:r>
              <a:rPr lang="ru-RU" dirty="0" smtClean="0"/>
              <a:t>Крепко зажмурить глаза, считая до трех, открыть их и</a:t>
            </a:r>
          </a:p>
          <a:p>
            <a:r>
              <a:rPr lang="ru-RU" dirty="0" smtClean="0"/>
              <a:t>посмотреть вдаль, считая до пяти. Повторить 4 - 5 раз.</a:t>
            </a:r>
          </a:p>
          <a:p>
            <a:r>
              <a:rPr lang="ru-RU" dirty="0" smtClean="0"/>
              <a:t>Вытянуть</a:t>
            </a:r>
          </a:p>
          <a:p>
            <a:r>
              <a:rPr lang="ru-RU" dirty="0" smtClean="0"/>
              <a:t>правую</a:t>
            </a:r>
          </a:p>
          <a:p>
            <a:r>
              <a:rPr lang="ru-RU" dirty="0" smtClean="0"/>
              <a:t>руку</a:t>
            </a:r>
          </a:p>
          <a:p>
            <a:r>
              <a:rPr lang="ru-RU" dirty="0" smtClean="0"/>
              <a:t>вперед.</a:t>
            </a:r>
          </a:p>
          <a:p>
            <a:r>
              <a:rPr lang="ru-RU" dirty="0" smtClean="0"/>
              <a:t>Следить</a:t>
            </a:r>
          </a:p>
          <a:p>
            <a:r>
              <a:rPr lang="ru-RU" dirty="0" smtClean="0"/>
              <a:t>глазами,</a:t>
            </a:r>
          </a:p>
          <a:p>
            <a:r>
              <a:rPr lang="ru-RU" dirty="0" smtClean="0"/>
              <a:t>не</a:t>
            </a:r>
          </a:p>
          <a:p>
            <a:r>
              <a:rPr lang="ru-RU" dirty="0" smtClean="0"/>
              <a:t>поворачивая головы, за медленными движениями указательного</a:t>
            </a:r>
          </a:p>
          <a:p>
            <a:r>
              <a:rPr lang="ru-RU" dirty="0" smtClean="0"/>
              <a:t>пальца вытянутой руки влево и вправо, вверх и вниз. Повторить 4 - 5</a:t>
            </a:r>
          </a:p>
          <a:p>
            <a:r>
              <a:rPr lang="ru-RU" dirty="0" smtClean="0"/>
              <a:t>раз.</a:t>
            </a:r>
          </a:p>
          <a:p>
            <a:r>
              <a:rPr lang="ru-RU" dirty="0" smtClean="0"/>
              <a:t>Смотреть на указательный палец вытянутой руки на счет 1 - 4,</a:t>
            </a:r>
          </a:p>
          <a:p>
            <a:r>
              <a:rPr lang="ru-RU" dirty="0" smtClean="0"/>
              <a:t>потом перевести взгляд вдаль на счет 1 - 6. Повторить 4 - 5 раз.</a:t>
            </a:r>
          </a:p>
          <a:p>
            <a:r>
              <a:rPr lang="ru-RU" dirty="0" smtClean="0"/>
              <a:t>Исходное положение - сидя, руки вперед. Посмотреть на</a:t>
            </a:r>
          </a:p>
          <a:p>
            <a:r>
              <a:rPr lang="ru-RU" dirty="0" smtClean="0"/>
              <a:t>кончики пальцев, поднять руки вверх, следить глазами за руками, не</a:t>
            </a:r>
          </a:p>
          <a:p>
            <a:r>
              <a:rPr lang="ru-RU" dirty="0" smtClean="0"/>
              <a:t>поднимая головы, затем руки опустить. Повторить 4 - 5 раз</a:t>
            </a:r>
            <a:endParaRPr lang="ru-RU" dirty="0"/>
          </a:p>
        </p:txBody>
      </p:sp>
      <p:sp>
        <p:nvSpPr>
          <p:cNvPr id="2" name="Заголовок 1"/>
          <p:cNvSpPr>
            <a:spLocks noGrp="1"/>
          </p:cNvSpPr>
          <p:nvPr>
            <p:ph type="title"/>
          </p:nvPr>
        </p:nvSpPr>
        <p:spPr>
          <a:xfrm>
            <a:off x="457200" y="274638"/>
            <a:ext cx="8229600" cy="922114"/>
          </a:xfrm>
        </p:spPr>
        <p:txBody>
          <a:bodyPr>
            <a:normAutofit fontScale="90000"/>
          </a:bodyPr>
          <a:lstStyle/>
          <a:p>
            <a:r>
              <a:rPr lang="ru-RU" dirty="0" smtClean="0"/>
              <a:t>Комплекс упражнений для младших школьников</a:t>
            </a:r>
            <a:endParaRPr lang="ru-RU" dirty="0"/>
          </a:p>
        </p:txBody>
      </p:sp>
      <p:pic>
        <p:nvPicPr>
          <p:cNvPr id="4" name="Рисунок 3" descr="pressfoto_3535.jpg"/>
          <p:cNvPicPr>
            <a:picLocks noChangeAspect="1"/>
          </p:cNvPicPr>
          <p:nvPr/>
        </p:nvPicPr>
        <p:blipFill>
          <a:blip r:embed="rId2" cstate="print"/>
          <a:stretch>
            <a:fillRect/>
          </a:stretch>
        </p:blipFill>
        <p:spPr>
          <a:xfrm>
            <a:off x="6732240" y="764704"/>
            <a:ext cx="2234952" cy="3024336"/>
          </a:xfrm>
          <a:prstGeom prst="rect">
            <a:avLst/>
          </a:prstGeom>
        </p:spPr>
      </p:pic>
    </p:spTree>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340768"/>
            <a:ext cx="9036496" cy="5517232"/>
          </a:xfrm>
        </p:spPr>
        <p:txBody>
          <a:bodyPr>
            <a:normAutofit fontScale="70000" lnSpcReduction="20000"/>
          </a:bodyPr>
          <a:lstStyle/>
          <a:p>
            <a:r>
              <a:rPr lang="ru-RU" dirty="0" smtClean="0"/>
              <a:t>Сидя, откинувшись на спинку стула. Глубокий вдох.</a:t>
            </a:r>
          </a:p>
          <a:p>
            <a:r>
              <a:rPr lang="ru-RU" dirty="0" smtClean="0"/>
              <a:t>Наклонившись вперед, к крышке стола, - выдох. Повторить 5 - 6 раз.</a:t>
            </a:r>
          </a:p>
          <a:p>
            <a:r>
              <a:rPr lang="ru-RU" dirty="0" smtClean="0"/>
              <a:t>Сидя, откинувшись на спинку стула. Прикрыть веки, крепко</a:t>
            </a:r>
          </a:p>
          <a:p>
            <a:r>
              <a:rPr lang="ru-RU" dirty="0" smtClean="0"/>
              <a:t>зажмурить глаза, затем открыть. Повторить 5 - 6 раз.</a:t>
            </a:r>
          </a:p>
          <a:p>
            <a:r>
              <a:rPr lang="ru-RU" dirty="0" smtClean="0"/>
              <a:t>Сидя, руки на поясе. Повернуть голову вправо, посмотреть на</a:t>
            </a:r>
          </a:p>
          <a:p>
            <a:r>
              <a:rPr lang="ru-RU" dirty="0" smtClean="0"/>
              <a:t>локоть правой руки. Вернуться в исходное положение. Затем</a:t>
            </a:r>
          </a:p>
          <a:p>
            <a:r>
              <a:rPr lang="ru-RU" dirty="0" smtClean="0"/>
              <a:t>проделать то же самое влево. Повторить 5 - 6 раз.</a:t>
            </a:r>
          </a:p>
          <a:p>
            <a:r>
              <a:rPr lang="ru-RU" dirty="0" smtClean="0"/>
              <a:t>Сидя. Делать круговые движения глазами сначала вправо,</a:t>
            </a:r>
          </a:p>
          <a:p>
            <a:r>
              <a:rPr lang="ru-RU" dirty="0" smtClean="0"/>
              <a:t>затем - влево. Повторить 5 - 6 раз.</a:t>
            </a:r>
          </a:p>
          <a:p>
            <a:r>
              <a:rPr lang="ru-RU" dirty="0" smtClean="0"/>
              <a:t>Сидя, руки вперед. Посмотреть на кончики пальцев, поднять</a:t>
            </a:r>
          </a:p>
          <a:p>
            <a:r>
              <a:rPr lang="ru-RU" dirty="0" smtClean="0"/>
              <a:t>руки вверх. Вдох. Следить за руками, не поднимая головы. Руки</a:t>
            </a:r>
          </a:p>
          <a:p>
            <a:r>
              <a:rPr lang="ru-RU" dirty="0" smtClean="0"/>
              <a:t>опустить. Выдох. Повторить 4 - 5 раз.</a:t>
            </a:r>
          </a:p>
          <a:p>
            <a:r>
              <a:rPr lang="ru-RU" dirty="0" smtClean="0"/>
              <a:t>Сидя. Смотреть прямо перед собой на классную доску 2 - 3</a:t>
            </a:r>
          </a:p>
          <a:p>
            <a:r>
              <a:rPr lang="ru-RU" dirty="0" smtClean="0"/>
              <a:t>секунды, затем перевести взгляд на кончик носа на 3 - 5 секунд.</a:t>
            </a:r>
          </a:p>
          <a:p>
            <a:r>
              <a:rPr lang="ru-RU" dirty="0" smtClean="0"/>
              <a:t>Повторить 6 - 8 раз.</a:t>
            </a:r>
          </a:p>
          <a:p>
            <a:r>
              <a:rPr lang="ru-RU" dirty="0" smtClean="0"/>
              <a:t>Сидя, закрыв глаза. В течение 30 секунд массировать веки</a:t>
            </a:r>
          </a:p>
          <a:p>
            <a:r>
              <a:rPr lang="ru-RU" dirty="0" smtClean="0"/>
              <a:t>кончиками указательных пальцев.</a:t>
            </a:r>
          </a:p>
          <a:p>
            <a:pPr>
              <a:buNone/>
            </a:pPr>
            <a:endParaRPr lang="ru-RU" dirty="0"/>
          </a:p>
        </p:txBody>
      </p:sp>
      <p:sp>
        <p:nvSpPr>
          <p:cNvPr id="2" name="Заголовок 1"/>
          <p:cNvSpPr>
            <a:spLocks noGrp="1"/>
          </p:cNvSpPr>
          <p:nvPr>
            <p:ph type="title"/>
          </p:nvPr>
        </p:nvSpPr>
        <p:spPr>
          <a:xfrm>
            <a:off x="457200" y="274638"/>
            <a:ext cx="8229600" cy="994122"/>
          </a:xfrm>
        </p:spPr>
        <p:txBody>
          <a:bodyPr>
            <a:normAutofit fontScale="90000"/>
          </a:bodyPr>
          <a:lstStyle/>
          <a:p>
            <a:r>
              <a:rPr lang="ru-RU" dirty="0" smtClean="0"/>
              <a:t>Комплекс упражнений для учащихся 5-11 классов</a:t>
            </a:r>
            <a:endParaRPr lang="ru-RU" dirty="0"/>
          </a:p>
        </p:txBody>
      </p:sp>
    </p:spTree>
  </p:cSld>
  <p:clrMapOvr>
    <a:masterClrMapping/>
  </p:clrMapOvr>
  <p:transition>
    <p:cover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97c009583936.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p:txBody>
          <a:bodyPr/>
          <a:lstStyle/>
          <a:p>
            <a:endParaRPr lang="ru-RU" dirty="0"/>
          </a:p>
        </p:txBody>
      </p:sp>
    </p:spTree>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52568.jpg"/>
          <p:cNvPicPr>
            <a:picLocks noChangeAspect="1"/>
          </p:cNvPicPr>
          <p:nvPr/>
        </p:nvPicPr>
        <p:blipFill>
          <a:blip r:embed="rId2" cstate="print"/>
          <a:stretch>
            <a:fillRect/>
          </a:stretch>
        </p:blipFill>
        <p:spPr>
          <a:xfrm>
            <a:off x="6372200" y="4365104"/>
            <a:ext cx="2771800" cy="2492896"/>
          </a:xfrm>
          <a:prstGeom prst="rect">
            <a:avLst/>
          </a:prstGeom>
        </p:spPr>
      </p:pic>
      <p:sp>
        <p:nvSpPr>
          <p:cNvPr id="3" name="Содержимое 2"/>
          <p:cNvSpPr>
            <a:spLocks noGrp="1"/>
          </p:cNvSpPr>
          <p:nvPr>
            <p:ph idx="1"/>
          </p:nvPr>
        </p:nvSpPr>
        <p:spPr>
          <a:xfrm>
            <a:off x="0" y="1052736"/>
            <a:ext cx="9144000" cy="5805264"/>
          </a:xfrm>
        </p:spPr>
        <p:txBody>
          <a:bodyPr>
            <a:noAutofit/>
          </a:bodyPr>
          <a:lstStyle/>
          <a:p>
            <a:r>
              <a:rPr lang="ru-RU" sz="1140" dirty="0" smtClean="0"/>
              <a:t>В профилактике сколиоза следует исключить зависящие от нас внешние факторы, способные в принципе повлиять на развитие деформации. Профилактика начинается с младенчества, имея целью разгрузку неокрепшего позвоночника. Для этого следует чаще класть малыша на живот и не допускать, чтобы его голова создавала вертикальное давление на позвоночник. Когда ребенок чуть подрастет:</a:t>
            </a:r>
          </a:p>
          <a:p>
            <a:r>
              <a:rPr lang="ru-RU" sz="1140" dirty="0" smtClean="0"/>
              <a:t> правильно держим его на руках (ни в коем случае не усаживать его на одну руку);</a:t>
            </a:r>
          </a:p>
          <a:p>
            <a:r>
              <a:rPr lang="ru-RU" sz="1140" dirty="0" smtClean="0"/>
              <a:t> правильно подбираем модель прогулочной коляски (мягкое сиденье, амортизирующее давление головы на позвоночник, довольно жесткая спинка);</a:t>
            </a:r>
          </a:p>
          <a:p>
            <a:r>
              <a:rPr lang="ru-RU" sz="1140" dirty="0" smtClean="0"/>
              <a:t> позаботьтесь о достаточной двигательной активности (частые прогулки и игры на свежем воздухе, уроки плавания);</a:t>
            </a:r>
          </a:p>
          <a:p>
            <a:r>
              <a:rPr lang="ru-RU" sz="1140" dirty="0" smtClean="0"/>
              <a:t> он должен чаще сидеть по-турецки или лежать на животе (например, перед телевизором).</a:t>
            </a:r>
          </a:p>
          <a:p>
            <a:r>
              <a:rPr lang="ru-RU" sz="1140" dirty="0" smtClean="0"/>
              <a:t>Школьнику нужен удобный письменный стол (желательно с наклонной столешницей) и стул с мягким сиденьем, высота которого отвечает росту ребенка (обе его стопы должны стоять на полу). При сидении за столом локти ребенка должны лежать на столешнице. Детская обувь должна иметь толстую мягкую подошву или хотя бы мягкую стельку, оберегающую позвоночник от микротравм при ходьбе по асфальту. Лучше всего подходят кроссовки.</a:t>
            </a:r>
          </a:p>
          <a:p>
            <a:r>
              <a:rPr lang="ru-RU" sz="1140" dirty="0" smtClean="0"/>
              <a:t>Сидение – наименее полезную для позвоночника позу – следует ограничивать. Проследите за тем, чтобы ребенок чаще читал, лежа на животе. Огромное значение имеют подвижные игры на свежем воздухе. Особенно рекомендуется ежедневная 20-минутная прогулка быстрым походным шагом.</a:t>
            </a:r>
            <a:br>
              <a:rPr lang="ru-RU" sz="1140" dirty="0" smtClean="0"/>
            </a:br>
            <a:r>
              <a:rPr lang="ru-RU" sz="1140" dirty="0" smtClean="0"/>
              <a:t>Только человек, осознающий жизненную потребность в движении и спорте способен активно обороняться от влияния «сидячей цивилизации» и на долгие годы сохранить здоровье опорно-двигательного аппарата.</a:t>
            </a:r>
          </a:p>
          <a:p>
            <a:r>
              <a:rPr lang="ru-RU" sz="1140" dirty="0" smtClean="0"/>
              <a:t>При осмотре спины обратите внимание на следующие особенности:</a:t>
            </a:r>
          </a:p>
          <a:p>
            <a:r>
              <a:rPr lang="ru-RU" sz="1140" dirty="0" smtClean="0"/>
              <a:t> положение головы;</a:t>
            </a:r>
          </a:p>
          <a:p>
            <a:r>
              <a:rPr lang="ru-RU" sz="1140" dirty="0" smtClean="0"/>
              <a:t> положение (симметрию) плечевого пояса;</a:t>
            </a:r>
          </a:p>
          <a:p>
            <a:r>
              <a:rPr lang="ru-RU" sz="1140" dirty="0" smtClean="0"/>
              <a:t> положение (симметрию) лопаток;</a:t>
            </a:r>
          </a:p>
          <a:p>
            <a:r>
              <a:rPr lang="ru-RU" sz="1140" dirty="0" smtClean="0"/>
              <a:t> симметрию талии;</a:t>
            </a:r>
          </a:p>
          <a:p>
            <a:r>
              <a:rPr lang="ru-RU" sz="1140" dirty="0" smtClean="0"/>
              <a:t> длину ног.</a:t>
            </a:r>
          </a:p>
          <a:p>
            <a:r>
              <a:rPr lang="ru-RU" sz="1140" dirty="0" smtClean="0"/>
              <a:t>Правильное положение тела при сидении за письменным столом.</a:t>
            </a:r>
          </a:p>
          <a:p>
            <a:r>
              <a:rPr lang="ru-RU" sz="1140" dirty="0" smtClean="0"/>
              <a:t> сиденье слишком низкое</a:t>
            </a:r>
          </a:p>
          <a:p>
            <a:r>
              <a:rPr lang="ru-RU" sz="1140" dirty="0" smtClean="0"/>
              <a:t> сиденье слишком высокое</a:t>
            </a:r>
          </a:p>
          <a:p>
            <a:r>
              <a:rPr lang="ru-RU" sz="1140" dirty="0" smtClean="0"/>
              <a:t> слишком высока точка опоры</a:t>
            </a:r>
          </a:p>
          <a:p>
            <a:r>
              <a:rPr lang="ru-RU" sz="1140" dirty="0" smtClean="0"/>
              <a:t> правильная осанка</a:t>
            </a:r>
          </a:p>
          <a:p>
            <a:pPr>
              <a:buNone/>
            </a:pPr>
            <a:endParaRPr lang="ru-RU" sz="1140" dirty="0"/>
          </a:p>
        </p:txBody>
      </p:sp>
      <p:sp>
        <p:nvSpPr>
          <p:cNvPr id="2" name="Заголовок 1"/>
          <p:cNvSpPr>
            <a:spLocks noGrp="1"/>
          </p:cNvSpPr>
          <p:nvPr>
            <p:ph type="title"/>
          </p:nvPr>
        </p:nvSpPr>
        <p:spPr>
          <a:xfrm>
            <a:off x="457200" y="267494"/>
            <a:ext cx="8229600" cy="1145282"/>
          </a:xfrm>
        </p:spPr>
        <p:txBody>
          <a:bodyPr/>
          <a:lstStyle/>
          <a:p>
            <a:r>
              <a:rPr lang="ru-RU" dirty="0" smtClean="0"/>
              <a:t>Профилактика сколиоза.</a:t>
            </a:r>
            <a:endParaRPr lang="ru-RU" dirty="0"/>
          </a:p>
        </p:txBody>
      </p:sp>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post-63663-1229796638_thumb.jpg"/>
          <p:cNvPicPr>
            <a:picLocks noChangeAspect="1"/>
          </p:cNvPicPr>
          <p:nvPr/>
        </p:nvPicPr>
        <p:blipFill>
          <a:blip r:embed="rId2" cstate="print"/>
          <a:stretch>
            <a:fillRect/>
          </a:stretch>
        </p:blipFill>
        <p:spPr>
          <a:xfrm>
            <a:off x="2336800" y="889000"/>
            <a:ext cx="4470400" cy="5080000"/>
          </a:xfrm>
          <a:prstGeom prst="rect">
            <a:avLst/>
          </a:prstGeom>
        </p:spPr>
      </p:pic>
      <p:sp>
        <p:nvSpPr>
          <p:cNvPr id="3" name="Содержимое 2"/>
          <p:cNvSpPr>
            <a:spLocks noGrp="1"/>
          </p:cNvSpPr>
          <p:nvPr>
            <p:ph idx="1"/>
          </p:nvPr>
        </p:nvSpPr>
        <p:spPr>
          <a:xfrm>
            <a:off x="0" y="1340768"/>
            <a:ext cx="9144000" cy="5517232"/>
          </a:xfrm>
        </p:spPr>
        <p:txBody>
          <a:bodyPr>
            <a:normAutofit fontScale="70000" lnSpcReduction="20000"/>
          </a:bodyPr>
          <a:lstStyle/>
          <a:p>
            <a:r>
              <a:rPr lang="ru-RU" dirty="0" smtClean="0"/>
              <a:t>Первое, с чего должна начинаться забота о правильном развитии позвоночника малыша, это хорошая постель. Матрац должен быть жестким, а подушка плоской и тоже не слишком мягкой. Мягкая постель принимает форму тела, и спина становится округлой. Нельзя укладывать грудного ребенка спать только на спину - это вредно для его позвоночника. Чтобы неокрепшие кости не деформировались, младенца надо класть попеременно то на правый, то на левый бок. Время от времени можно укладывать его на живот, убирая при этом подушку.</a:t>
            </a:r>
          </a:p>
          <a:p>
            <a:r>
              <a:rPr lang="ru-RU" dirty="0" smtClean="0"/>
              <a:t>Начиная с пятимесячного возраста ребенок делает попытки сесть. Но не торопитесь заставлять его сидеть, тем более оставлять надолго в этом положении обложенного подушками: его мышцы еще недостаточно окрепли, и позвоночник может деформироваться. Будьте также осторожны, когда малыш начинает подниматься на ноги, а затем делать свои первые шаги. Не принуждайте его стоять дольше, чем ему самому хочется. Это тоже может привести к искривлению позвоночника, так как мышцы еще не в состоянии поддерживать позвоночный столб. И наконец, важно научить ребенка правильно ходить. Нарушение равновесия при ходьбе вырабатывает плохую осанку.</a:t>
            </a:r>
          </a:p>
          <a:p>
            <a:pPr>
              <a:buNone/>
            </a:pPr>
            <a:endParaRPr lang="ru-RU" dirty="0"/>
          </a:p>
        </p:txBody>
      </p:sp>
      <p:sp>
        <p:nvSpPr>
          <p:cNvPr id="2" name="Заголовок 1"/>
          <p:cNvSpPr>
            <a:spLocks noGrp="1"/>
          </p:cNvSpPr>
          <p:nvPr>
            <p:ph type="title"/>
          </p:nvPr>
        </p:nvSpPr>
        <p:spPr>
          <a:xfrm>
            <a:off x="457200" y="267494"/>
            <a:ext cx="8229600" cy="1001266"/>
          </a:xfrm>
        </p:spPr>
        <p:txBody>
          <a:bodyPr>
            <a:normAutofit fontScale="90000"/>
          </a:bodyPr>
          <a:lstStyle/>
          <a:p>
            <a:r>
              <a:rPr lang="ru-RU" dirty="0" smtClean="0"/>
              <a:t>Профилактика искривления позвоночника.</a:t>
            </a:r>
            <a:endParaRPr lang="ru-RU" dirty="0"/>
          </a:p>
        </p:txBody>
      </p:sp>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kd5pk_enl.jpg"/>
          <p:cNvPicPr>
            <a:picLocks noChangeAspect="1"/>
          </p:cNvPicPr>
          <p:nvPr/>
        </p:nvPicPr>
        <p:blipFill>
          <a:blip r:embed="rId2" cstate="print"/>
          <a:stretch>
            <a:fillRect/>
          </a:stretch>
        </p:blipFill>
        <p:spPr>
          <a:xfrm>
            <a:off x="6156176" y="692696"/>
            <a:ext cx="2695575" cy="4895850"/>
          </a:xfrm>
          <a:prstGeom prst="rect">
            <a:avLst/>
          </a:prstGeom>
        </p:spPr>
      </p:pic>
      <p:sp>
        <p:nvSpPr>
          <p:cNvPr id="3" name="Содержимое 2"/>
          <p:cNvSpPr>
            <a:spLocks noGrp="1"/>
          </p:cNvSpPr>
          <p:nvPr>
            <p:ph idx="1"/>
          </p:nvPr>
        </p:nvSpPr>
        <p:spPr>
          <a:xfrm>
            <a:off x="0" y="0"/>
            <a:ext cx="9144000" cy="6858000"/>
          </a:xfrm>
        </p:spPr>
        <p:txBody>
          <a:bodyPr>
            <a:normAutofit fontScale="85000" lnSpcReduction="20000"/>
          </a:bodyPr>
          <a:lstStyle/>
          <a:p>
            <a:r>
              <a:rPr lang="ru-RU" dirty="0" smtClean="0"/>
              <a:t>В дошкольном возрасте и начальных классах надо особенно внимательно следить за развитием правильной осанки. Ведь у ребенка появляется достаточно много занятий, во время которых он сидит (рисование, лепка, чтение и, наконец, выполнение домашних заданий). Если в это время он привыкнет к неправильным позам, то потом бороться с этим будет гораздо труднее.</a:t>
            </a:r>
          </a:p>
          <a:p>
            <a:r>
              <a:rPr lang="ru-RU" dirty="0" smtClean="0"/>
              <a:t>Стол и стул должны соответствовать росту ребенка. Следите за тем, чтобы, сидя, он держал спину прямо, не скрещивал ноги и не поджимал одну ногу под себя. Стул должен быть придвинут достаточно близко к столу, но не настолько, чтобы грудь упиралась в край стола. Не разрешайте ребенку низко склонять голову над книгой или тетрадью. Это не только портит осанку, но и вредит зрению.</a:t>
            </a:r>
          </a:p>
          <a:p>
            <a:r>
              <a:rPr lang="ru-RU" dirty="0" smtClean="0"/>
              <a:t>Искривлению позвоночника способствует и ношение тяжести (набитого книгами портфеля) в одной руке. Поэтому целесообразно купить школьнику ранец, который он будет носить за спиной. Кстати, почти у всех детей до 8-9 лет лопатки немного торчат, а регулярное ношение ранца выпрямляет спину, убирает лопатки на место.</a:t>
            </a:r>
          </a:p>
          <a:p>
            <a:pPr>
              <a:buNone/>
            </a:pPr>
            <a:endParaRPr lang="ru-RU" dirty="0"/>
          </a:p>
        </p:txBody>
      </p:sp>
    </p:spTree>
  </p:cSld>
  <p:clrMapOvr>
    <a:masterClrMapping/>
  </p:clrMapOvr>
  <p:transition>
    <p:checke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ei_0417.jpg"/>
          <p:cNvPicPr>
            <a:picLocks noChangeAspect="1"/>
          </p:cNvPicPr>
          <p:nvPr/>
        </p:nvPicPr>
        <p:blipFill>
          <a:blip r:embed="rId2" cstate="print"/>
          <a:stretch>
            <a:fillRect/>
          </a:stretch>
        </p:blipFill>
        <p:spPr>
          <a:xfrm>
            <a:off x="2047875" y="1428750"/>
            <a:ext cx="5048250" cy="4000500"/>
          </a:xfrm>
          <a:prstGeom prst="rect">
            <a:avLst/>
          </a:prstGeom>
        </p:spPr>
      </p:pic>
      <p:sp>
        <p:nvSpPr>
          <p:cNvPr id="3" name="Содержимое 2"/>
          <p:cNvSpPr>
            <a:spLocks noGrp="1"/>
          </p:cNvSpPr>
          <p:nvPr>
            <p:ph idx="1"/>
          </p:nvPr>
        </p:nvSpPr>
        <p:spPr>
          <a:xfrm>
            <a:off x="0" y="0"/>
            <a:ext cx="9144000" cy="6858000"/>
          </a:xfrm>
        </p:spPr>
        <p:txBody>
          <a:bodyPr>
            <a:normAutofit fontScale="85000" lnSpcReduction="20000"/>
          </a:bodyPr>
          <a:lstStyle/>
          <a:p>
            <a:r>
              <a:rPr lang="ru-RU" dirty="0" smtClean="0"/>
              <a:t>Наблюдайте за своими детьми, постоянно напоминайте им, чтобы держались прямо, подтягивали живот, не горбились. Ведь ребенок, даже послушный, после такого напоминания выпрямится, но через пять минут бессознательно снова примет неправильную позу. Поэтому не теряйте терпения и методично добивайтесь того, чтобы сын или дочь в конце концов привыкли держаться прямо.</a:t>
            </a:r>
          </a:p>
          <a:p>
            <a:r>
              <a:rPr lang="ru-RU" dirty="0" smtClean="0"/>
              <a:t>Очень полезно проводить с детьми тренировки в игровой форме. Например, посоревноваться, кто дольше проходит по комнате с предметом на голове. Для этого спину надо держать прямо, голову поднять и смотреть перед собой. Это упражнение фиксирует правильное положение корпуса, вырабатывает хорошую осанку. Ведь недаром восточные женщины славились во все времена своей походкой и осанкой благодаря тому, что их с детства приучали носить на голове кувшины с водой. Упражнение с предметом на голове (это может быть плоский мешочек, наполненный песком, набитый бумагой или лоскутами) можно разнообразить, предложив ребенку приседать, повернуться вокруг себя, проделать различные движения руками и т. д.</a:t>
            </a:r>
            <a:endParaRPr lang="ru-RU" dirty="0"/>
          </a:p>
        </p:txBody>
      </p:sp>
    </p:spTree>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health2.jpg"/>
          <p:cNvPicPr>
            <a:picLocks noGrp="1" noChangeAspect="1"/>
          </p:cNvPicPr>
          <p:nvPr>
            <p:ph idx="1"/>
          </p:nvPr>
        </p:nvPicPr>
        <p:blipFill>
          <a:blip r:embed="rId2" cstate="print"/>
          <a:stretch>
            <a:fillRect/>
          </a:stretch>
        </p:blipFill>
        <p:spPr>
          <a:xfrm>
            <a:off x="-72627" y="0"/>
            <a:ext cx="9216627" cy="6857999"/>
          </a:xfrm>
        </p:spPr>
      </p:pic>
    </p:spTree>
  </p:cSld>
  <p:clrMapOvr>
    <a:masterClrMapping/>
  </p:clrMapOvr>
  <p:transition>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124744"/>
            <a:ext cx="9144000" cy="5616624"/>
          </a:xfrm>
        </p:spPr>
        <p:txBody>
          <a:bodyPr>
            <a:normAutofit/>
          </a:bodyPr>
          <a:lstStyle/>
          <a:p>
            <a:pPr>
              <a:buNone/>
            </a:pPr>
            <a:r>
              <a:rPr lang="ru-RU" sz="1860" dirty="0" smtClean="0"/>
              <a:t>Статистика показывает, что дети, пришедшие в школу в 6-7-летнем возрасте имеют те или иные отклонения в состоянии здоровья. За период обучения детей в школе число здоровых детей уменьшается в 4 раза, число близоруких детей увеличивается с 1 класса к выпускным с 3,9 % до 12,3% , с нервно-психическими расстройствами – с 5,9% до 16,4%, нарушениями осанки – с 1,9% до 16,8% . Одна из самых частых патологий у школьников – нарушение остроты зрения, составляющее в ряде регионов России, включая Кировскую область, до 30-40%. Все это оказывает особое влияние на качество образования. Успешность обучения в школе определяется уровнем состояния здоровья, с которым ребенок пришел в школу, что является исходным фоном на старте обучения</a:t>
            </a:r>
            <a:r>
              <a:rPr lang="ru-RU" sz="1860" dirty="0" smtClean="0"/>
              <a:t>.</a:t>
            </a:r>
          </a:p>
          <a:p>
            <a:pPr>
              <a:buNone/>
            </a:pPr>
            <a:r>
              <a:rPr lang="ru-RU" sz="1860" dirty="0" smtClean="0"/>
              <a:t>Дети- это наше будущее!  Поэтому так важно, чтобы они заботились о своём здоровье, начиная с малых лет. Здоровые дети это будущая здоровая нация и страна!. Так, что мы должны заботится о здоровье наших детей!</a:t>
            </a:r>
            <a:endParaRPr lang="ru-RU" sz="1860" dirty="0"/>
          </a:p>
        </p:txBody>
      </p:sp>
      <p:sp>
        <p:nvSpPr>
          <p:cNvPr id="3" name="Заголовок 2"/>
          <p:cNvSpPr>
            <a:spLocks noGrp="1"/>
          </p:cNvSpPr>
          <p:nvPr>
            <p:ph type="title"/>
          </p:nvPr>
        </p:nvSpPr>
        <p:spPr/>
        <p:txBody>
          <a:bodyPr/>
          <a:lstStyle/>
          <a:p>
            <a:r>
              <a:rPr lang="ru-RU" dirty="0" smtClean="0"/>
              <a:t>Вывод.</a:t>
            </a:r>
            <a:endParaRPr lang="ru-RU" dirty="0"/>
          </a:p>
        </p:txBody>
      </p:sp>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vinoj-gripp-22.jpg"/>
          <p:cNvPicPr>
            <a:picLocks noGrp="1" noChangeAspect="1"/>
          </p:cNvPicPr>
          <p:nvPr>
            <p:ph idx="1"/>
          </p:nvPr>
        </p:nvPicPr>
        <p:blipFill>
          <a:blip r:embed="rId2" cstate="print"/>
          <a:stretch>
            <a:fillRect/>
          </a:stretch>
        </p:blipFill>
        <p:spPr>
          <a:xfrm>
            <a:off x="0" y="0"/>
            <a:ext cx="9144000" cy="6858000"/>
          </a:xfrm>
        </p:spPr>
      </p:pic>
      <p:sp>
        <p:nvSpPr>
          <p:cNvPr id="28673" name="Rectangle 1"/>
          <p:cNvSpPr>
            <a:spLocks noChangeArrowheads="1"/>
          </p:cNvSpPr>
          <p:nvPr/>
        </p:nvSpPr>
        <p:spPr bwMode="auto">
          <a:xfrm>
            <a:off x="1352550" y="515035"/>
            <a:ext cx="24878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cs typeface="Arial" charset="0"/>
            </a:endParaRPr>
          </a:p>
        </p:txBody>
      </p:sp>
      <p:sp>
        <p:nvSpPr>
          <p:cNvPr id="28679" name="Rectangle 7"/>
          <p:cNvSpPr>
            <a:spLocks noChangeArrowheads="1"/>
          </p:cNvSpPr>
          <p:nvPr/>
        </p:nvSpPr>
        <p:spPr bwMode="auto">
          <a:xfrm>
            <a:off x="1149350" y="1619935"/>
            <a:ext cx="24878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cs typeface="Arial" charset="0"/>
            </a:endParaRPr>
          </a:p>
        </p:txBody>
      </p:sp>
      <p:sp>
        <p:nvSpPr>
          <p:cNvPr id="28681" name="Rectangle 9"/>
          <p:cNvSpPr>
            <a:spLocks noChangeArrowheads="1"/>
          </p:cNvSpPr>
          <p:nvPr/>
        </p:nvSpPr>
        <p:spPr bwMode="auto">
          <a:xfrm>
            <a:off x="1149350" y="1985060"/>
            <a:ext cx="24878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cs typeface="Arial" charset="0"/>
            </a:endParaRPr>
          </a:p>
        </p:txBody>
      </p:sp>
      <p:sp>
        <p:nvSpPr>
          <p:cNvPr id="28684" name="Rectangle 12"/>
          <p:cNvSpPr>
            <a:spLocks noChangeArrowheads="1"/>
          </p:cNvSpPr>
          <p:nvPr/>
        </p:nvSpPr>
        <p:spPr bwMode="auto">
          <a:xfrm>
            <a:off x="1149350" y="2542273"/>
            <a:ext cx="24878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cs typeface="Arial" charset="0"/>
            </a:endParaRPr>
          </a:p>
        </p:txBody>
      </p:sp>
      <p:sp>
        <p:nvSpPr>
          <p:cNvPr id="28687" name="Rectangle 15"/>
          <p:cNvSpPr>
            <a:spLocks noChangeArrowheads="1"/>
          </p:cNvSpPr>
          <p:nvPr/>
        </p:nvSpPr>
        <p:spPr bwMode="auto">
          <a:xfrm>
            <a:off x="1149350" y="3089960"/>
            <a:ext cx="24878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4_8.jpg"/>
          <p:cNvPicPr>
            <a:picLocks noGrp="1" noChangeAspect="1"/>
          </p:cNvPicPr>
          <p:nvPr>
            <p:ph idx="1"/>
          </p:nvPr>
        </p:nvPicPr>
        <p:blipFill>
          <a:blip r:embed="rId2" cstate="print"/>
          <a:stretch>
            <a:fillRect/>
          </a:stretch>
        </p:blipFill>
        <p:spPr>
          <a:xfrm>
            <a:off x="0" y="0"/>
            <a:ext cx="9143999" cy="6858000"/>
          </a:xfrm>
        </p:spPr>
      </p:pic>
      <p:sp>
        <p:nvSpPr>
          <p:cNvPr id="3" name="Заголовок 2"/>
          <p:cNvSpPr>
            <a:spLocks noGrp="1"/>
          </p:cNvSpPr>
          <p:nvPr>
            <p:ph type="title"/>
          </p:nvPr>
        </p:nvSpPr>
        <p:spPr>
          <a:xfrm>
            <a:off x="457200" y="274638"/>
            <a:ext cx="8229600" cy="1426170"/>
          </a:xfrm>
          <a:solidFill>
            <a:schemeClr val="accent2">
              <a:lumMod val="40000"/>
              <a:lumOff val="60000"/>
            </a:schemeClr>
          </a:solidFill>
          <a:ln>
            <a:solidFill>
              <a:schemeClr val="accent5">
                <a:lumMod val="60000"/>
                <a:lumOff val="40000"/>
              </a:schemeClr>
            </a:solidFill>
          </a:ln>
        </p:spPr>
        <p:txBody>
          <a:bodyPr>
            <a:normAutofit/>
          </a:bodyPr>
          <a:lstStyle/>
          <a:p>
            <a:r>
              <a:rPr lang="ru-RU" sz="4390" dirty="0" smtClean="0">
                <a:solidFill>
                  <a:schemeClr val="accent6">
                    <a:lumMod val="60000"/>
                    <a:lumOff val="40000"/>
                  </a:schemeClr>
                </a:solidFill>
              </a:rPr>
              <a:t>Спасибо за внимание!</a:t>
            </a:r>
            <a:endParaRPr lang="ru-RU" sz="4390" dirty="0">
              <a:solidFill>
                <a:schemeClr val="accent6">
                  <a:lumMod val="60000"/>
                  <a:lumOff val="40000"/>
                </a:schemeClr>
              </a:solidFill>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b388905ec9e8.jpg"/>
          <p:cNvPicPr>
            <a:picLocks noGrp="1" noChangeAspect="1"/>
          </p:cNvPicPr>
          <p:nvPr>
            <p:ph idx="1"/>
          </p:nvPr>
        </p:nvPicPr>
        <p:blipFill>
          <a:blip r:embed="rId2" cstate="print"/>
          <a:stretch>
            <a:fillRect/>
          </a:stretch>
        </p:blipFill>
        <p:spPr>
          <a:xfrm>
            <a:off x="0" y="-171400"/>
            <a:ext cx="9143999" cy="7200800"/>
          </a:xfrm>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005-005-Zdorovym-byt-modno.png"/>
          <p:cNvPicPr>
            <a:picLocks noGrp="1" noChangeAspect="1"/>
          </p:cNvPicPr>
          <p:nvPr>
            <p:ph idx="1"/>
          </p:nvPr>
        </p:nvPicPr>
        <p:blipFill>
          <a:blip r:embed="rId2" cstate="print"/>
          <a:stretch>
            <a:fillRect/>
          </a:stretch>
        </p:blipFill>
        <p:spPr>
          <a:xfrm>
            <a:off x="539553" y="0"/>
            <a:ext cx="8064896" cy="6597352"/>
          </a:xfrm>
        </p:spPr>
      </p:pic>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1288963983_111000222.jpg"/>
          <p:cNvPicPr>
            <a:picLocks noChangeAspect="1"/>
          </p:cNvPicPr>
          <p:nvPr/>
        </p:nvPicPr>
        <p:blipFill>
          <a:blip r:embed="rId2" cstate="print"/>
          <a:stretch>
            <a:fillRect/>
          </a:stretch>
        </p:blipFill>
        <p:spPr>
          <a:xfrm>
            <a:off x="6228184" y="4428154"/>
            <a:ext cx="2915816" cy="2429846"/>
          </a:xfrm>
          <a:prstGeom prst="rect">
            <a:avLst/>
          </a:prstGeom>
        </p:spPr>
      </p:pic>
      <p:sp>
        <p:nvSpPr>
          <p:cNvPr id="8" name="Содержимое 7"/>
          <p:cNvSpPr>
            <a:spLocks noGrp="1"/>
          </p:cNvSpPr>
          <p:nvPr>
            <p:ph idx="1"/>
          </p:nvPr>
        </p:nvSpPr>
        <p:spPr>
          <a:xfrm>
            <a:off x="0" y="1412776"/>
            <a:ext cx="9144000" cy="5445224"/>
          </a:xfrm>
        </p:spPr>
        <p:txBody>
          <a:bodyPr>
            <a:normAutofit fontScale="55000" lnSpcReduction="20000"/>
          </a:bodyPr>
          <a:lstStyle/>
          <a:p>
            <a:r>
              <a:rPr lang="ru-RU" dirty="0" smtClean="0"/>
              <a:t>За последние десятилетия значительно возросло число лиц,</a:t>
            </a:r>
          </a:p>
          <a:p>
            <a:r>
              <a:rPr lang="ru-RU" dirty="0" smtClean="0"/>
              <a:t>страдающих нарушениями зрения: около 1 миллиарда жителей нашей</a:t>
            </a:r>
          </a:p>
          <a:p>
            <a:r>
              <a:rPr lang="ru-RU" dirty="0" smtClean="0"/>
              <a:t>планеты носят очки, каждый четвертый в развитых странах - близорукий.</a:t>
            </a:r>
          </a:p>
          <a:p>
            <a:r>
              <a:rPr lang="ru-RU" dirty="0" smtClean="0"/>
              <a:t>Дефицит</a:t>
            </a:r>
          </a:p>
          <a:p>
            <a:r>
              <a:rPr lang="ru-RU" dirty="0" smtClean="0"/>
              <a:t>движений,</a:t>
            </a:r>
          </a:p>
          <a:p>
            <a:r>
              <a:rPr lang="ru-RU" dirty="0" smtClean="0"/>
              <a:t>нерациональное</a:t>
            </a:r>
          </a:p>
          <a:p>
            <a:r>
              <a:rPr lang="ru-RU" dirty="0" smtClean="0"/>
              <a:t>питание</a:t>
            </a:r>
          </a:p>
          <a:p>
            <a:r>
              <a:rPr lang="ru-RU" dirty="0" smtClean="0"/>
              <a:t>с</a:t>
            </a:r>
          </a:p>
          <a:p>
            <a:r>
              <a:rPr lang="ru-RU" dirty="0" smtClean="0"/>
              <a:t>недостаточным</a:t>
            </a:r>
          </a:p>
          <a:p>
            <a:r>
              <a:rPr lang="ru-RU" dirty="0" smtClean="0"/>
              <a:t>содержанием витаминов и минералов, чрезмерные информационные и</a:t>
            </a:r>
          </a:p>
          <a:p>
            <a:r>
              <a:rPr lang="ru-RU" dirty="0" smtClean="0"/>
              <a:t>зрительные нагрузки</a:t>
            </a:r>
          </a:p>
          <a:p>
            <a:r>
              <a:rPr lang="ru-RU" dirty="0" smtClean="0"/>
              <a:t>приводят к серьезным нарушениям обменных</a:t>
            </a:r>
          </a:p>
          <a:p>
            <a:r>
              <a:rPr lang="ru-RU" dirty="0" smtClean="0"/>
              <a:t>процессов и развитию  заболеваний , в том числе органов зрения.</a:t>
            </a:r>
          </a:p>
          <a:p>
            <a:r>
              <a:rPr lang="ru-RU" dirty="0" smtClean="0"/>
              <a:t>Возраст поступления ребенка в школу совпадает с периодом</a:t>
            </a:r>
          </a:p>
          <a:p>
            <a:r>
              <a:rPr lang="ru-RU" dirty="0" smtClean="0"/>
              <a:t>функциональной неустойчивости органа зрения. Более того, уже 4-5%</a:t>
            </a:r>
          </a:p>
          <a:p>
            <a:r>
              <a:rPr lang="ru-RU" dirty="0" smtClean="0"/>
              <a:t>детей имеют проблемы со зрением и носят очки до начала периода</a:t>
            </a:r>
          </a:p>
          <a:p>
            <a:r>
              <a:rPr lang="ru-RU" dirty="0" smtClean="0"/>
              <a:t>обучения. В то же время, учебный процесс связан со значительным</a:t>
            </a:r>
          </a:p>
          <a:p>
            <a:r>
              <a:rPr lang="ru-RU" dirty="0" smtClean="0"/>
              <a:t>возрастанием нагрузки на глаза: объем зрительной нагрузки у младших</a:t>
            </a:r>
          </a:p>
          <a:p>
            <a:r>
              <a:rPr lang="ru-RU" dirty="0" smtClean="0"/>
              <a:t> школьников  в среднем составляет 5-7 ч в день (30-42 ч в неделю), у</a:t>
            </a:r>
          </a:p>
          <a:p>
            <a:r>
              <a:rPr lang="ru-RU" dirty="0" smtClean="0"/>
              <a:t> школьников  среднего и старшего возраста -- 8-10 ч в день (48-60 ч в</a:t>
            </a:r>
          </a:p>
          <a:p>
            <a:r>
              <a:rPr lang="ru-RU" dirty="0" smtClean="0"/>
              <a:t>неделю)</a:t>
            </a:r>
          </a:p>
          <a:p>
            <a:pPr>
              <a:buNone/>
            </a:pPr>
            <a:endParaRPr lang="ru-RU" dirty="0"/>
          </a:p>
        </p:txBody>
      </p:sp>
      <p:sp>
        <p:nvSpPr>
          <p:cNvPr id="2" name="Заголовок 1"/>
          <p:cNvSpPr>
            <a:spLocks noGrp="1"/>
          </p:cNvSpPr>
          <p:nvPr>
            <p:ph type="title"/>
          </p:nvPr>
        </p:nvSpPr>
        <p:spPr/>
        <p:txBody>
          <a:bodyPr>
            <a:normAutofit fontScale="90000"/>
          </a:bodyPr>
          <a:lstStyle/>
          <a:p>
            <a:r>
              <a:rPr lang="ru-RU" smtClean="0"/>
              <a:t> ПРОФИЛАКТИКА  НАРУШЕНИЙ ЗРЕНИЯ  У   ШКОЛЬНИКОВ </a:t>
            </a:r>
            <a:endParaRPr lang="ru-RU"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efbfbdefbfbdefbfbdefbfbd6.jpg"/>
          <p:cNvPicPr>
            <a:picLocks noChangeAspect="1"/>
          </p:cNvPicPr>
          <p:nvPr/>
        </p:nvPicPr>
        <p:blipFill>
          <a:blip r:embed="rId2" cstate="print"/>
          <a:stretch>
            <a:fillRect/>
          </a:stretch>
        </p:blipFill>
        <p:spPr>
          <a:xfrm>
            <a:off x="5759624" y="188640"/>
            <a:ext cx="3384376" cy="3096344"/>
          </a:xfrm>
          <a:prstGeom prst="rect">
            <a:avLst/>
          </a:prstGeom>
        </p:spPr>
      </p:pic>
      <p:sp>
        <p:nvSpPr>
          <p:cNvPr id="3" name="Содержимое 2"/>
          <p:cNvSpPr>
            <a:spLocks noGrp="1"/>
          </p:cNvSpPr>
          <p:nvPr>
            <p:ph idx="1"/>
          </p:nvPr>
        </p:nvSpPr>
        <p:spPr>
          <a:xfrm>
            <a:off x="0" y="0"/>
            <a:ext cx="9144000" cy="6858000"/>
          </a:xfrm>
        </p:spPr>
        <p:txBody>
          <a:bodyPr>
            <a:normAutofit fontScale="40000" lnSpcReduction="20000"/>
          </a:bodyPr>
          <a:lstStyle/>
          <a:p>
            <a:r>
              <a:rPr lang="ru-RU" dirty="0" smtClean="0"/>
              <a:t>Если ребенок к тому же редко бывает на свежем воздухе,</a:t>
            </a:r>
          </a:p>
          <a:p>
            <a:r>
              <a:rPr lang="ru-RU" dirty="0" smtClean="0"/>
              <a:t>малоподвижен, ослаблен частыми  заболеваниями , то он входит в группу</a:t>
            </a:r>
          </a:p>
          <a:p>
            <a:r>
              <a:rPr lang="ru-RU" dirty="0" smtClean="0"/>
              <a:t>повышенного риска развития зрительных расстройств.</a:t>
            </a:r>
          </a:p>
          <a:p>
            <a:r>
              <a:rPr lang="ru-RU" dirty="0" smtClean="0"/>
              <a:t>Наиболее часто в школьном возрасте встречаются такие формы</a:t>
            </a:r>
          </a:p>
          <a:p>
            <a:r>
              <a:rPr lang="ru-RU" dirty="0" smtClean="0"/>
              <a:t>нарушений зрения, как спазм аккомодации, близорукость, дальнозоркость</a:t>
            </a:r>
          </a:p>
          <a:p>
            <a:r>
              <a:rPr lang="ru-RU" dirty="0" smtClean="0"/>
              <a:t>и астигматизм.</a:t>
            </a:r>
          </a:p>
          <a:p>
            <a:r>
              <a:rPr lang="ru-RU" dirty="0" smtClean="0"/>
              <a:t>При спазме аккомодации отмечается зрительное утомление при</a:t>
            </a:r>
          </a:p>
          <a:p>
            <a:r>
              <a:rPr lang="ru-RU" dirty="0" smtClean="0"/>
              <a:t>работе на близком расстоянии, рассматривание удаленных предметов</a:t>
            </a:r>
          </a:p>
          <a:p>
            <a:r>
              <a:rPr lang="ru-RU" dirty="0" smtClean="0"/>
              <a:t>сопровождается сильным напряжением зрения.</a:t>
            </a:r>
          </a:p>
          <a:p>
            <a:r>
              <a:rPr lang="ru-RU" dirty="0" smtClean="0"/>
              <a:t>Чаще всего в школьные годы развивается близорукость (миопия),</a:t>
            </a:r>
          </a:p>
          <a:p>
            <a:r>
              <a:rPr lang="ru-RU" dirty="0" smtClean="0"/>
              <a:t>что связано, главным образом, с длительной зрительной работой на</a:t>
            </a:r>
          </a:p>
          <a:p>
            <a:r>
              <a:rPr lang="ru-RU" dirty="0" smtClean="0"/>
              <a:t>близком</a:t>
            </a:r>
          </a:p>
          <a:p>
            <a:r>
              <a:rPr lang="ru-RU" dirty="0" smtClean="0"/>
              <a:t>расстоянии</a:t>
            </a:r>
          </a:p>
          <a:p>
            <a:r>
              <a:rPr lang="ru-RU" dirty="0" smtClean="0"/>
              <a:t>(чтение,</a:t>
            </a:r>
          </a:p>
          <a:p>
            <a:r>
              <a:rPr lang="ru-RU" dirty="0" smtClean="0"/>
              <a:t>письмо,</a:t>
            </a:r>
          </a:p>
          <a:p>
            <a:r>
              <a:rPr lang="ru-RU" dirty="0" smtClean="0"/>
              <a:t>черчение),</a:t>
            </a:r>
          </a:p>
          <a:p>
            <a:r>
              <a:rPr lang="ru-RU" dirty="0" smtClean="0"/>
              <a:t>особенно</a:t>
            </a:r>
          </a:p>
          <a:p>
            <a:r>
              <a:rPr lang="ru-RU" dirty="0" smtClean="0"/>
              <a:t>при</a:t>
            </a:r>
          </a:p>
          <a:p>
            <a:r>
              <a:rPr lang="ru-RU" dirty="0" smtClean="0"/>
              <a:t>неправильном освещении. Вследствие этого происходит нарушение</a:t>
            </a:r>
          </a:p>
          <a:p>
            <a:r>
              <a:rPr lang="ru-RU" dirty="0" smtClean="0"/>
              <a:t>кровоснабжения и возникают изменения в глазном яблоке, приводящие к</a:t>
            </a:r>
          </a:p>
          <a:p>
            <a:r>
              <a:rPr lang="ru-RU" dirty="0" smtClean="0"/>
              <a:t>его растяжению в длину. В результате ребенок плохо видит далеко</a:t>
            </a:r>
          </a:p>
          <a:p>
            <a:r>
              <a:rPr lang="ru-RU" dirty="0" smtClean="0"/>
              <a:t>расположенные предметы и текст на классной доске, и пытается исправить</a:t>
            </a:r>
          </a:p>
          <a:p>
            <a:r>
              <a:rPr lang="ru-RU" dirty="0" smtClean="0"/>
              <a:t>ситуацию, прищуриваясь или надавливая на глазное яблоко. К сожалению,</a:t>
            </a:r>
          </a:p>
          <a:p>
            <a:r>
              <a:rPr lang="ru-RU" dirty="0" smtClean="0"/>
              <a:t>начиная от младших классов к старшим, возрастает как число страдающих</a:t>
            </a:r>
          </a:p>
          <a:p>
            <a:r>
              <a:rPr lang="ru-RU" dirty="0" smtClean="0"/>
              <a:t>близорукостью учащихся, так и степень выраженности заболевания.</a:t>
            </a:r>
          </a:p>
          <a:p>
            <a:r>
              <a:rPr lang="ru-RU" dirty="0" smtClean="0"/>
              <a:t>Первые признаки близорукости также нередко отмечаются после</a:t>
            </a:r>
          </a:p>
          <a:p>
            <a:r>
              <a:rPr lang="ru-RU" dirty="0" smtClean="0"/>
              <a:t>некоторых инфекционных болезней (корь, скарлатина, дифтерия, тяжелые</a:t>
            </a:r>
          </a:p>
          <a:p>
            <a:r>
              <a:rPr lang="ru-RU" dirty="0" smtClean="0"/>
              <a:t>острые респираторные вирусные инфекции, грипп). Часто встречается</a:t>
            </a:r>
          </a:p>
          <a:p>
            <a:r>
              <a:rPr lang="ru-RU" dirty="0" smtClean="0"/>
              <a:t>близорукость у детей с хроническими заболеваниями (ревматизм,</a:t>
            </a:r>
          </a:p>
          <a:p>
            <a:r>
              <a:rPr lang="ru-RU" dirty="0" smtClean="0"/>
              <a:t>заболевания почек, туберкулез).</a:t>
            </a:r>
          </a:p>
          <a:p>
            <a:r>
              <a:rPr lang="ru-RU" dirty="0" smtClean="0"/>
              <a:t>Дальнозоркость - врожденное состояние, связанное с особенностью</a:t>
            </a:r>
          </a:p>
          <a:p>
            <a:r>
              <a:rPr lang="ru-RU" dirty="0" smtClean="0"/>
              <a:t>строения глазного яблока. При этом снижается острота зрения на близком</a:t>
            </a:r>
          </a:p>
          <a:p>
            <a:r>
              <a:rPr lang="ru-RU" dirty="0" smtClean="0"/>
              <a:t>расстоянии, возникает быстрая утомляемость глаз и боли, связанные со</a:t>
            </a:r>
          </a:p>
          <a:p>
            <a:r>
              <a:rPr lang="ru-RU" dirty="0" smtClean="0"/>
              <a:t>зрительной работой.</a:t>
            </a:r>
          </a:p>
          <a:p>
            <a:pPr>
              <a:buNone/>
            </a:pPr>
            <a:endParaRPr lang="ru-RU"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640"/>
            <a:ext cx="9144000" cy="6669360"/>
          </a:xfrm>
        </p:spPr>
        <p:txBody>
          <a:bodyPr>
            <a:normAutofit fontScale="62500" lnSpcReduction="20000"/>
          </a:bodyPr>
          <a:lstStyle/>
          <a:p>
            <a:r>
              <a:rPr lang="ru-RU" dirty="0" smtClean="0"/>
              <a:t>Крайне важно обеспечить хорошую освещенность. Наиболее</a:t>
            </a:r>
          </a:p>
          <a:p>
            <a:r>
              <a:rPr lang="ru-RU" dirty="0" smtClean="0"/>
              <a:t>благоприятной</a:t>
            </a:r>
          </a:p>
          <a:p>
            <a:r>
              <a:rPr lang="ru-RU" dirty="0" smtClean="0"/>
              <a:t>для</a:t>
            </a:r>
          </a:p>
          <a:p>
            <a:r>
              <a:rPr lang="ru-RU" dirty="0" smtClean="0"/>
              <a:t>зрительной</a:t>
            </a:r>
          </a:p>
          <a:p>
            <a:r>
              <a:rPr lang="ru-RU" dirty="0" smtClean="0"/>
              <a:t>работы</a:t>
            </a:r>
          </a:p>
          <a:p>
            <a:r>
              <a:rPr lang="ru-RU" dirty="0" smtClean="0"/>
              <a:t>является</a:t>
            </a:r>
          </a:p>
          <a:p>
            <a:r>
              <a:rPr lang="ru-RU" dirty="0" smtClean="0"/>
              <a:t>естественная</a:t>
            </a:r>
          </a:p>
          <a:p>
            <a:r>
              <a:rPr lang="ru-RU" dirty="0" smtClean="0"/>
              <a:t>освещенность в пределах от 800 до 1200 лк, если используется</a:t>
            </a:r>
          </a:p>
          <a:p>
            <a:r>
              <a:rPr lang="ru-RU" dirty="0" smtClean="0"/>
              <a:t>искусственное освещение, оно должно быть равномерным, не создавать на</a:t>
            </a:r>
          </a:p>
          <a:p>
            <a:r>
              <a:rPr lang="ru-RU" dirty="0" smtClean="0"/>
              <a:t>рабочих поверхностях резкие тени и блики. Настольную лампу на рабочем</a:t>
            </a:r>
          </a:p>
          <a:p>
            <a:r>
              <a:rPr lang="ru-RU" dirty="0" smtClean="0"/>
              <a:t>столе ребенка надо располагать слева (для правшей, для левшей - справа),</a:t>
            </a:r>
          </a:p>
          <a:p>
            <a:r>
              <a:rPr lang="ru-RU" dirty="0" smtClean="0"/>
              <a:t>лампочка обязательно должна быть прикрыта абажуром светлых неярких</a:t>
            </a:r>
          </a:p>
          <a:p>
            <a:r>
              <a:rPr lang="ru-RU" dirty="0" smtClean="0"/>
              <a:t>оттенков, чтобы прямые лучи света не попадали в глаза. Оптимальная</a:t>
            </a:r>
          </a:p>
          <a:p>
            <a:r>
              <a:rPr lang="ru-RU" dirty="0" smtClean="0"/>
              <a:t>мощность лампы составляет 60-80 ватт. Для того, чтобы не создавался</a:t>
            </a:r>
          </a:p>
          <a:p>
            <a:r>
              <a:rPr lang="ru-RU" dirty="0" smtClean="0"/>
              <a:t>резкий переход при переводе взгляда с освещенной тетради или книги к</a:t>
            </a:r>
          </a:p>
          <a:p>
            <a:r>
              <a:rPr lang="ru-RU" dirty="0" smtClean="0"/>
              <a:t>темноте комнаты, помимо местного освещения необходимо включать и</a:t>
            </a:r>
          </a:p>
          <a:p>
            <a:r>
              <a:rPr lang="ru-RU" dirty="0" smtClean="0"/>
              <a:t>общее освещение в комнате</a:t>
            </a:r>
          </a:p>
          <a:p>
            <a:r>
              <a:rPr lang="ru-RU" dirty="0" smtClean="0"/>
              <a:t>Резкий контраст быстро утомляет --</a:t>
            </a:r>
          </a:p>
          <a:p>
            <a:r>
              <a:rPr lang="ru-RU" dirty="0" smtClean="0"/>
              <a:t>появляются чувство напряжения и рези в глазах. При длительной</a:t>
            </a:r>
          </a:p>
          <a:p>
            <a:r>
              <a:rPr lang="ru-RU" dirty="0" smtClean="0"/>
              <a:t>зрительной работе в условиях постоянного контраста освещенности</a:t>
            </a:r>
          </a:p>
          <a:p>
            <a:r>
              <a:rPr lang="ru-RU" dirty="0" smtClean="0"/>
              <a:t>развивается стойкий спазм аккомодационной мышцы, приводящий в</a:t>
            </a:r>
          </a:p>
          <a:p>
            <a:r>
              <a:rPr lang="ru-RU" dirty="0" smtClean="0"/>
              <a:t>дальнейшем к формированию близорукости.</a:t>
            </a:r>
          </a:p>
          <a:p>
            <a:pPr>
              <a:buNone/>
            </a:pPr>
            <a:endParaRPr lang="ru-RU" dirty="0"/>
          </a:p>
        </p:txBody>
      </p:sp>
      <p:pic>
        <p:nvPicPr>
          <p:cNvPr id="4" name="Рисунок 3" descr="0577.jpg"/>
          <p:cNvPicPr>
            <a:picLocks noChangeAspect="1"/>
          </p:cNvPicPr>
          <p:nvPr/>
        </p:nvPicPr>
        <p:blipFill>
          <a:blip r:embed="rId2" cstate="print"/>
          <a:stretch>
            <a:fillRect/>
          </a:stretch>
        </p:blipFill>
        <p:spPr>
          <a:xfrm>
            <a:off x="2123728" y="404665"/>
            <a:ext cx="5256584" cy="1512168"/>
          </a:xfrm>
          <a:prstGeom prst="rect">
            <a:avLst/>
          </a:prstGeom>
        </p:spPr>
      </p:pic>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183502_jpg.jpg"/>
          <p:cNvPicPr>
            <a:picLocks noChangeAspect="1"/>
          </p:cNvPicPr>
          <p:nvPr/>
        </p:nvPicPr>
        <p:blipFill>
          <a:blip r:embed="rId2" cstate="print"/>
          <a:stretch>
            <a:fillRect/>
          </a:stretch>
        </p:blipFill>
        <p:spPr>
          <a:xfrm>
            <a:off x="5868144" y="3140968"/>
            <a:ext cx="3275856" cy="3585932"/>
          </a:xfrm>
          <a:prstGeom prst="rect">
            <a:avLst/>
          </a:prstGeom>
        </p:spPr>
      </p:pic>
      <p:sp>
        <p:nvSpPr>
          <p:cNvPr id="5" name="Содержимое 4"/>
          <p:cNvSpPr>
            <a:spLocks noGrp="1"/>
          </p:cNvSpPr>
          <p:nvPr>
            <p:ph idx="1"/>
          </p:nvPr>
        </p:nvSpPr>
        <p:spPr>
          <a:xfrm>
            <a:off x="179512" y="188640"/>
            <a:ext cx="8784976" cy="6669360"/>
          </a:xfrm>
        </p:spPr>
        <p:txBody>
          <a:bodyPr>
            <a:normAutofit fontScale="40000" lnSpcReduction="20000"/>
          </a:bodyPr>
          <a:lstStyle/>
          <a:p>
            <a:r>
              <a:rPr lang="ru-RU" dirty="0" smtClean="0"/>
              <a:t>Для улучшения освещенности в условиях школы,</a:t>
            </a:r>
          </a:p>
          <a:p>
            <a:r>
              <a:rPr lang="ru-RU" dirty="0" smtClean="0"/>
              <a:t>стены и</a:t>
            </a:r>
          </a:p>
          <a:p>
            <a:r>
              <a:rPr lang="ru-RU" dirty="0" smtClean="0"/>
              <a:t>поверхности столов в классных комнатах следует окрашивать в светлые</a:t>
            </a:r>
          </a:p>
          <a:p>
            <a:r>
              <a:rPr lang="ru-RU" dirty="0" smtClean="0"/>
              <a:t>тона, регулярно мыть оконные стекла, не ставить на подоконники высокие</a:t>
            </a:r>
          </a:p>
          <a:p>
            <a:r>
              <a:rPr lang="ru-RU" dirty="0" smtClean="0"/>
              <a:t>цветы и предметы, закрывающие доступ света. При рассаживании</a:t>
            </a:r>
          </a:p>
          <a:p>
            <a:r>
              <a:rPr lang="ru-RU" dirty="0" smtClean="0"/>
              <a:t>учащихся надо учитывать, что в первом ряду от окна освещение обычно</a:t>
            </a:r>
          </a:p>
          <a:p>
            <a:r>
              <a:rPr lang="ru-RU" dirty="0" smtClean="0"/>
              <a:t>хорошее, а в третьем при пасмурной погоде может быть недостаточным.</a:t>
            </a:r>
          </a:p>
          <a:p>
            <a:r>
              <a:rPr lang="ru-RU" dirty="0" smtClean="0"/>
              <a:t>Чтобы все дети были в равных условиях, необходимо каждое полугодие</a:t>
            </a:r>
          </a:p>
          <a:p>
            <a:r>
              <a:rPr lang="ru-RU" dirty="0" smtClean="0"/>
              <a:t>пересаживать их на другой ряд парт, оставляя на одинаковом расстоянии</a:t>
            </a:r>
          </a:p>
          <a:p>
            <a:r>
              <a:rPr lang="ru-RU" dirty="0" smtClean="0"/>
              <a:t>от классной доски.</a:t>
            </a:r>
          </a:p>
          <a:p>
            <a:r>
              <a:rPr lang="ru-RU" dirty="0" smtClean="0"/>
              <a:t>В школьном возрасте нужны систематические занятия физическими</a:t>
            </a:r>
          </a:p>
          <a:p>
            <a:r>
              <a:rPr lang="ru-RU" dirty="0" smtClean="0"/>
              <a:t>упражнениями, направленными не только на развитие физических качеств</a:t>
            </a:r>
          </a:p>
          <a:p>
            <a:r>
              <a:rPr lang="ru-RU" dirty="0" smtClean="0"/>
              <a:t>и обеспечение двигательных действий, но и на развитие культуры</a:t>
            </a:r>
          </a:p>
          <a:p>
            <a:r>
              <a:rPr lang="ru-RU" dirty="0" smtClean="0"/>
              <a:t>движений,  профилактику   заболеваний . Занятия физкультурой и спортом</a:t>
            </a:r>
          </a:p>
          <a:p>
            <a:r>
              <a:rPr lang="ru-RU" dirty="0" smtClean="0"/>
              <a:t>обеспечивают</a:t>
            </a:r>
          </a:p>
          <a:p>
            <a:r>
              <a:rPr lang="ru-RU" dirty="0" smtClean="0"/>
              <a:t>улучшение</a:t>
            </a:r>
          </a:p>
          <a:p>
            <a:r>
              <a:rPr lang="ru-RU" dirty="0" smtClean="0"/>
              <a:t>деятельности</a:t>
            </a:r>
          </a:p>
          <a:p>
            <a:r>
              <a:rPr lang="ru-RU" dirty="0" smtClean="0"/>
              <a:t>всех</a:t>
            </a:r>
          </a:p>
          <a:p>
            <a:r>
              <a:rPr lang="ru-RU" dirty="0" smtClean="0"/>
              <a:t>органов</a:t>
            </a:r>
          </a:p>
          <a:p>
            <a:r>
              <a:rPr lang="ru-RU" dirty="0" smtClean="0"/>
              <a:t>и</a:t>
            </a:r>
          </a:p>
          <a:p>
            <a:r>
              <a:rPr lang="ru-RU" dirty="0" smtClean="0"/>
              <a:t>систем,</a:t>
            </a:r>
          </a:p>
          <a:p>
            <a:r>
              <a:rPr lang="ru-RU" dirty="0" smtClean="0"/>
              <a:t>стимулируют обменные процессы в организме, что положительно</a:t>
            </a:r>
          </a:p>
          <a:p>
            <a:r>
              <a:rPr lang="ru-RU" dirty="0" smtClean="0"/>
              <a:t>воздействует на зрение.</a:t>
            </a:r>
          </a:p>
          <a:p>
            <a:r>
              <a:rPr lang="ru-RU" dirty="0" smtClean="0"/>
              <a:t>В</a:t>
            </a:r>
          </a:p>
          <a:p>
            <a:r>
              <a:rPr lang="ru-RU" dirty="0" smtClean="0"/>
              <a:t>последние</a:t>
            </a:r>
          </a:p>
          <a:p>
            <a:r>
              <a:rPr lang="ru-RU" dirty="0" smtClean="0"/>
              <a:t>годы</a:t>
            </a:r>
          </a:p>
          <a:p>
            <a:r>
              <a:rPr lang="ru-RU" dirty="0" smtClean="0"/>
              <a:t>появился</a:t>
            </a:r>
          </a:p>
          <a:p>
            <a:r>
              <a:rPr lang="ru-RU" dirty="0" smtClean="0"/>
              <a:t>дополнительный</a:t>
            </a:r>
          </a:p>
          <a:p>
            <a:r>
              <a:rPr lang="ru-RU" dirty="0" smtClean="0"/>
              <a:t>фактор,</a:t>
            </a:r>
          </a:p>
          <a:p>
            <a:r>
              <a:rPr lang="ru-RU" dirty="0" smtClean="0"/>
              <a:t>способствующий развитию зрительных нарушений - введение в</a:t>
            </a:r>
          </a:p>
          <a:p>
            <a:r>
              <a:rPr lang="ru-RU" dirty="0" smtClean="0"/>
              <a:t>программу школьного обучения информатики, а также широкое</a:t>
            </a:r>
          </a:p>
          <a:p>
            <a:r>
              <a:rPr lang="ru-RU" dirty="0" smtClean="0"/>
              <a:t>использование персональных компьютеров в быту</a:t>
            </a:r>
          </a:p>
          <a:p>
            <a:pPr>
              <a:buNone/>
            </a:pPr>
            <a:endParaRPr lang="ru-RU" dirty="0"/>
          </a:p>
        </p:txBody>
      </p:sp>
    </p:spTree>
  </p:cSld>
  <p:clrMapOvr>
    <a:masterClrMapping/>
  </p:clrMapOvr>
  <p:transition>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0"/>
            <a:ext cx="9036496" cy="6858000"/>
          </a:xfrm>
        </p:spPr>
        <p:txBody>
          <a:bodyPr>
            <a:normAutofit fontScale="25000" lnSpcReduction="20000"/>
          </a:bodyPr>
          <a:lstStyle/>
          <a:p>
            <a:r>
              <a:rPr lang="ru-RU" sz="3600" dirty="0" smtClean="0"/>
              <a:t>Чтобы сохранить острое зрение в течение всей жизни необходимо</a:t>
            </a:r>
          </a:p>
          <a:p>
            <a:r>
              <a:rPr lang="ru-RU" sz="3600" dirty="0" smtClean="0"/>
              <a:t>соблюдать ряд несложных правил:</a:t>
            </a:r>
          </a:p>
          <a:p>
            <a:r>
              <a:rPr lang="ru-RU" sz="3600" dirty="0" smtClean="0"/>
              <a:t>Обеспечить себе здоровый и достаточный по времени сон.</a:t>
            </a:r>
          </a:p>
          <a:p>
            <a:r>
              <a:rPr lang="ru-RU" sz="3600" dirty="0" smtClean="0"/>
              <a:t>Правильно питаться. Людям с ослабленным зрением необходимо</a:t>
            </a:r>
          </a:p>
          <a:p>
            <a:r>
              <a:rPr lang="ru-RU" sz="3600" dirty="0" smtClean="0"/>
              <a:t>употреблять продукты, богатые</a:t>
            </a:r>
          </a:p>
          <a:p>
            <a:r>
              <a:rPr lang="ru-RU" sz="3600" dirty="0" smtClean="0"/>
              <a:t>витаминами, среди которых особое</a:t>
            </a:r>
          </a:p>
          <a:p>
            <a:r>
              <a:rPr lang="ru-RU" sz="3600" dirty="0" smtClean="0"/>
              <a:t>значение имеют:</a:t>
            </a:r>
          </a:p>
          <a:p>
            <a:r>
              <a:rPr lang="ru-RU" sz="3600" dirty="0" smtClean="0"/>
              <a:t>витамин В2 (рибофлавин), улучшающий цветоразличение и</a:t>
            </a:r>
          </a:p>
          <a:p>
            <a:r>
              <a:rPr lang="ru-RU" sz="3600" dirty="0" smtClean="0"/>
              <a:t>ночное зрение. Характерными признаками его дефицита в организме</a:t>
            </a:r>
          </a:p>
          <a:p>
            <a:r>
              <a:rPr lang="ru-RU" sz="3600" dirty="0" smtClean="0"/>
              <a:t>являются трещины в углах рта, снижение аппетита, слабость, апатия,</a:t>
            </a:r>
          </a:p>
          <a:p>
            <a:r>
              <a:rPr lang="ru-RU" sz="3600" dirty="0" smtClean="0"/>
              <a:t>головная боль, ощущение жжения кожи, резь в глазах. Источниками</a:t>
            </a:r>
          </a:p>
          <a:p>
            <a:r>
              <a:rPr lang="ru-RU" sz="3600" dirty="0" smtClean="0"/>
              <a:t>витамина В2 служат цельное молоко, простокваша, ацидофилин,</a:t>
            </a:r>
          </a:p>
          <a:p>
            <a:r>
              <a:rPr lang="ru-RU" sz="3600" dirty="0" smtClean="0"/>
              <a:t>кефир, сыр, постное мясо, печень, почки, сердце, пекарские и пивные</a:t>
            </a:r>
          </a:p>
          <a:p>
            <a:r>
              <a:rPr lang="ru-RU" sz="3600" dirty="0" smtClean="0"/>
              <a:t>дрожжи, грибы.</a:t>
            </a:r>
          </a:p>
          <a:p>
            <a:r>
              <a:rPr lang="ru-RU" sz="3600" dirty="0" smtClean="0"/>
              <a:t>витамин А, при</a:t>
            </a:r>
          </a:p>
          <a:p>
            <a:r>
              <a:rPr lang="ru-RU" sz="3600" dirty="0" smtClean="0"/>
              <a:t>недостатке которого страдает сумеречное</a:t>
            </a:r>
          </a:p>
          <a:p>
            <a:r>
              <a:rPr lang="ru-RU" sz="3600" dirty="0" smtClean="0"/>
              <a:t>зрение (куриная слепота), поражается роговица</a:t>
            </a:r>
          </a:p>
          <a:p>
            <a:r>
              <a:rPr lang="ru-RU" sz="3600" dirty="0" smtClean="0"/>
              <a:t>глаза, в</a:t>
            </a:r>
          </a:p>
          <a:p>
            <a:r>
              <a:rPr lang="ru-RU" sz="3600" dirty="0" smtClean="0"/>
              <a:t>запущенных случаях развивается ксерофтальмия (сухость глаза).</a:t>
            </a:r>
          </a:p>
          <a:p>
            <a:r>
              <a:rPr lang="ru-RU" sz="3600" dirty="0" smtClean="0"/>
              <a:t>Витамин А содержится в сливочном масле, цельном молоке, яичном</a:t>
            </a:r>
          </a:p>
          <a:p>
            <a:r>
              <a:rPr lang="ru-RU" sz="3600" dirty="0" smtClean="0"/>
              <a:t>желтке, печени (особенно в печени рыб). Морковь, шпинат, салат,</a:t>
            </a:r>
          </a:p>
          <a:p>
            <a:r>
              <a:rPr lang="ru-RU" sz="3600" dirty="0" smtClean="0"/>
              <a:t>щавель, зелень (как культурная, так и дикорастущая), а также плоды</a:t>
            </a:r>
          </a:p>
          <a:p>
            <a:r>
              <a:rPr lang="ru-RU" sz="3600" dirty="0" smtClean="0"/>
              <a:t>шиповника богаты </a:t>
            </a:r>
            <a:r>
              <a:rPr lang="ru-RU" sz="3600" dirty="0" err="1" smtClean="0"/>
              <a:t>бета-каротином</a:t>
            </a:r>
            <a:r>
              <a:rPr lang="ru-RU" sz="3600" dirty="0" smtClean="0"/>
              <a:t> - предшественником витамина</a:t>
            </a:r>
          </a:p>
          <a:p>
            <a:r>
              <a:rPr lang="ru-RU" sz="3600" dirty="0" smtClean="0"/>
              <a:t>А, который образуется в организме человека при употреблении этих</a:t>
            </a:r>
          </a:p>
          <a:p>
            <a:r>
              <a:rPr lang="ru-RU" sz="3600" dirty="0" smtClean="0"/>
              <a:t>продуктов (в сочетании с жирами - растительным маслом, сметаной,</a:t>
            </a:r>
          </a:p>
          <a:p>
            <a:r>
              <a:rPr lang="ru-RU" sz="3600" dirty="0" smtClean="0"/>
              <a:t>т.к. этот витамин относится к группе жирорастворимых).</a:t>
            </a:r>
          </a:p>
          <a:p>
            <a:r>
              <a:rPr lang="ru-RU" sz="3600" dirty="0" smtClean="0"/>
              <a:t>В рационе близоруких детей должны быть:</a:t>
            </a:r>
          </a:p>
          <a:p>
            <a:r>
              <a:rPr lang="ru-RU" sz="3600" dirty="0" smtClean="0"/>
              <a:t>Морковь - богатый источник </a:t>
            </a:r>
            <a:r>
              <a:rPr lang="ru-RU" sz="3600" dirty="0" err="1" smtClean="0"/>
              <a:t>бета-каротина</a:t>
            </a:r>
            <a:r>
              <a:rPr lang="ru-RU" sz="3600" dirty="0" smtClean="0"/>
              <a:t>;</a:t>
            </a:r>
          </a:p>
          <a:p>
            <a:r>
              <a:rPr lang="ru-RU" sz="3600" dirty="0" smtClean="0"/>
              <a:t>Черника - свежая и сухая черника повышает остроту зрения,</a:t>
            </a:r>
          </a:p>
          <a:p>
            <a:r>
              <a:rPr lang="ru-RU" sz="3600" dirty="0" smtClean="0"/>
              <a:t>снимает усталость глаз и улучшает сумеречное зрение. Целебные</a:t>
            </a:r>
          </a:p>
          <a:p>
            <a:r>
              <a:rPr lang="ru-RU" sz="3600" dirty="0" smtClean="0"/>
              <a:t>свойства</a:t>
            </a:r>
          </a:p>
          <a:p>
            <a:r>
              <a:rPr lang="ru-RU" sz="3600" dirty="0" smtClean="0"/>
              <a:t>черники</a:t>
            </a:r>
          </a:p>
          <a:p>
            <a:r>
              <a:rPr lang="ru-RU" sz="3600" dirty="0" smtClean="0"/>
              <a:t>объясняются</a:t>
            </a:r>
          </a:p>
          <a:p>
            <a:r>
              <a:rPr lang="ru-RU" sz="3600" dirty="0" smtClean="0"/>
              <a:t>наличием</a:t>
            </a:r>
          </a:p>
          <a:p>
            <a:r>
              <a:rPr lang="ru-RU" sz="3600" dirty="0" err="1" smtClean="0"/>
              <a:t>биофлавоноидов</a:t>
            </a:r>
            <a:r>
              <a:rPr lang="ru-RU" sz="3600" dirty="0" smtClean="0"/>
              <a:t>,</a:t>
            </a:r>
          </a:p>
          <a:p>
            <a:r>
              <a:rPr lang="ru-RU" sz="3600" dirty="0" smtClean="0"/>
              <a:t>способствующих питанию сетчатки глаза</a:t>
            </a:r>
          </a:p>
          <a:p>
            <a:pPr>
              <a:buNone/>
            </a:pPr>
            <a:endParaRPr lang="ru-RU" dirty="0"/>
          </a:p>
        </p:txBody>
      </p:sp>
      <p:pic>
        <p:nvPicPr>
          <p:cNvPr id="4" name="Рисунок 3" descr="d9f7958e275e.gif"/>
          <p:cNvPicPr>
            <a:picLocks noChangeAspect="1"/>
          </p:cNvPicPr>
          <p:nvPr/>
        </p:nvPicPr>
        <p:blipFill>
          <a:blip r:embed="rId2" cstate="print"/>
          <a:stretch>
            <a:fillRect/>
          </a:stretch>
        </p:blipFill>
        <p:spPr>
          <a:xfrm>
            <a:off x="6156176" y="0"/>
            <a:ext cx="2808312" cy="6597352"/>
          </a:xfrm>
          <a:prstGeom prst="rect">
            <a:avLst/>
          </a:prstGeom>
        </p:spPr>
      </p:pic>
    </p:spTree>
  </p:cSld>
  <p:clrMapOvr>
    <a:masterClrMapping/>
  </p:clrMapOvr>
  <p:transition>
    <p:strips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184</TotalTime>
  <Words>1966</Words>
  <Application>Microsoft Office PowerPoint</Application>
  <PresentationFormat>Экран (4:3)</PresentationFormat>
  <Paragraphs>248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Открытая</vt:lpstr>
      <vt:lpstr>Слайд 1</vt:lpstr>
      <vt:lpstr>Слайд 2</vt:lpstr>
      <vt:lpstr>Слайд 3</vt:lpstr>
      <vt:lpstr>Слайд 4</vt:lpstr>
      <vt:lpstr> ПРОФИЛАКТИКА  НАРУШЕНИЙ ЗРЕНИЯ  У   ШКОЛЬНИКОВ </vt:lpstr>
      <vt:lpstr>Слайд 6</vt:lpstr>
      <vt:lpstr>Слайд 7</vt:lpstr>
      <vt:lpstr>Слайд 8</vt:lpstr>
      <vt:lpstr>Слайд 9</vt:lpstr>
      <vt:lpstr>Слайд 10</vt:lpstr>
      <vt:lpstr>Комплекс упражнений для младших школьников</vt:lpstr>
      <vt:lpstr>Комплекс упражнений для учащихся 5-11 классов</vt:lpstr>
      <vt:lpstr>Слайд 13</vt:lpstr>
      <vt:lpstr>Профилактика сколиоза.</vt:lpstr>
      <vt:lpstr>Профилактика искривления позвоночника.</vt:lpstr>
      <vt:lpstr>Слайд 16</vt:lpstr>
      <vt:lpstr>Слайд 17</vt:lpstr>
      <vt:lpstr>Слайд 18</vt:lpstr>
      <vt:lpstr>Вывод.</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Алёна</dc:creator>
  <cp:lastModifiedBy>Алёна</cp:lastModifiedBy>
  <cp:revision>19</cp:revision>
  <dcterms:created xsi:type="dcterms:W3CDTF">2011-02-27T06:14:17Z</dcterms:created>
  <dcterms:modified xsi:type="dcterms:W3CDTF">2011-02-27T09:18:49Z</dcterms:modified>
</cp:coreProperties>
</file>