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5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6" r:id="rId17"/>
    <p:sldId id="273" r:id="rId18"/>
    <p:sldId id="274" r:id="rId19"/>
    <p:sldId id="275" r:id="rId20"/>
    <p:sldId id="278" r:id="rId21"/>
    <p:sldId id="279" r:id="rId22"/>
    <p:sldId id="277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94A1"/>
    <a:srgbClr val="9FA7D1"/>
    <a:srgbClr val="A9BFC7"/>
    <a:srgbClr val="647CA4"/>
    <a:srgbClr val="789BA8"/>
    <a:srgbClr val="8DABB5"/>
    <a:srgbClr val="003366"/>
    <a:srgbClr val="4E4A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25395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25395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25395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A513F46-E3E4-4E12-AB2B-B0BD6DEED34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253959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altLang="ru-RU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E65AC5-130B-4C98-BC60-A3B5DE634DB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2943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B9C8D-48DB-4F9F-8B1C-37E85BFB46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7403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6BD4F-E906-4CB8-A496-C102A1DBEB0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3402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198C89-81E5-40A5-A90A-BE7A1B4729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326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1447FC-A01D-461C-8BC9-09663C46A26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867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26418-1729-433A-8003-2F51C9AADA9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921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E2D84E-4FE8-45A6-84E7-045E73A51C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1519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7669E-349C-4036-AB19-14AF12DEA0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5557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A3BC9-3A46-45F6-93BF-18B5D07FEB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5518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90AE24-ACFE-454D-A536-A1A636A27AD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17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5293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 altLang="ru-RU" sz="2400">
              <a:latin typeface="Times New Roman" pitchFamily="18" charset="0"/>
            </a:endParaRPr>
          </a:p>
        </p:txBody>
      </p:sp>
      <p:sp>
        <p:nvSpPr>
          <p:cNvPr id="25293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29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29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 altLang="ru-RU"/>
          </a:p>
        </p:txBody>
      </p:sp>
      <p:sp>
        <p:nvSpPr>
          <p:cNvPr id="2529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15AD89F-9204-4CA6-ABE4-BEF8E48AFE5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990600"/>
            <a:ext cx="7924800" cy="1371600"/>
          </a:xfrm>
        </p:spPr>
        <p:txBody>
          <a:bodyPr/>
          <a:lstStyle/>
          <a:p>
            <a:r>
              <a:rPr lang="ru-RU" altLang="ru-RU"/>
              <a:t>СПИД – чума </a:t>
            </a:r>
            <a:r>
              <a:rPr lang="en-US" altLang="ru-RU"/>
              <a:t>XX</a:t>
            </a:r>
            <a:r>
              <a:rPr lang="ru-RU" altLang="ru-RU"/>
              <a:t> века.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01000" cy="1216025"/>
          </a:xfrm>
        </p:spPr>
        <p:txBody>
          <a:bodyPr/>
          <a:lstStyle/>
          <a:p>
            <a:r>
              <a:rPr lang="ru-RU" altLang="ru-RU" sz="3600"/>
              <a:t>Источник инфекции у человека</a:t>
            </a:r>
          </a:p>
        </p:txBody>
      </p:sp>
      <p:pic>
        <p:nvPicPr>
          <p:cNvPr id="267267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lum bright="-3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2133600"/>
            <a:ext cx="8043863" cy="2076450"/>
          </a:xfrm>
        </p:spPr>
      </p:pic>
      <p:sp>
        <p:nvSpPr>
          <p:cNvPr id="267268" name="Text Box 4"/>
          <p:cNvSpPr txBox="1">
            <a:spLocks noChangeArrowheads="1"/>
          </p:cNvSpPr>
          <p:nvPr/>
        </p:nvSpPr>
        <p:spPr bwMode="auto">
          <a:xfrm>
            <a:off x="533400" y="4724400"/>
            <a:ext cx="8077200" cy="160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Многие годы эти вирусы были безобидны для человека, однако мутационные процессы вызвали приспособление вируса к неизвестному нам механизму, связанному с функцией макрофагов и лимфоцитов.</a:t>
            </a:r>
            <a:endParaRPr lang="ru-RU" altLang="ru-RU" b="1"/>
          </a:p>
          <a:p>
            <a:pPr>
              <a:spcBef>
                <a:spcPct val="50000"/>
              </a:spcBef>
            </a:pP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01000" cy="1216025"/>
          </a:xfrm>
        </p:spPr>
        <p:txBody>
          <a:bodyPr/>
          <a:lstStyle/>
          <a:p>
            <a:r>
              <a:rPr lang="ru-RU" altLang="ru-RU"/>
              <a:t>Пути передачи ВИЧ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001000" cy="4572000"/>
          </a:xfrm>
        </p:spPr>
        <p:txBody>
          <a:bodyPr/>
          <a:lstStyle/>
          <a:p>
            <a:r>
              <a:rPr lang="ru-RU" altLang="ru-RU" sz="1800"/>
              <a:t>При половом контакте (с семенной жидкостью и влагалищным секретом): </a:t>
            </a:r>
          </a:p>
          <a:p>
            <a:r>
              <a:rPr lang="ru-RU" altLang="ru-RU" sz="1800"/>
              <a:t>при непостоянном половом партнёре </a:t>
            </a:r>
          </a:p>
          <a:p>
            <a:r>
              <a:rPr lang="ru-RU" altLang="ru-RU" sz="1800"/>
              <a:t>при гомосексуальных отношениях; </a:t>
            </a:r>
          </a:p>
          <a:p>
            <a:r>
              <a:rPr lang="ru-RU" altLang="ru-RU" sz="1800"/>
              <a:t>при искусственном оплодотворении; </a:t>
            </a:r>
          </a:p>
          <a:p>
            <a:r>
              <a:rPr lang="ru-RU" altLang="ru-RU" sz="1800"/>
              <a:t>Через зараженную кровь:</a:t>
            </a:r>
          </a:p>
          <a:p>
            <a:r>
              <a:rPr lang="ru-RU" altLang="ru-RU" sz="1800"/>
              <a:t> совместное пользование загрязненными иглами для внутривенного введения наркотиков; </a:t>
            </a:r>
          </a:p>
          <a:p>
            <a:r>
              <a:rPr lang="ru-RU" altLang="ru-RU" sz="1800"/>
              <a:t>случайный контакт медицинских работников с зараженной кровью; </a:t>
            </a:r>
          </a:p>
          <a:p>
            <a:r>
              <a:rPr lang="ru-RU" altLang="ru-RU" sz="1800"/>
              <a:t>переливание непроверенной крови;</a:t>
            </a:r>
          </a:p>
          <a:p>
            <a:r>
              <a:rPr lang="ru-RU" altLang="ru-RU" sz="1800"/>
              <a:t> При передаче инфекции от матери плоду во время беременности и новорожденному во время родов;</a:t>
            </a:r>
          </a:p>
          <a:p>
            <a:r>
              <a:rPr lang="ru-RU" altLang="ru-RU" sz="1800"/>
              <a:t> через молоко матери.</a:t>
            </a:r>
          </a:p>
          <a:p>
            <a:endParaRPr lang="ru-RU" altLang="ru-RU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Пути передачи ВИЧ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20062" cy="464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100">
                <a:solidFill>
                  <a:srgbClr val="8DABB5"/>
                </a:solidFill>
              </a:rPr>
              <a:t>Основной фактор риска заражения ВИЧ в нашей стране – внутривенное ведение наркотических препаратов. </a:t>
            </a:r>
            <a:r>
              <a:rPr lang="ru-RU" altLang="ru-RU" sz="2100" i="1">
                <a:solidFill>
                  <a:srgbClr val="8DABB5"/>
                </a:solidFill>
              </a:rPr>
              <a:t>Наркоманы</a:t>
            </a:r>
            <a:r>
              <a:rPr lang="ru-RU" altLang="ru-RU" sz="2100">
                <a:solidFill>
                  <a:srgbClr val="8DABB5"/>
                </a:solidFill>
              </a:rPr>
              <a:t> на сегодняшний день составляют абсолютное большинство всех инфицированных в нашей стране.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2100">
              <a:solidFill>
                <a:srgbClr val="8DABB5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2100">
              <a:solidFill>
                <a:srgbClr val="8DABB5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100">
                <a:solidFill>
                  <a:srgbClr val="8DABB5"/>
                </a:solidFill>
              </a:rPr>
              <a:t>Среди населения США и Канады, а также ряда европейских стран, в которых заболевание СПИДом получило широкое распространение, 72% от общего числа заболевших составляют гомосексуалисты, 17% - наркоманы, 2,1% - люди, получившие при переливании кровь или изготовленные из неё препараты, зараженные ВИЧ.</a:t>
            </a:r>
            <a:r>
              <a:rPr lang="ru-RU" altLang="ru-RU" sz="21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01000" cy="1216025"/>
          </a:xfrm>
        </p:spPr>
        <p:txBody>
          <a:bodyPr/>
          <a:lstStyle/>
          <a:p>
            <a:r>
              <a:rPr lang="ru-RU" altLang="ru-RU"/>
              <a:t>Локализация ВИЧ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001000" cy="4267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/>
              <a:t>	</a:t>
            </a:r>
            <a:r>
              <a:rPr lang="ru-RU" altLang="ru-RU">
                <a:solidFill>
                  <a:srgbClr val="8DABB5"/>
                </a:solidFill>
              </a:rPr>
              <a:t>Вирус обнаружен: </a:t>
            </a:r>
          </a:p>
          <a:p>
            <a:pPr>
              <a:lnSpc>
                <a:spcPct val="90000"/>
              </a:lnSpc>
            </a:pPr>
            <a:r>
              <a:rPr lang="ru-RU" altLang="ru-RU"/>
              <a:t>в семенной жидкости, </a:t>
            </a:r>
          </a:p>
          <a:p>
            <a:pPr>
              <a:lnSpc>
                <a:spcPct val="90000"/>
              </a:lnSpc>
            </a:pPr>
            <a:r>
              <a:rPr lang="ru-RU" altLang="ru-RU"/>
              <a:t>во влагалищном секрете, </a:t>
            </a:r>
          </a:p>
          <a:p>
            <a:pPr>
              <a:lnSpc>
                <a:spcPct val="90000"/>
              </a:lnSpc>
            </a:pPr>
            <a:r>
              <a:rPr lang="ru-RU" altLang="ru-RU"/>
              <a:t>в крови, </a:t>
            </a:r>
          </a:p>
          <a:p>
            <a:pPr>
              <a:lnSpc>
                <a:spcPct val="90000"/>
              </a:lnSpc>
            </a:pPr>
            <a:r>
              <a:rPr lang="ru-RU" altLang="ru-RU"/>
              <a:t>в материнском молоке.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/>
              <a:t>	</a:t>
            </a:r>
            <a:r>
              <a:rPr lang="ru-RU" altLang="ru-RU">
                <a:solidFill>
                  <a:srgbClr val="8DABB5"/>
                </a:solidFill>
              </a:rPr>
              <a:t>Следы вируса обнаружены:</a:t>
            </a:r>
            <a:r>
              <a:rPr lang="ru-RU" altLang="ru-RU"/>
              <a:t> </a:t>
            </a:r>
          </a:p>
          <a:p>
            <a:pPr>
              <a:lnSpc>
                <a:spcPct val="90000"/>
              </a:lnSpc>
            </a:pPr>
            <a:r>
              <a:rPr lang="ru-RU" altLang="ru-RU"/>
              <a:t>в слюне, </a:t>
            </a:r>
          </a:p>
          <a:p>
            <a:pPr>
              <a:lnSpc>
                <a:spcPct val="90000"/>
              </a:lnSpc>
            </a:pPr>
            <a:r>
              <a:rPr lang="ru-RU" altLang="ru-RU"/>
              <a:t>в слезах.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01000" cy="1216025"/>
          </a:xfrm>
        </p:spPr>
        <p:txBody>
          <a:bodyPr/>
          <a:lstStyle/>
          <a:p>
            <a:r>
              <a:rPr lang="ru-RU" altLang="ru-RU" sz="3400"/>
              <a:t>Что может  убить возбудителя ВИЧ инфекции?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0010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 dirty="0"/>
              <a:t>50-70-ти градусный спирт (несколько секунд); </a:t>
            </a:r>
          </a:p>
          <a:p>
            <a:pPr>
              <a:lnSpc>
                <a:spcPct val="90000"/>
              </a:lnSpc>
            </a:pPr>
            <a:r>
              <a:rPr lang="ru-RU" altLang="ru-RU" sz="2100" dirty="0"/>
              <a:t>попадание в желудочно-кишечный тракт (разрушается пищеварительными ферментами и соляной кислотой); </a:t>
            </a:r>
          </a:p>
          <a:p>
            <a:pPr>
              <a:lnSpc>
                <a:spcPct val="90000"/>
              </a:lnSpc>
            </a:pPr>
            <a:r>
              <a:rPr lang="ru-RU" altLang="ru-RU" sz="2100" dirty="0"/>
              <a:t>быстро погибает на воздухе и при </a:t>
            </a:r>
            <a:r>
              <a:rPr lang="ru-RU" altLang="ru-RU" sz="2100"/>
              <a:t>нагревании </a:t>
            </a:r>
            <a:r>
              <a:rPr lang="ru-RU" sz="2400" smtClean="0">
                <a:effectLst/>
                <a:latin typeface="Calibri"/>
                <a:ea typeface="Calibri"/>
                <a:cs typeface="Times New Roman"/>
              </a:rPr>
              <a:t>56</a:t>
            </a:r>
            <a:r>
              <a:rPr lang="ru-RU" sz="2400" baseline="30000" smtClean="0">
                <a:effectLst/>
                <a:latin typeface="Calibri"/>
                <a:ea typeface="Calibri"/>
                <a:cs typeface="Times New Roman"/>
              </a:rPr>
              <a:t>о</a:t>
            </a:r>
            <a:r>
              <a:rPr lang="ru-RU" sz="2400" smtClean="0">
                <a:effectLst/>
                <a:latin typeface="Calibri"/>
                <a:ea typeface="Calibri"/>
                <a:cs typeface="Times New Roman"/>
              </a:rPr>
              <a:t>С</a:t>
            </a:r>
            <a:r>
              <a:rPr lang="ru-RU" altLang="ru-RU" sz="2100" smtClean="0"/>
              <a:t> </a:t>
            </a:r>
            <a:r>
              <a:rPr lang="ru-RU" altLang="ru-RU" sz="2100" dirty="0"/>
              <a:t>в течение 30 минут; </a:t>
            </a:r>
          </a:p>
          <a:p>
            <a:pPr>
              <a:lnSpc>
                <a:spcPct val="90000"/>
              </a:lnSpc>
            </a:pPr>
            <a:r>
              <a:rPr lang="ru-RU" altLang="ru-RU" sz="2100" dirty="0"/>
              <a:t>Дезинфицирующие вещества - хлорамин, хлорная известь (мгновенно); </a:t>
            </a:r>
          </a:p>
          <a:p>
            <a:pPr>
              <a:lnSpc>
                <a:spcPct val="90000"/>
              </a:lnSpc>
            </a:pPr>
            <a:r>
              <a:rPr lang="ru-RU" altLang="ru-RU" sz="2100" dirty="0"/>
              <a:t>Кипячение (мгновенно); </a:t>
            </a:r>
          </a:p>
          <a:p>
            <a:pPr>
              <a:lnSpc>
                <a:spcPct val="90000"/>
              </a:lnSpc>
            </a:pPr>
            <a:r>
              <a:rPr lang="ru-RU" altLang="ru-RU" sz="2100" dirty="0"/>
              <a:t>При попадании на кожу (через 20 мин. уничтожается ферментами бактерий, паразитирующих на коже).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400"/>
              <a:t>Не отмечены случаи передачи ВИЧ: 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при нормальных социальных контактах, например, при рукопожатии или совместных трапезах; </a:t>
            </a:r>
          </a:p>
          <a:p>
            <a:r>
              <a:rPr lang="ru-RU" altLang="ru-RU"/>
              <a:t>воздушно-капельным путём при чихании и кашле; </a:t>
            </a:r>
          </a:p>
          <a:p>
            <a:r>
              <a:rPr lang="ru-RU" altLang="ru-RU"/>
              <a:t>при укусах кровососущих насекомых.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400"/>
              <a:t>Профилактика СПИДа включает в себя: 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0010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500"/>
              <a:t>пропаганду средств предупреждения заражения ВИЧ; </a:t>
            </a:r>
          </a:p>
          <a:p>
            <a:pPr>
              <a:lnSpc>
                <a:spcPct val="80000"/>
              </a:lnSpc>
            </a:pPr>
            <a:r>
              <a:rPr lang="ru-RU" altLang="ru-RU" sz="1500"/>
              <a:t>изменение образа жизни людей; </a:t>
            </a:r>
          </a:p>
          <a:p>
            <a:pPr>
              <a:lnSpc>
                <a:spcPct val="80000"/>
              </a:lnSpc>
            </a:pPr>
            <a:r>
              <a:rPr lang="ru-RU" altLang="ru-RU" sz="1500"/>
              <a:t>сведение к минимуму факторов риска среди лиц, относящихся к группам повышенной опасности инфицирования ВИЧ; </a:t>
            </a:r>
          </a:p>
          <a:p>
            <a:pPr>
              <a:lnSpc>
                <a:spcPct val="80000"/>
              </a:lnSpc>
            </a:pPr>
            <a:r>
              <a:rPr lang="ru-RU" altLang="ru-RU" sz="1500"/>
              <a:t>изучение социальных условий, способствующих распространению заболевания СПИДом. При частой смене половых партнеров необходима регулярная диагностика заболеваний, передающихся половым путем (гонорея, трихомониаз, хламидиоз ), то есть регулярно сдавать анализы. </a:t>
            </a:r>
          </a:p>
          <a:p>
            <a:pPr>
              <a:lnSpc>
                <a:spcPct val="80000"/>
              </a:lnSpc>
            </a:pPr>
            <a:r>
              <a:rPr lang="ru-RU" altLang="ru-RU" sz="1500"/>
              <a:t>Используйте презерватив для влагалищного и анального секса. Используйте водорастворимую смазку (на силиконовой основе); жиросодержащие смазки могут повредить латекс ( детский крем, и т.п.). Не используйте в качестве смазки слюну. </a:t>
            </a:r>
          </a:p>
          <a:p>
            <a:pPr>
              <a:lnSpc>
                <a:spcPct val="80000"/>
              </a:lnSpc>
            </a:pPr>
            <a:r>
              <a:rPr lang="ru-RU" altLang="ru-RU" sz="1500"/>
              <a:t>Контакт с кровью - наиболее опасный путь передачи вируса</a:t>
            </a:r>
            <a:r>
              <a:rPr lang="ru-RU" altLang="ru-RU" sz="1500" b="1"/>
              <a:t> СПИДа</a:t>
            </a:r>
            <a:r>
              <a:rPr lang="ru-RU" altLang="ru-RU" sz="1500"/>
              <a:t>. При совместном использовании игл (для наркотиков, стероидов, при прокалывании или татуировке), бритв, и т.п. риск заражения очень высок. Иглы должны быть одноразовыми или тщательно продезинфицированы. </a:t>
            </a:r>
          </a:p>
          <a:p>
            <a:pPr>
              <a:lnSpc>
                <a:spcPct val="80000"/>
              </a:lnSpc>
            </a:pPr>
            <a:r>
              <a:rPr lang="ru-RU" altLang="ru-RU" sz="1500"/>
              <a:t>Симптомами некоторых венерических заболеваний (сифилис, генитальный герпес) являются язвы на половых органах, что серьезно подавляет иммунитет и способствует возможности инфицирования СПИДом.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Лечение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120063" cy="4267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900"/>
              <a:t>     Проблема лечения СПИДа в настоящее время интенсивно разрабатывается. Весь комплекс методов лечению СПИДа не обеспечивает выздоровления, удаётся только ослабить выраженность клинических проявлений, продлить жизнь больным СПИДом.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900"/>
              <a:t>      Лекарственные средства от СПИДа можно подразделить на: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этиотропные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патогенетические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симптоматические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900"/>
              <a:t>      Несмотря на достаточно большое количество применяемых препаратов и способов лечения СПИДа, результаты терапии ВИЧ в настоящее время не могут привести к полному выздоровлению. Проблема СПИДа требует своего дальнейшего изучения. </a:t>
            </a:r>
            <a:br>
              <a:rPr lang="ru-RU" altLang="ru-RU" sz="1900"/>
            </a:br>
            <a:endParaRPr lang="ru-RU" altLang="ru-RU" sz="1900"/>
          </a:p>
          <a:p>
            <a:pPr>
              <a:lnSpc>
                <a:spcPct val="80000"/>
              </a:lnSpc>
            </a:pPr>
            <a:endParaRPr lang="ru-RU" altLang="ru-RU" sz="19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Лечение 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024938" cy="4267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900"/>
              <a:t>	Несмотря на то, что вакцины от ВИЧ до сих пор не было создано, и полностью вирус не излечивается, все же в настоящее время установка на то, что СПИД смертельная болезнь, и спасения от нее нет, уже не верна.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900"/>
              <a:t>	Цель лечения СПИДа – максимальное продление жизни больного и сохранение её качества. И эта цель все чаще достигается с помощью современных лекарственных препаратов.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900"/>
              <a:t>	Одна из главных групп лекарств от ВИЧ – противоретровирусные препараты, которые вмешиваются в жизненный цикл ВИЧ или препятствуют его размножению. Препараты такого действия применяются в медицине, начиная с 1987 года. С тех пор число таких лекарств расширилось, но действие осталось тем же: лекарственные препараты воздействуют на входящие в состав вируса белки, необходимые вирусу для его размножения. Лекарства против ВИЧ не дают белкам выполнять свою функцию и тем самым тормозят размножение вируса.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Лечение 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8001000" cy="4267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900"/>
              <a:t>	Впрочем, медицина не останавливается на достигнутом, и разработка лекарств против ВИЧ идет, не останавливаясь ни на день. Но даже сейчас качество жизни больных СПИДом стало значительно лучше, и все чаще говорится о том, что из однозначно смертельной болезни, СПИД становится болезнью хронической и неизлечимой, но, во всяком случае, поддающейся лечению и вполне допускающей многолетнюю полноценную жизнь больных.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900"/>
              <a:t>	Разумеется, для достижения поставленных целей, лечение ВИЧ-инфекции должно быть начато на как можно более ранней стадии заболевания. Это еще раз говорит в пользу как можно более ранней диагностики ВИЧ. Впрочем, по отношению к ВИЧ-инфекции, более чем к любому другому заболеванию, верно правило: предупредить болезнь гораздо легче, чем вылечить ее.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001000" cy="682625"/>
          </a:xfrm>
        </p:spPr>
        <p:txBody>
          <a:bodyPr/>
          <a:lstStyle/>
          <a:p>
            <a:r>
              <a:rPr lang="ru-RU" altLang="ru-RU"/>
              <a:t>Что такое СПИД?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i="1"/>
              <a:t>С точки зрения медицины – коварная болезнь, вызываемая ВИЧ.</a:t>
            </a:r>
            <a:r>
              <a:rPr lang="ru-RU" altLang="ru-RU"/>
              <a:t> </a:t>
            </a:r>
          </a:p>
          <a:p>
            <a:r>
              <a:rPr lang="ru-RU" altLang="ru-RU" i="1"/>
              <a:t>С точки зрения социальной СПИД – сложная проблема, которая касается человеческих взаимоотношений на любых уровнях.</a:t>
            </a:r>
            <a:r>
              <a:rPr lang="ru-RU" altLang="ru-RU"/>
              <a:t> </a:t>
            </a:r>
          </a:p>
          <a:p>
            <a:endParaRPr lang="ru-RU" alt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686800" cy="682625"/>
          </a:xfrm>
        </p:spPr>
        <p:txBody>
          <a:bodyPr/>
          <a:lstStyle/>
          <a:p>
            <a:r>
              <a:rPr lang="ru-RU" altLang="ru-RU" sz="3400"/>
              <a:t>Отношение к вич-инфицированным.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001000" cy="4267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/>
              <a:t>Часто разделяют людей на :</a:t>
            </a:r>
          </a:p>
          <a:p>
            <a:r>
              <a:rPr lang="ru-RU" altLang="ru-RU" b="1"/>
              <a:t>«Невинные жертвы»</a:t>
            </a:r>
          </a:p>
          <a:p>
            <a:pPr>
              <a:buFont typeface="Wingdings" pitchFamily="2" charset="2"/>
              <a:buNone/>
            </a:pPr>
            <a:r>
              <a:rPr lang="ru-RU" altLang="ru-RU"/>
              <a:t>    </a:t>
            </a:r>
            <a:r>
              <a:rPr lang="ru-RU" altLang="ru-RU" sz="2400"/>
              <a:t>младенцы, жены заразившиеся от мужей..</a:t>
            </a:r>
          </a:p>
          <a:p>
            <a:r>
              <a:rPr lang="ru-RU" altLang="ru-RU" b="1"/>
              <a:t>«Сами виноваты»</a:t>
            </a:r>
          </a:p>
          <a:p>
            <a:pPr>
              <a:buFont typeface="Wingdings" pitchFamily="2" charset="2"/>
              <a:buNone/>
            </a:pPr>
            <a:r>
              <a:rPr lang="ru-RU" altLang="ru-RU"/>
              <a:t>    </a:t>
            </a:r>
            <a:r>
              <a:rPr lang="ru-RU" altLang="ru-RU" sz="2400"/>
              <a:t>гомосексуалисты, проститутки, наркоманы…</a:t>
            </a:r>
          </a:p>
          <a:p>
            <a:pPr>
              <a:buFont typeface="Wingdings" pitchFamily="2" charset="2"/>
              <a:buNone/>
            </a:pPr>
            <a:endParaRPr lang="ru-RU" altLang="ru-RU" sz="2400"/>
          </a:p>
        </p:txBody>
      </p:sp>
      <p:sp>
        <p:nvSpPr>
          <p:cNvPr id="287748" name="Text Box 4"/>
          <p:cNvSpPr txBox="1">
            <a:spLocks noChangeArrowheads="1"/>
          </p:cNvSpPr>
          <p:nvPr/>
        </p:nvSpPr>
        <p:spPr bwMode="auto">
          <a:xfrm>
            <a:off x="228600" y="4495800"/>
            <a:ext cx="85344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>
                <a:solidFill>
                  <a:schemeClr val="tx2"/>
                </a:solidFill>
              </a:rPr>
              <a:t>Никто не застрахован от болезни, если подвергает себя риску. Никто не заслуживает того, чтобы получить эту болезнь. И до тех пор, пока мы не осознаем, что любой может заразиться ВИЧ, эпидемия будет продолжать распространяться.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22275" y="304800"/>
            <a:ext cx="8721725" cy="1216025"/>
          </a:xfrm>
        </p:spPr>
        <p:txBody>
          <a:bodyPr/>
          <a:lstStyle/>
          <a:p>
            <a:r>
              <a:rPr lang="ru-RU" altLang="ru-RU" sz="3400"/>
              <a:t>Отношение к вич-инфицированным.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/>
              <a:t>Причины настороженного отношения:</a:t>
            </a:r>
          </a:p>
          <a:p>
            <a:r>
              <a:rPr lang="ru-RU" altLang="ru-RU"/>
              <a:t>Страх перед инфекцией</a:t>
            </a:r>
          </a:p>
          <a:p>
            <a:r>
              <a:rPr lang="ru-RU" altLang="ru-RU"/>
              <a:t>Ошибочные мнения</a:t>
            </a:r>
          </a:p>
          <a:p>
            <a:r>
              <a:rPr lang="ru-RU" altLang="ru-RU"/>
              <a:t>Неосведомленность о путях передачи</a:t>
            </a:r>
          </a:p>
          <a:p>
            <a:r>
              <a:rPr lang="ru-RU" altLang="ru-RU"/>
              <a:t>Люди не задумываются как тяжело тем, кто заражен вич-инфекцией</a:t>
            </a:r>
          </a:p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26" name="Picture 6"/>
          <p:cNvPicPr>
            <a:picLocks noChangeAspect="1" noChangeArrowheads="1"/>
          </p:cNvPicPr>
          <p:nvPr/>
        </p:nvPicPr>
        <p:blipFill>
          <a:blip r:embed="rId2">
            <a:lum bright="-36000" contrast="-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4"/>
          <a:stretch>
            <a:fillRect/>
          </a:stretch>
        </p:blipFill>
        <p:spPr bwMode="auto">
          <a:xfrm>
            <a:off x="685800" y="3505200"/>
            <a:ext cx="4038600" cy="268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27" name="Text Box 7"/>
          <p:cNvSpPr txBox="1">
            <a:spLocks noChangeArrowheads="1"/>
          </p:cNvSpPr>
          <p:nvPr/>
        </p:nvSpPr>
        <p:spPr bwMode="auto">
          <a:xfrm>
            <a:off x="457200" y="990600"/>
            <a:ext cx="80772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/>
              <a:t>Символом борьбы со СПИДом является </a:t>
            </a:r>
            <a:r>
              <a:rPr lang="ru-RU" altLang="ru-RU" b="1" dirty="0"/>
              <a:t>красная ленточка</a:t>
            </a:r>
            <a:r>
              <a:rPr lang="ru-RU" altLang="ru-RU" dirty="0"/>
              <a:t>, ни одна акция в этой области не обходится сейчас без нее. Эта ленточка как символ понимания СПИДа была задумана весной 1991 года. Ее идея принадлежит художнику Франку Муру. Он жил в провинциальном городке штата Нью-Йорк, где соседняя семья носила желтые ленты, надеясь на благополучное возвращение своей дочери-солдата из Персидского </a:t>
            </a:r>
            <a:r>
              <a:rPr lang="ru-RU" altLang="ru-RU" dirty="0" smtClean="0"/>
              <a:t>залива. 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7702550" cy="762000"/>
          </a:xfrm>
        </p:spPr>
        <p:txBody>
          <a:bodyPr/>
          <a:lstStyle/>
          <a:p>
            <a:r>
              <a:rPr lang="ru-RU" altLang="ru-RU"/>
              <a:t>Что такое СПИД?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191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800"/>
              <a:t>Аббревиатура </a:t>
            </a:r>
            <a:r>
              <a:rPr lang="ru-RU" altLang="ru-RU" sz="1800" b="1"/>
              <a:t>СПИД</a:t>
            </a:r>
            <a:r>
              <a:rPr lang="ru-RU" altLang="ru-RU" sz="1800"/>
              <a:t> означает: </a:t>
            </a:r>
            <a:r>
              <a:rPr lang="ru-RU" altLang="ru-RU" sz="1800" b="1"/>
              <a:t>Синдром Приобретенного</a:t>
            </a:r>
            <a:r>
              <a:rPr lang="ru-RU" altLang="ru-RU" sz="1800"/>
              <a:t> </a:t>
            </a:r>
            <a:r>
              <a:rPr lang="ru-RU" altLang="ru-RU" sz="1800" b="1"/>
              <a:t>Иммунодефицита</a:t>
            </a:r>
            <a:r>
              <a:rPr lang="ru-RU" altLang="ru-RU" sz="1800"/>
              <a:t>. </a:t>
            </a:r>
            <a:r>
              <a:rPr lang="ru-RU" altLang="ru-RU" sz="1800" b="1"/>
              <a:t>Синдром</a:t>
            </a:r>
            <a:r>
              <a:rPr lang="ru-RU" altLang="ru-RU" sz="1800"/>
              <a:t> – потому что существует большое количество признаков, симптомов, осложнений, связанных с заболеванием. </a:t>
            </a:r>
            <a:r>
              <a:rPr lang="ru-RU" altLang="ru-RU" sz="1800" b="1"/>
              <a:t>Приобретенный</a:t>
            </a:r>
            <a:r>
              <a:rPr lang="ru-RU" altLang="ru-RU" sz="1800"/>
              <a:t> – заболевание не обусловлено генетической предрасположенностью, а приобретается специфическим образом. </a:t>
            </a:r>
            <a:r>
              <a:rPr lang="ru-RU" altLang="ru-RU" sz="1800" b="1"/>
              <a:t>Иммунодефицит</a:t>
            </a:r>
            <a:r>
              <a:rPr lang="ru-RU" altLang="ru-RU" sz="1800"/>
              <a:t> – иммунная система подавляется и теряет способность сопротивляться различным инфекциям.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2000">
              <a:solidFill>
                <a:srgbClr val="0033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>
                <a:solidFill>
                  <a:srgbClr val="003366"/>
                </a:solidFill>
              </a:rPr>
              <a:t>     </a:t>
            </a:r>
            <a:r>
              <a:rPr lang="ru-RU" altLang="ru-RU" sz="2000">
                <a:solidFill>
                  <a:srgbClr val="8DABB5"/>
                </a:solidFill>
              </a:rPr>
              <a:t>Таким образом, ВИЧ инфекция – не болезнь в собственном смысле этого слова, а ослабление или потеря организмом иммунитета и создание на этой почве благоприятных условий для развития какого-либо инфекционного заболевания.</a:t>
            </a:r>
            <a:r>
              <a:rPr lang="ru-RU" altLang="ru-RU" sz="2000">
                <a:solidFill>
                  <a:srgbClr val="003366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042275" cy="685800"/>
          </a:xfrm>
        </p:spPr>
        <p:txBody>
          <a:bodyPr/>
          <a:lstStyle/>
          <a:p>
            <a:r>
              <a:rPr lang="ru-RU" altLang="ru-RU" sz="3600"/>
              <a:t>Почему “Чума XX века”?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700"/>
              <a:t>Первая вирусная инфекция, распространившаяся по всему миру.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 1979-1981 г.г. – врачи в Нью-Йорке и Лос-Анджелесе заметили необычные иммунные нарушения у ряда пациенток: рак кровеносных сосудов (саркома Капоши) и редкую форму пневмонии (пневмоцистная пневмония). Заболевание закончилось смертью;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В 1982 г. Центры по контролю заболеваний ввели в реестр болезней новое заболевание - СПИД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1983 г. – первые сведения о возбудителе болезни (фр. Л. Монтанье и ам. Р. Галло);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1984 г. - возбудитель выделен в чистой культуре, созданы тест-системы для его обнаружения;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1987 г. – в Советском Союзе официально объявлено о первом случае заболевания СПИДом мужчины, ранее работавшего переводчиком в одной из стран Африки (умер в 1992 г.);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1988 г. – охвачено 136 стран мира на всех континентах; число больных – 250 тыс. человек, ещё 5 -10 млн. – носители;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001000" cy="835025"/>
          </a:xfrm>
        </p:spPr>
        <p:txBody>
          <a:bodyPr/>
          <a:lstStyle/>
          <a:p>
            <a:r>
              <a:rPr lang="ru-RU" altLang="ru-RU" sz="3600"/>
              <a:t>Почему “Чума XX века”?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700"/>
              <a:t>1989 г. – в России заражается – 250 детей при переливании крови;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спустя 10 лет – СПИДом охвачено уже 190 стран;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по данным ВОЗ число случаев СПИДа, зарегистрированное на данный момент (2004 г.), превысило более чем в 5 раз число заболевших в 2000 году;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на 1 октября 2004 года в Красноярском крае зарегистрировано 5492случая ВИЧ-инфицированных; 90% из них приходятся (по убывающей) на Норильск, Красноярск, Лесосибирск, Енисейск. Это люди от 15 до 30 лет. Среди них – 40 школьников, 348 учащихся техникумов и ПТУ, 113 студентов высших учебных заведений; доля женщин – 37,2%;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по Шушенскому району на сегодняшний день зарегистрировано 5 случаев (4- в п.Ильичево, 1 – в п. Шушенское) из них 4 мужчин и 1 женщина;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Пока мир находится на ранней стадии пандемии, пределы которой предсказать трудно.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/>
              <a:t>Природа вируса и механизм его действия.</a:t>
            </a:r>
          </a:p>
        </p:txBody>
      </p:sp>
      <p:pic>
        <p:nvPicPr>
          <p:cNvPr id="259077" name="Picture 5"/>
          <p:cNvPicPr>
            <a:picLocks noChangeAspect="1" noChangeArrowheads="1"/>
          </p:cNvPicPr>
          <p:nvPr/>
        </p:nvPicPr>
        <p:blipFill>
          <a:blip r:embed="rId3">
            <a:lum bright="-52000" contrast="-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8"/>
          <a:stretch>
            <a:fillRect/>
          </a:stretch>
        </p:blipFill>
        <p:spPr bwMode="auto">
          <a:xfrm>
            <a:off x="685800" y="2743200"/>
            <a:ext cx="1719263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>
                    <a:alpha val="39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9078" name="Picture 6"/>
          <p:cNvPicPr>
            <a:picLocks noChangeAspect="1" noChangeArrowheads="1"/>
          </p:cNvPicPr>
          <p:nvPr/>
        </p:nvPicPr>
        <p:blipFill>
          <a:blip r:embed="rId4">
            <a:lum bright="-36000" contrast="-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667000"/>
            <a:ext cx="177165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59079" name="Object 7"/>
          <p:cNvGraphicFramePr>
            <a:graphicFrameLocks noChangeAspect="1"/>
          </p:cNvGraphicFramePr>
          <p:nvPr/>
        </p:nvGraphicFramePr>
        <p:xfrm>
          <a:off x="2743200" y="2743200"/>
          <a:ext cx="299720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83" name="Image" r:id="rId5" imgW="7189838" imgH="7824982" progId="Photoshop.Image.10">
                  <p:embed/>
                </p:oleObj>
              </mc:Choice>
              <mc:Fallback>
                <p:oleObj name="Image" r:id="rId5" imgW="7189838" imgH="7824982" progId="Photoshop.Image.10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bright="-12000" contrast="-3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1001" b="920"/>
                      <a:stretch>
                        <a:fillRect/>
                      </a:stretch>
                    </p:blipFill>
                    <p:spPr bwMode="auto">
                      <a:xfrm>
                        <a:off x="2743200" y="2743200"/>
                        <a:ext cx="299720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9080" name="Text Box 8"/>
          <p:cNvSpPr txBox="1">
            <a:spLocks noChangeArrowheads="1"/>
          </p:cNvSpPr>
          <p:nvPr/>
        </p:nvSpPr>
        <p:spPr bwMode="auto">
          <a:xfrm>
            <a:off x="457200" y="6019800"/>
            <a:ext cx="647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259081" name="Text Box 9"/>
          <p:cNvSpPr txBox="1">
            <a:spLocks noChangeArrowheads="1"/>
          </p:cNvSpPr>
          <p:nvPr/>
        </p:nvSpPr>
        <p:spPr bwMode="auto">
          <a:xfrm>
            <a:off x="381000" y="6019800"/>
            <a:ext cx="838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*СПИД - болезнь, ВИЧ - вирус, который вызывает СПИД.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001000" cy="44196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700">
                <a:solidFill>
                  <a:schemeClr val="accent2"/>
                </a:solidFill>
              </a:rPr>
              <a:t>ВИЧ</a:t>
            </a:r>
            <a:r>
              <a:rPr lang="ru-RU" altLang="ru-RU" sz="1700"/>
              <a:t> - это РНК-содержащий вирус (иначе говоря, ретровирус) семейства лентивирусов. В отличие от онковирусов он вызывает не рост инфицированных клеток, а их гибель. Вирус, попадая в кровь человека, поражает специфические лимфатические клетки. Белок вируса, оставшийся на поверхности клетки, изменяет её так, что она становится мишенью для клеток-убийц. Клетка погибает, а размножившиеся внутри неё вирусы попадают в кровоток, а оттуда в другие Т-лимфоциты-хелперы, и процесс повторяется снова. Макрофаги, зараженные ВИЧ, не погибают, а становятся местом размножения вируса, его резервуаром. (Макрофаги играют особую роль в системе защиты организма. Они поглощают возбудителей, проникших в организм, разлагают их с помощью ферментов, удерживают фрагменты белков на своей поверхности.) Лимфоциты, зараженные ВИЧ, разрушаются, наступает момент, когда количество лимфоцитов резко снижается, это и приводит к иммунодефициту организма.</a:t>
            </a:r>
            <a:r>
              <a:rPr lang="ru-RU" altLang="ru-RU" sz="1400"/>
              <a:t> 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01000" cy="1216025"/>
          </a:xfrm>
        </p:spPr>
        <p:txBody>
          <a:bodyPr/>
          <a:lstStyle/>
          <a:p>
            <a:r>
              <a:rPr lang="ru-RU" altLang="ru-RU" sz="3400"/>
              <a:t>Природа вируса и механизм его действия.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01000" cy="1216025"/>
          </a:xfrm>
        </p:spPr>
        <p:txBody>
          <a:bodyPr/>
          <a:lstStyle/>
          <a:p>
            <a:r>
              <a:rPr lang="ru-RU" altLang="ru-RU" sz="3400"/>
              <a:t>Природа вируса и механизм его действия.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3048000"/>
            <a:ext cx="8610600" cy="28956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700"/>
              <a:t>      Могут пройти годы от момента заражения и до появления характерных признаков болезни. Тогда носитель ВИЧ превращается в больного СПИДом. Вирус приводит к разрушению иммунной системы и делает человека беззащитным перед инфекционными заболеваниями, поражением нервной системы, развитием злокачественных опухолей и в итоге приводит к смерти. До сих пор, несмотря на все рекламные сообщения, не найдено лечение или прививка от СПИДа. </a:t>
            </a:r>
            <a:br>
              <a:rPr lang="ru-RU" altLang="ru-RU" sz="1700"/>
            </a:br>
            <a:r>
              <a:rPr lang="ru-RU" altLang="ru-RU" sz="1700"/>
              <a:t>Сочетание лекарств, известное как "коктейль", улучшает качество жизни больных и увеличивает ее продолжительность. В связи с этим профилактика это, по-прежнему, первоочередная забота каждого, кто выполняет какие-то действия, способные привести к заражению ВИЧ. </a:t>
            </a:r>
          </a:p>
        </p:txBody>
      </p:sp>
      <p:pic>
        <p:nvPicPr>
          <p:cNvPr id="265221" name="Picture 5"/>
          <p:cNvPicPr>
            <a:picLocks noChangeAspect="1" noChangeArrowheads="1"/>
          </p:cNvPicPr>
          <p:nvPr/>
        </p:nvPicPr>
        <p:blipFill>
          <a:blip r:embed="rId2">
            <a:lum bright="-3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81200"/>
            <a:ext cx="7924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01000" cy="1216025"/>
          </a:xfrm>
        </p:spPr>
        <p:txBody>
          <a:bodyPr/>
          <a:lstStyle/>
          <a:p>
            <a:r>
              <a:rPr lang="ru-RU" altLang="ru-RU"/>
              <a:t>Стадии болезни ВИЧ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altLang="ru-RU" sz="2100" b="1" i="1"/>
              <a:t>Заражение инфекцией ВИЧ:</a:t>
            </a:r>
            <a:r>
              <a:rPr lang="ru-RU" altLang="ru-RU" sz="2100"/>
              <a:t> недельная лихорадка, увеличение лимфатических узлов, сыпь. Через месяц в крови обнаруживаются антитела к ВИЧ. 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altLang="ru-RU" sz="2100" b="1" i="1"/>
              <a:t>Скрытый период: </a:t>
            </a:r>
            <a:r>
              <a:rPr lang="ru-RU" altLang="ru-RU" sz="2100"/>
              <a:t>от нескольких недель до нескольких лет. Изъязвления слизистой, грибковые поражения кожи, похудание, понос, повышенная температура тела. 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altLang="ru-RU" sz="2100" b="1" i="1"/>
              <a:t>СПИД:</a:t>
            </a:r>
            <a:r>
              <a:rPr lang="ru-RU" altLang="ru-RU" sz="2100"/>
              <a:t> воспаление легких, опухоли (саркома Капоши), сепсис и другие инфекционные заболевания. 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100"/>
              <a:t>	</a:t>
            </a:r>
            <a:r>
              <a:rPr lang="ru-RU" altLang="ru-RU" sz="2000">
                <a:solidFill>
                  <a:srgbClr val="8DABB5"/>
                </a:solidFill>
              </a:rPr>
              <a:t>Эти проявления болезни варьируют от нескольких дней до нескольких месяцев. Далее наступает бессимптомная фаза длительность её от 2 до 15 лет. 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endParaRPr lang="ru-RU" altLang="ru-RU" sz="2000">
              <a:solidFill>
                <a:srgbClr val="8DABB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офиль">
  <a:themeElements>
    <a:clrScheme name="Профиль 16">
      <a:dk1>
        <a:srgbClr val="4A465E"/>
      </a:dk1>
      <a:lt1>
        <a:srgbClr val="5289A4"/>
      </a:lt1>
      <a:dk2>
        <a:srgbClr val="383545"/>
      </a:dk2>
      <a:lt2>
        <a:srgbClr val="9F93AF"/>
      </a:lt2>
      <a:accent1>
        <a:srgbClr val="A3B2C1"/>
      </a:accent1>
      <a:accent2>
        <a:srgbClr val="A7D5E3"/>
      </a:accent2>
      <a:accent3>
        <a:srgbClr val="AEAEB0"/>
      </a:accent3>
      <a:accent4>
        <a:srgbClr val="45748B"/>
      </a:accent4>
      <a:accent5>
        <a:srgbClr val="CED5DD"/>
      </a:accent5>
      <a:accent6>
        <a:srgbClr val="97C1CE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10">
        <a:dk1>
          <a:srgbClr val="000000"/>
        </a:dk1>
        <a:lt1>
          <a:srgbClr val="808080"/>
        </a:lt1>
        <a:dk2>
          <a:srgbClr val="000000"/>
        </a:dk2>
        <a:lt2>
          <a:srgbClr val="969696"/>
        </a:lt2>
        <a:accent1>
          <a:srgbClr val="A3B2C1"/>
        </a:accent1>
        <a:accent2>
          <a:srgbClr val="ABBF87"/>
        </a:accent2>
        <a:accent3>
          <a:srgbClr val="C0C0C0"/>
        </a:accent3>
        <a:accent4>
          <a:srgbClr val="000000"/>
        </a:accent4>
        <a:accent5>
          <a:srgbClr val="CED5DD"/>
        </a:accent5>
        <a:accent6>
          <a:srgbClr val="9BAD7A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11">
        <a:dk1>
          <a:srgbClr val="2F441C"/>
        </a:dk1>
        <a:lt1>
          <a:srgbClr val="808080"/>
        </a:lt1>
        <a:dk2>
          <a:srgbClr val="344325"/>
        </a:dk2>
        <a:lt2>
          <a:srgbClr val="969696"/>
        </a:lt2>
        <a:accent1>
          <a:srgbClr val="A3B2C1"/>
        </a:accent1>
        <a:accent2>
          <a:srgbClr val="ABBF87"/>
        </a:accent2>
        <a:accent3>
          <a:srgbClr val="C0C0C0"/>
        </a:accent3>
        <a:accent4>
          <a:srgbClr val="273916"/>
        </a:accent4>
        <a:accent5>
          <a:srgbClr val="CED5DD"/>
        </a:accent5>
        <a:accent6>
          <a:srgbClr val="9BAD7A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12">
        <a:dk1>
          <a:srgbClr val="2F441C"/>
        </a:dk1>
        <a:lt1>
          <a:srgbClr val="808080"/>
        </a:lt1>
        <a:dk2>
          <a:srgbClr val="344325"/>
        </a:dk2>
        <a:lt2>
          <a:srgbClr val="969696"/>
        </a:lt2>
        <a:accent1>
          <a:srgbClr val="A3B2C1"/>
        </a:accent1>
        <a:accent2>
          <a:srgbClr val="C2D0A8"/>
        </a:accent2>
        <a:accent3>
          <a:srgbClr val="C0C0C0"/>
        </a:accent3>
        <a:accent4>
          <a:srgbClr val="273916"/>
        </a:accent4>
        <a:accent5>
          <a:srgbClr val="CED5DD"/>
        </a:accent5>
        <a:accent6>
          <a:srgbClr val="B0BC98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13">
        <a:dk1>
          <a:srgbClr val="25233D"/>
        </a:dk1>
        <a:lt1>
          <a:srgbClr val="808080"/>
        </a:lt1>
        <a:dk2>
          <a:srgbClr val="201D2F"/>
        </a:dk2>
        <a:lt2>
          <a:srgbClr val="969696"/>
        </a:lt2>
        <a:accent1>
          <a:srgbClr val="A3B2C1"/>
        </a:accent1>
        <a:accent2>
          <a:srgbClr val="C2D0A8"/>
        </a:accent2>
        <a:accent3>
          <a:srgbClr val="C0C0C0"/>
        </a:accent3>
        <a:accent4>
          <a:srgbClr val="1E1C33"/>
        </a:accent4>
        <a:accent5>
          <a:srgbClr val="CED5DD"/>
        </a:accent5>
        <a:accent6>
          <a:srgbClr val="B0BC98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14">
        <a:dk1>
          <a:srgbClr val="25233D"/>
        </a:dk1>
        <a:lt1>
          <a:srgbClr val="716E92"/>
        </a:lt1>
        <a:dk2>
          <a:srgbClr val="201D2F"/>
        </a:dk2>
        <a:lt2>
          <a:srgbClr val="969696"/>
        </a:lt2>
        <a:accent1>
          <a:srgbClr val="A3B2C1"/>
        </a:accent1>
        <a:accent2>
          <a:srgbClr val="C2D0A8"/>
        </a:accent2>
        <a:accent3>
          <a:srgbClr val="BBBAC7"/>
        </a:accent3>
        <a:accent4>
          <a:srgbClr val="1E1C33"/>
        </a:accent4>
        <a:accent5>
          <a:srgbClr val="CED5DD"/>
        </a:accent5>
        <a:accent6>
          <a:srgbClr val="B0BC98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15">
        <a:dk1>
          <a:srgbClr val="25233D"/>
        </a:dk1>
        <a:lt1>
          <a:srgbClr val="383545"/>
        </a:lt1>
        <a:dk2>
          <a:srgbClr val="201D2F"/>
        </a:dk2>
        <a:lt2>
          <a:srgbClr val="4A465E"/>
        </a:lt2>
        <a:accent1>
          <a:srgbClr val="A3B2C1"/>
        </a:accent1>
        <a:accent2>
          <a:srgbClr val="C2D0A8"/>
        </a:accent2>
        <a:accent3>
          <a:srgbClr val="AEAEB0"/>
        </a:accent3>
        <a:accent4>
          <a:srgbClr val="1E1C33"/>
        </a:accent4>
        <a:accent5>
          <a:srgbClr val="CED5DD"/>
        </a:accent5>
        <a:accent6>
          <a:srgbClr val="B0BC98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16">
        <a:dk1>
          <a:srgbClr val="4A465E"/>
        </a:dk1>
        <a:lt1>
          <a:srgbClr val="5289A4"/>
        </a:lt1>
        <a:dk2>
          <a:srgbClr val="383545"/>
        </a:dk2>
        <a:lt2>
          <a:srgbClr val="9F93AF"/>
        </a:lt2>
        <a:accent1>
          <a:srgbClr val="A3B2C1"/>
        </a:accent1>
        <a:accent2>
          <a:srgbClr val="A7D5E3"/>
        </a:accent2>
        <a:accent3>
          <a:srgbClr val="AEAEB0"/>
        </a:accent3>
        <a:accent4>
          <a:srgbClr val="45748B"/>
        </a:accent4>
        <a:accent5>
          <a:srgbClr val="CED5DD"/>
        </a:accent5>
        <a:accent6>
          <a:srgbClr val="97C1CE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482</TotalTime>
  <Words>1479</Words>
  <Application>Microsoft Office PowerPoint</Application>
  <PresentationFormat>Экран (4:3)</PresentationFormat>
  <Paragraphs>108</Paragraphs>
  <Slides>22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Verdana</vt:lpstr>
      <vt:lpstr>Times New Roman</vt:lpstr>
      <vt:lpstr>Wingdings</vt:lpstr>
      <vt:lpstr>Профиль</vt:lpstr>
      <vt:lpstr>Adobe Photoshop Image</vt:lpstr>
      <vt:lpstr>СПИД – чума XX века.</vt:lpstr>
      <vt:lpstr>Что такое СПИД?</vt:lpstr>
      <vt:lpstr>Что такое СПИД?</vt:lpstr>
      <vt:lpstr>Почему “Чума XX века”?</vt:lpstr>
      <vt:lpstr>Почему “Чума XX века”?</vt:lpstr>
      <vt:lpstr>Природа вируса и механизм его действия.</vt:lpstr>
      <vt:lpstr>Природа вируса и механизм его действия.</vt:lpstr>
      <vt:lpstr>Природа вируса и механизм его действия.</vt:lpstr>
      <vt:lpstr>Стадии болезни ВИЧ</vt:lpstr>
      <vt:lpstr>Источник инфекции у человека</vt:lpstr>
      <vt:lpstr>Пути передачи ВИЧ</vt:lpstr>
      <vt:lpstr>Пути передачи ВИЧ</vt:lpstr>
      <vt:lpstr>Локализация ВИЧ</vt:lpstr>
      <vt:lpstr>Что может  убить возбудителя ВИЧ инфекции?</vt:lpstr>
      <vt:lpstr>Не отмечены случаи передачи ВИЧ: </vt:lpstr>
      <vt:lpstr>Профилактика СПИДа включает в себя: </vt:lpstr>
      <vt:lpstr>Лечение</vt:lpstr>
      <vt:lpstr>Лечение </vt:lpstr>
      <vt:lpstr>Лечение </vt:lpstr>
      <vt:lpstr>Отношение к вич-инфицированным.</vt:lpstr>
      <vt:lpstr>Отношение к вич-инфицированным.</vt:lpstr>
      <vt:lpstr>Презентация PowerPoint</vt:lpstr>
    </vt:vector>
  </TitlesOfParts>
  <Manager>Егоров Н.П.</Manager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СПИД - чума ХХ века</dc:title>
  <dc:creator>Ларина Ксения</dc:creator>
  <cp:lastModifiedBy>Егоров</cp:lastModifiedBy>
  <cp:revision>8</cp:revision>
  <cp:lastPrinted>1601-01-01T00:00:00Z</cp:lastPrinted>
  <dcterms:created xsi:type="dcterms:W3CDTF">1601-01-01T00:00:00Z</dcterms:created>
  <dcterms:modified xsi:type="dcterms:W3CDTF">2014-05-07T07:16:24Z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