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5" r:id="rId1"/>
  </p:sldMasterIdLst>
  <p:sldIdLst>
    <p:sldId id="256" r:id="rId2"/>
    <p:sldId id="277" r:id="rId3"/>
    <p:sldId id="258" r:id="rId4"/>
    <p:sldId id="278" r:id="rId5"/>
    <p:sldId id="259" r:id="rId6"/>
    <p:sldId id="279" r:id="rId7"/>
    <p:sldId id="260" r:id="rId8"/>
    <p:sldId id="267" r:id="rId9"/>
    <p:sldId id="268" r:id="rId10"/>
    <p:sldId id="280" r:id="rId11"/>
    <p:sldId id="261" r:id="rId12"/>
    <p:sldId id="269" r:id="rId13"/>
    <p:sldId id="284" r:id="rId14"/>
    <p:sldId id="286" r:id="rId15"/>
    <p:sldId id="287" r:id="rId16"/>
    <p:sldId id="288" r:id="rId17"/>
    <p:sldId id="289" r:id="rId18"/>
    <p:sldId id="281" r:id="rId19"/>
    <p:sldId id="262" r:id="rId20"/>
    <p:sldId id="271" r:id="rId21"/>
    <p:sldId id="272" r:id="rId22"/>
    <p:sldId id="282" r:id="rId23"/>
    <p:sldId id="273" r:id="rId24"/>
    <p:sldId id="263" r:id="rId25"/>
    <p:sldId id="264" r:id="rId26"/>
    <p:sldId id="275" r:id="rId27"/>
    <p:sldId id="276" r:id="rId28"/>
    <p:sldId id="274" r:id="rId29"/>
    <p:sldId id="266" r:id="rId30"/>
    <p:sldId id="292" r:id="rId31"/>
    <p:sldId id="291" r:id="rId32"/>
    <p:sldId id="293" r:id="rId33"/>
    <p:sldId id="294" r:id="rId34"/>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8" autoAdjust="0"/>
    <p:restoredTop sz="94617" autoAdjust="0"/>
  </p:normalViewPr>
  <p:slideViewPr>
    <p:cSldViewPr snapToGrid="0" snapToObjects="1">
      <p:cViewPr varScale="1">
        <p:scale>
          <a:sx n="111" d="100"/>
          <a:sy n="111" d="100"/>
        </p:scale>
        <p:origin x="-161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ru-RU" altLang="ru-RU" sz="240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sz="240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sz="240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sz="240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sz="240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sz="240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sz="240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sz="240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sz="240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sz="240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sz="240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sz="2400">
                  <a:latin typeface="Times New Roman" pitchFamily="18" charset="0"/>
                </a:endParaRPr>
              </a:p>
            </p:txBody>
          </p:sp>
        </p:grpSp>
      </p:grpSp>
      <p:sp>
        <p:nvSpPr>
          <p:cNvPr id="160787" name="Rectangle 19"/>
          <p:cNvSpPr>
            <a:spLocks noGrp="1" noChangeArrowheads="1"/>
          </p:cNvSpPr>
          <p:nvPr>
            <p:ph type="ctrTitle"/>
          </p:nvPr>
        </p:nvSpPr>
        <p:spPr>
          <a:xfrm>
            <a:off x="2971800" y="1828800"/>
            <a:ext cx="6019800" cy="2209800"/>
          </a:xfrm>
        </p:spPr>
        <p:txBody>
          <a:bodyPr/>
          <a:lstStyle>
            <a:lvl1pPr>
              <a:defRPr/>
            </a:lvl1pPr>
          </a:lstStyle>
          <a:p>
            <a:pPr lvl="0"/>
            <a:r>
              <a:rPr lang="ru-RU" altLang="ru-RU" noProof="0" smtClean="0"/>
              <a:t>Образец заголовка</a:t>
            </a:r>
          </a:p>
        </p:txBody>
      </p:sp>
      <p:sp>
        <p:nvSpPr>
          <p:cNvPr id="160788" name="Rectangle 20"/>
          <p:cNvSpPr>
            <a:spLocks noGrp="1" noChangeArrowheads="1"/>
          </p:cNvSpPr>
          <p:nvPr>
            <p:ph type="subTitle" idx="1"/>
          </p:nvPr>
        </p:nvSpPr>
        <p:spPr>
          <a:xfrm>
            <a:off x="2971800" y="4267200"/>
            <a:ext cx="6019800" cy="1752600"/>
          </a:xfrm>
        </p:spPr>
        <p:txBody>
          <a:bodyPr/>
          <a:lstStyle>
            <a:lvl1pPr marL="0" indent="0" algn="ctr">
              <a:buFont typeface="Wingdings" pitchFamily="2" charset="2"/>
              <a:buNone/>
              <a:defRPr/>
            </a:lvl1pPr>
          </a:lstStyle>
          <a:p>
            <a:pPr lvl="0"/>
            <a:r>
              <a:rPr lang="ru-RU" altLang="ru-RU" noProof="0" smtClean="0"/>
              <a:t>Образец подзаголовка</a:t>
            </a:r>
          </a:p>
        </p:txBody>
      </p:sp>
      <p:sp>
        <p:nvSpPr>
          <p:cNvPr id="18" name="Rectangle 16"/>
          <p:cNvSpPr>
            <a:spLocks noGrp="1" noChangeArrowheads="1"/>
          </p:cNvSpPr>
          <p:nvPr>
            <p:ph type="dt" sz="half" idx="10"/>
          </p:nvPr>
        </p:nvSpPr>
        <p:spPr>
          <a:xfrm>
            <a:off x="457200" y="6248400"/>
            <a:ext cx="2133600" cy="457200"/>
          </a:xfrm>
        </p:spPr>
        <p:txBody>
          <a:bodyPr/>
          <a:lstStyle>
            <a:lvl1pPr>
              <a:defRPr smtClean="0"/>
            </a:lvl1pPr>
          </a:lstStyle>
          <a:p>
            <a:pPr>
              <a:defRPr/>
            </a:pPr>
            <a:endParaRPr lang="ru-RU" altLang="ru-RU"/>
          </a:p>
        </p:txBody>
      </p:sp>
      <p:sp>
        <p:nvSpPr>
          <p:cNvPr id="19" name="Rectangle 17"/>
          <p:cNvSpPr>
            <a:spLocks noGrp="1" noChangeArrowheads="1"/>
          </p:cNvSpPr>
          <p:nvPr>
            <p:ph type="ftr" sz="quarter" idx="11"/>
          </p:nvPr>
        </p:nvSpPr>
        <p:spPr/>
        <p:txBody>
          <a:bodyPr/>
          <a:lstStyle>
            <a:lvl1pPr>
              <a:defRPr smtClean="0"/>
            </a:lvl1pPr>
          </a:lstStyle>
          <a:p>
            <a:pPr>
              <a:defRPr/>
            </a:pPr>
            <a:endParaRPr lang="ru-RU" altLang="ru-RU"/>
          </a:p>
        </p:txBody>
      </p:sp>
      <p:sp>
        <p:nvSpPr>
          <p:cNvPr id="20" name="Rectangle 18"/>
          <p:cNvSpPr>
            <a:spLocks noGrp="1" noChangeArrowheads="1"/>
          </p:cNvSpPr>
          <p:nvPr>
            <p:ph type="sldNum" sz="quarter" idx="12"/>
          </p:nvPr>
        </p:nvSpPr>
        <p:spPr/>
        <p:txBody>
          <a:bodyPr/>
          <a:lstStyle>
            <a:lvl1pPr>
              <a:defRPr smtClean="0"/>
            </a:lvl1pPr>
          </a:lstStyle>
          <a:p>
            <a:pPr>
              <a:defRPr/>
            </a:pPr>
            <a:fld id="{1C1F363B-FC18-477B-BFB8-788F6C2FB0F1}" type="slidenum">
              <a:rPr lang="ru-RU" altLang="ru-RU"/>
              <a:pPr>
                <a:defRPr/>
              </a:pPr>
              <a:t>‹#›</a:t>
            </a:fld>
            <a:endParaRPr lang="ru-RU" altLang="ru-RU"/>
          </a:p>
        </p:txBody>
      </p:sp>
    </p:spTree>
    <p:extLst>
      <p:ext uri="{BB962C8B-B14F-4D97-AF65-F5344CB8AC3E}">
        <p14:creationId xmlns:p14="http://schemas.microsoft.com/office/powerpoint/2010/main" val="4191372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ltLang="ru-RU"/>
          </a:p>
        </p:txBody>
      </p:sp>
      <p:sp>
        <p:nvSpPr>
          <p:cNvPr id="5" name="Rectangle 3"/>
          <p:cNvSpPr>
            <a:spLocks noGrp="1" noChangeArrowheads="1"/>
          </p:cNvSpPr>
          <p:nvPr>
            <p:ph type="sldNum" sz="quarter" idx="11"/>
          </p:nvPr>
        </p:nvSpPr>
        <p:spPr>
          <a:ln/>
        </p:spPr>
        <p:txBody>
          <a:bodyPr/>
          <a:lstStyle>
            <a:lvl1pPr>
              <a:defRPr/>
            </a:lvl1pPr>
          </a:lstStyle>
          <a:p>
            <a:pPr>
              <a:defRPr/>
            </a:pPr>
            <a:fld id="{2426EC38-F249-42E6-AF56-FD5C2A45DDB0}" type="slidenum">
              <a:rPr lang="ru-RU" altLang="ru-RU"/>
              <a:pPr>
                <a:defRPr/>
              </a:pPr>
              <a:t>‹#›</a:t>
            </a:fld>
            <a:endParaRPr lang="ru-RU" altLang="ru-RU"/>
          </a:p>
        </p:txBody>
      </p:sp>
      <p:sp>
        <p:nvSpPr>
          <p:cNvPr id="6" name="Rectangle 16"/>
          <p:cNvSpPr>
            <a:spLocks noGrp="1" noChangeArrowheads="1"/>
          </p:cNvSpPr>
          <p:nvPr>
            <p:ph type="dt" sz="half" idx="12"/>
          </p:nvPr>
        </p:nvSpPr>
        <p:spPr>
          <a:ln/>
        </p:spPr>
        <p:txBody>
          <a:bodyPr/>
          <a:lstStyle>
            <a:lvl1pPr>
              <a:defRPr/>
            </a:lvl1pPr>
          </a:lstStyle>
          <a:p>
            <a:pPr>
              <a:defRPr/>
            </a:pPr>
            <a:endParaRPr lang="ru-RU" altLang="ru-RU"/>
          </a:p>
        </p:txBody>
      </p:sp>
    </p:spTree>
    <p:extLst>
      <p:ext uri="{BB962C8B-B14F-4D97-AF65-F5344CB8AC3E}">
        <p14:creationId xmlns:p14="http://schemas.microsoft.com/office/powerpoint/2010/main" val="1265229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457200"/>
            <a:ext cx="2057400" cy="54102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457200"/>
            <a:ext cx="6019800" cy="5410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ltLang="ru-RU"/>
          </a:p>
        </p:txBody>
      </p:sp>
      <p:sp>
        <p:nvSpPr>
          <p:cNvPr id="5" name="Rectangle 3"/>
          <p:cNvSpPr>
            <a:spLocks noGrp="1" noChangeArrowheads="1"/>
          </p:cNvSpPr>
          <p:nvPr>
            <p:ph type="sldNum" sz="quarter" idx="11"/>
          </p:nvPr>
        </p:nvSpPr>
        <p:spPr>
          <a:ln/>
        </p:spPr>
        <p:txBody>
          <a:bodyPr/>
          <a:lstStyle>
            <a:lvl1pPr>
              <a:defRPr/>
            </a:lvl1pPr>
          </a:lstStyle>
          <a:p>
            <a:pPr>
              <a:defRPr/>
            </a:pPr>
            <a:fld id="{9A1A11E8-798D-4B56-B9FE-8797879B2C08}" type="slidenum">
              <a:rPr lang="ru-RU" altLang="ru-RU"/>
              <a:pPr>
                <a:defRPr/>
              </a:pPr>
              <a:t>‹#›</a:t>
            </a:fld>
            <a:endParaRPr lang="ru-RU" altLang="ru-RU"/>
          </a:p>
        </p:txBody>
      </p:sp>
      <p:sp>
        <p:nvSpPr>
          <p:cNvPr id="6" name="Rectangle 16"/>
          <p:cNvSpPr>
            <a:spLocks noGrp="1" noChangeArrowheads="1"/>
          </p:cNvSpPr>
          <p:nvPr>
            <p:ph type="dt" sz="half" idx="12"/>
          </p:nvPr>
        </p:nvSpPr>
        <p:spPr>
          <a:ln/>
        </p:spPr>
        <p:txBody>
          <a:bodyPr/>
          <a:lstStyle>
            <a:lvl1pPr>
              <a:defRPr/>
            </a:lvl1pPr>
          </a:lstStyle>
          <a:p>
            <a:pPr>
              <a:defRPr/>
            </a:pPr>
            <a:endParaRPr lang="ru-RU" altLang="ru-RU"/>
          </a:p>
        </p:txBody>
      </p:sp>
    </p:spTree>
    <p:extLst>
      <p:ext uri="{BB962C8B-B14F-4D97-AF65-F5344CB8AC3E}">
        <p14:creationId xmlns:p14="http://schemas.microsoft.com/office/powerpoint/2010/main" val="2113936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Заголовок, текст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7200"/>
            <a:ext cx="8229600" cy="13716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981200"/>
            <a:ext cx="40386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иаграмма 3"/>
          <p:cNvSpPr>
            <a:spLocks noGrp="1"/>
          </p:cNvSpPr>
          <p:nvPr>
            <p:ph type="chart" sz="half" idx="2"/>
          </p:nvPr>
        </p:nvSpPr>
        <p:spPr>
          <a:xfrm>
            <a:off x="4648200" y="1981200"/>
            <a:ext cx="4038600" cy="3886200"/>
          </a:xfrm>
        </p:spPr>
        <p:txBody>
          <a:bodyPr/>
          <a:lstStyle/>
          <a:p>
            <a:pPr lvl="0"/>
            <a:endParaRPr lang="ru-RU" noProof="0" smtClean="0"/>
          </a:p>
        </p:txBody>
      </p:sp>
      <p:sp>
        <p:nvSpPr>
          <p:cNvPr id="5" name="Rectangle 2"/>
          <p:cNvSpPr>
            <a:spLocks noGrp="1" noChangeArrowheads="1"/>
          </p:cNvSpPr>
          <p:nvPr>
            <p:ph type="ftr" sz="quarter" idx="10"/>
          </p:nvPr>
        </p:nvSpPr>
        <p:spPr>
          <a:ln/>
        </p:spPr>
        <p:txBody>
          <a:bodyPr/>
          <a:lstStyle>
            <a:lvl1pPr>
              <a:defRPr/>
            </a:lvl1pPr>
          </a:lstStyle>
          <a:p>
            <a:pPr>
              <a:defRPr/>
            </a:pPr>
            <a:endParaRPr lang="ru-RU" altLang="ru-RU"/>
          </a:p>
        </p:txBody>
      </p:sp>
      <p:sp>
        <p:nvSpPr>
          <p:cNvPr id="6" name="Rectangle 3"/>
          <p:cNvSpPr>
            <a:spLocks noGrp="1" noChangeArrowheads="1"/>
          </p:cNvSpPr>
          <p:nvPr>
            <p:ph type="sldNum" sz="quarter" idx="11"/>
          </p:nvPr>
        </p:nvSpPr>
        <p:spPr>
          <a:ln/>
        </p:spPr>
        <p:txBody>
          <a:bodyPr/>
          <a:lstStyle>
            <a:lvl1pPr>
              <a:defRPr/>
            </a:lvl1pPr>
          </a:lstStyle>
          <a:p>
            <a:pPr>
              <a:defRPr/>
            </a:pPr>
            <a:fld id="{E8659A9A-0259-4535-A860-049DF58AC11B}" type="slidenum">
              <a:rPr lang="ru-RU" altLang="ru-RU"/>
              <a:pPr>
                <a:defRPr/>
              </a:pPr>
              <a:t>‹#›</a:t>
            </a:fld>
            <a:endParaRPr lang="ru-RU" altLang="ru-RU"/>
          </a:p>
        </p:txBody>
      </p:sp>
      <p:sp>
        <p:nvSpPr>
          <p:cNvPr id="7" name="Rectangle 16"/>
          <p:cNvSpPr>
            <a:spLocks noGrp="1" noChangeArrowheads="1"/>
          </p:cNvSpPr>
          <p:nvPr>
            <p:ph type="dt" sz="half" idx="12"/>
          </p:nvPr>
        </p:nvSpPr>
        <p:spPr>
          <a:ln/>
        </p:spPr>
        <p:txBody>
          <a:bodyPr/>
          <a:lstStyle>
            <a:lvl1pPr>
              <a:defRPr/>
            </a:lvl1pPr>
          </a:lstStyle>
          <a:p>
            <a:pPr>
              <a:defRPr/>
            </a:pPr>
            <a:endParaRPr lang="ru-RU" altLang="ru-RU"/>
          </a:p>
        </p:txBody>
      </p:sp>
    </p:spTree>
    <p:extLst>
      <p:ext uri="{BB962C8B-B14F-4D97-AF65-F5344CB8AC3E}">
        <p14:creationId xmlns:p14="http://schemas.microsoft.com/office/powerpoint/2010/main" val="33109571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457200" y="457200"/>
            <a:ext cx="8229600" cy="5410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2"/>
          <p:cNvSpPr>
            <a:spLocks noGrp="1" noChangeArrowheads="1"/>
          </p:cNvSpPr>
          <p:nvPr>
            <p:ph type="ftr" sz="quarter" idx="10"/>
          </p:nvPr>
        </p:nvSpPr>
        <p:spPr>
          <a:ln/>
        </p:spPr>
        <p:txBody>
          <a:bodyPr/>
          <a:lstStyle>
            <a:lvl1pPr>
              <a:defRPr/>
            </a:lvl1pPr>
          </a:lstStyle>
          <a:p>
            <a:pPr>
              <a:defRPr/>
            </a:pPr>
            <a:endParaRPr lang="ru-RU" altLang="ru-RU"/>
          </a:p>
        </p:txBody>
      </p:sp>
      <p:sp>
        <p:nvSpPr>
          <p:cNvPr id="4" name="Rectangle 3"/>
          <p:cNvSpPr>
            <a:spLocks noGrp="1" noChangeArrowheads="1"/>
          </p:cNvSpPr>
          <p:nvPr>
            <p:ph type="sldNum" sz="quarter" idx="11"/>
          </p:nvPr>
        </p:nvSpPr>
        <p:spPr>
          <a:ln/>
        </p:spPr>
        <p:txBody>
          <a:bodyPr/>
          <a:lstStyle>
            <a:lvl1pPr>
              <a:defRPr/>
            </a:lvl1pPr>
          </a:lstStyle>
          <a:p>
            <a:pPr>
              <a:defRPr/>
            </a:pPr>
            <a:fld id="{CEF1871E-E91B-4716-9877-BCB5EEC9E75B}" type="slidenum">
              <a:rPr lang="ru-RU" altLang="ru-RU"/>
              <a:pPr>
                <a:defRPr/>
              </a:pPr>
              <a:t>‹#›</a:t>
            </a:fld>
            <a:endParaRPr lang="ru-RU" altLang="ru-RU"/>
          </a:p>
        </p:txBody>
      </p:sp>
      <p:sp>
        <p:nvSpPr>
          <p:cNvPr id="5" name="Rectangle 16"/>
          <p:cNvSpPr>
            <a:spLocks noGrp="1" noChangeArrowheads="1"/>
          </p:cNvSpPr>
          <p:nvPr>
            <p:ph type="dt" sz="half" idx="12"/>
          </p:nvPr>
        </p:nvSpPr>
        <p:spPr>
          <a:ln/>
        </p:spPr>
        <p:txBody>
          <a:bodyPr/>
          <a:lstStyle>
            <a:lvl1pPr>
              <a:defRPr/>
            </a:lvl1pPr>
          </a:lstStyle>
          <a:p>
            <a:pPr>
              <a:defRPr/>
            </a:pPr>
            <a:endParaRPr lang="ru-RU" altLang="ru-RU"/>
          </a:p>
        </p:txBody>
      </p:sp>
    </p:spTree>
    <p:extLst>
      <p:ext uri="{BB962C8B-B14F-4D97-AF65-F5344CB8AC3E}">
        <p14:creationId xmlns:p14="http://schemas.microsoft.com/office/powerpoint/2010/main" val="2811186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ltLang="ru-RU"/>
          </a:p>
        </p:txBody>
      </p:sp>
      <p:sp>
        <p:nvSpPr>
          <p:cNvPr id="5" name="Rectangle 3"/>
          <p:cNvSpPr>
            <a:spLocks noGrp="1" noChangeArrowheads="1"/>
          </p:cNvSpPr>
          <p:nvPr>
            <p:ph type="sldNum" sz="quarter" idx="11"/>
          </p:nvPr>
        </p:nvSpPr>
        <p:spPr>
          <a:ln/>
        </p:spPr>
        <p:txBody>
          <a:bodyPr/>
          <a:lstStyle>
            <a:lvl1pPr>
              <a:defRPr/>
            </a:lvl1pPr>
          </a:lstStyle>
          <a:p>
            <a:pPr>
              <a:defRPr/>
            </a:pPr>
            <a:fld id="{ABDCE77E-3920-4D0B-B09F-3386F3DFCAE9}" type="slidenum">
              <a:rPr lang="ru-RU" altLang="ru-RU"/>
              <a:pPr>
                <a:defRPr/>
              </a:pPr>
              <a:t>‹#›</a:t>
            </a:fld>
            <a:endParaRPr lang="ru-RU" altLang="ru-RU"/>
          </a:p>
        </p:txBody>
      </p:sp>
      <p:sp>
        <p:nvSpPr>
          <p:cNvPr id="6" name="Rectangle 16"/>
          <p:cNvSpPr>
            <a:spLocks noGrp="1" noChangeArrowheads="1"/>
          </p:cNvSpPr>
          <p:nvPr>
            <p:ph type="dt" sz="half" idx="12"/>
          </p:nvPr>
        </p:nvSpPr>
        <p:spPr>
          <a:ln/>
        </p:spPr>
        <p:txBody>
          <a:bodyPr/>
          <a:lstStyle>
            <a:lvl1pPr>
              <a:defRPr/>
            </a:lvl1pPr>
          </a:lstStyle>
          <a:p>
            <a:pPr>
              <a:defRPr/>
            </a:pPr>
            <a:endParaRPr lang="ru-RU" altLang="ru-RU"/>
          </a:p>
        </p:txBody>
      </p:sp>
    </p:spTree>
    <p:extLst>
      <p:ext uri="{BB962C8B-B14F-4D97-AF65-F5344CB8AC3E}">
        <p14:creationId xmlns:p14="http://schemas.microsoft.com/office/powerpoint/2010/main" val="208491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ltLang="ru-RU"/>
          </a:p>
        </p:txBody>
      </p:sp>
      <p:sp>
        <p:nvSpPr>
          <p:cNvPr id="5" name="Rectangle 3"/>
          <p:cNvSpPr>
            <a:spLocks noGrp="1" noChangeArrowheads="1"/>
          </p:cNvSpPr>
          <p:nvPr>
            <p:ph type="sldNum" sz="quarter" idx="11"/>
          </p:nvPr>
        </p:nvSpPr>
        <p:spPr>
          <a:ln/>
        </p:spPr>
        <p:txBody>
          <a:bodyPr/>
          <a:lstStyle>
            <a:lvl1pPr>
              <a:defRPr/>
            </a:lvl1pPr>
          </a:lstStyle>
          <a:p>
            <a:pPr>
              <a:defRPr/>
            </a:pPr>
            <a:fld id="{FB808E58-BAE2-42C0-98F2-D17915221F9B}" type="slidenum">
              <a:rPr lang="ru-RU" altLang="ru-RU"/>
              <a:pPr>
                <a:defRPr/>
              </a:pPr>
              <a:t>‹#›</a:t>
            </a:fld>
            <a:endParaRPr lang="ru-RU" altLang="ru-RU"/>
          </a:p>
        </p:txBody>
      </p:sp>
      <p:sp>
        <p:nvSpPr>
          <p:cNvPr id="6" name="Rectangle 16"/>
          <p:cNvSpPr>
            <a:spLocks noGrp="1" noChangeArrowheads="1"/>
          </p:cNvSpPr>
          <p:nvPr>
            <p:ph type="dt" sz="half" idx="12"/>
          </p:nvPr>
        </p:nvSpPr>
        <p:spPr>
          <a:ln/>
        </p:spPr>
        <p:txBody>
          <a:bodyPr/>
          <a:lstStyle>
            <a:lvl1pPr>
              <a:defRPr/>
            </a:lvl1pPr>
          </a:lstStyle>
          <a:p>
            <a:pPr>
              <a:defRPr/>
            </a:pPr>
            <a:endParaRPr lang="ru-RU" altLang="ru-RU"/>
          </a:p>
        </p:txBody>
      </p:sp>
    </p:spTree>
    <p:extLst>
      <p:ext uri="{BB962C8B-B14F-4D97-AF65-F5344CB8AC3E}">
        <p14:creationId xmlns:p14="http://schemas.microsoft.com/office/powerpoint/2010/main" val="43327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
          <p:cNvSpPr>
            <a:spLocks noGrp="1" noChangeArrowheads="1"/>
          </p:cNvSpPr>
          <p:nvPr>
            <p:ph type="ftr" sz="quarter" idx="10"/>
          </p:nvPr>
        </p:nvSpPr>
        <p:spPr>
          <a:ln/>
        </p:spPr>
        <p:txBody>
          <a:bodyPr/>
          <a:lstStyle>
            <a:lvl1pPr>
              <a:defRPr/>
            </a:lvl1pPr>
          </a:lstStyle>
          <a:p>
            <a:pPr>
              <a:defRPr/>
            </a:pPr>
            <a:endParaRPr lang="ru-RU" altLang="ru-RU"/>
          </a:p>
        </p:txBody>
      </p:sp>
      <p:sp>
        <p:nvSpPr>
          <p:cNvPr id="6" name="Rectangle 3"/>
          <p:cNvSpPr>
            <a:spLocks noGrp="1" noChangeArrowheads="1"/>
          </p:cNvSpPr>
          <p:nvPr>
            <p:ph type="sldNum" sz="quarter" idx="11"/>
          </p:nvPr>
        </p:nvSpPr>
        <p:spPr>
          <a:ln/>
        </p:spPr>
        <p:txBody>
          <a:bodyPr/>
          <a:lstStyle>
            <a:lvl1pPr>
              <a:defRPr/>
            </a:lvl1pPr>
          </a:lstStyle>
          <a:p>
            <a:pPr>
              <a:defRPr/>
            </a:pPr>
            <a:fld id="{88D95F77-91FA-420B-9049-3BEAE5F98DC6}" type="slidenum">
              <a:rPr lang="ru-RU" altLang="ru-RU"/>
              <a:pPr>
                <a:defRPr/>
              </a:pPr>
              <a:t>‹#›</a:t>
            </a:fld>
            <a:endParaRPr lang="ru-RU" altLang="ru-RU"/>
          </a:p>
        </p:txBody>
      </p:sp>
      <p:sp>
        <p:nvSpPr>
          <p:cNvPr id="7" name="Rectangle 16"/>
          <p:cNvSpPr>
            <a:spLocks noGrp="1" noChangeArrowheads="1"/>
          </p:cNvSpPr>
          <p:nvPr>
            <p:ph type="dt" sz="half" idx="12"/>
          </p:nvPr>
        </p:nvSpPr>
        <p:spPr>
          <a:ln/>
        </p:spPr>
        <p:txBody>
          <a:bodyPr/>
          <a:lstStyle>
            <a:lvl1pPr>
              <a:defRPr/>
            </a:lvl1pPr>
          </a:lstStyle>
          <a:p>
            <a:pPr>
              <a:defRPr/>
            </a:pPr>
            <a:endParaRPr lang="ru-RU" altLang="ru-RU"/>
          </a:p>
        </p:txBody>
      </p:sp>
    </p:spTree>
    <p:extLst>
      <p:ext uri="{BB962C8B-B14F-4D97-AF65-F5344CB8AC3E}">
        <p14:creationId xmlns:p14="http://schemas.microsoft.com/office/powerpoint/2010/main" val="461432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
          <p:cNvSpPr>
            <a:spLocks noGrp="1" noChangeArrowheads="1"/>
          </p:cNvSpPr>
          <p:nvPr>
            <p:ph type="ftr" sz="quarter" idx="10"/>
          </p:nvPr>
        </p:nvSpPr>
        <p:spPr>
          <a:ln/>
        </p:spPr>
        <p:txBody>
          <a:bodyPr/>
          <a:lstStyle>
            <a:lvl1pPr>
              <a:defRPr/>
            </a:lvl1pPr>
          </a:lstStyle>
          <a:p>
            <a:pPr>
              <a:defRPr/>
            </a:pPr>
            <a:endParaRPr lang="ru-RU" altLang="ru-RU"/>
          </a:p>
        </p:txBody>
      </p:sp>
      <p:sp>
        <p:nvSpPr>
          <p:cNvPr id="8" name="Rectangle 3"/>
          <p:cNvSpPr>
            <a:spLocks noGrp="1" noChangeArrowheads="1"/>
          </p:cNvSpPr>
          <p:nvPr>
            <p:ph type="sldNum" sz="quarter" idx="11"/>
          </p:nvPr>
        </p:nvSpPr>
        <p:spPr>
          <a:ln/>
        </p:spPr>
        <p:txBody>
          <a:bodyPr/>
          <a:lstStyle>
            <a:lvl1pPr>
              <a:defRPr/>
            </a:lvl1pPr>
          </a:lstStyle>
          <a:p>
            <a:pPr>
              <a:defRPr/>
            </a:pPr>
            <a:fld id="{DDA20FC0-96E0-4974-9A4E-93887636022F}" type="slidenum">
              <a:rPr lang="ru-RU" altLang="ru-RU"/>
              <a:pPr>
                <a:defRPr/>
              </a:pPr>
              <a:t>‹#›</a:t>
            </a:fld>
            <a:endParaRPr lang="ru-RU" altLang="ru-RU"/>
          </a:p>
        </p:txBody>
      </p:sp>
      <p:sp>
        <p:nvSpPr>
          <p:cNvPr id="9" name="Rectangle 16"/>
          <p:cNvSpPr>
            <a:spLocks noGrp="1" noChangeArrowheads="1"/>
          </p:cNvSpPr>
          <p:nvPr>
            <p:ph type="dt" sz="half" idx="12"/>
          </p:nvPr>
        </p:nvSpPr>
        <p:spPr>
          <a:ln/>
        </p:spPr>
        <p:txBody>
          <a:bodyPr/>
          <a:lstStyle>
            <a:lvl1pPr>
              <a:defRPr/>
            </a:lvl1pPr>
          </a:lstStyle>
          <a:p>
            <a:pPr>
              <a:defRPr/>
            </a:pPr>
            <a:endParaRPr lang="ru-RU" altLang="ru-RU"/>
          </a:p>
        </p:txBody>
      </p:sp>
    </p:spTree>
    <p:extLst>
      <p:ext uri="{BB962C8B-B14F-4D97-AF65-F5344CB8AC3E}">
        <p14:creationId xmlns:p14="http://schemas.microsoft.com/office/powerpoint/2010/main" val="1530819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2"/>
          <p:cNvSpPr>
            <a:spLocks noGrp="1" noChangeArrowheads="1"/>
          </p:cNvSpPr>
          <p:nvPr>
            <p:ph type="ftr" sz="quarter" idx="10"/>
          </p:nvPr>
        </p:nvSpPr>
        <p:spPr>
          <a:ln/>
        </p:spPr>
        <p:txBody>
          <a:bodyPr/>
          <a:lstStyle>
            <a:lvl1pPr>
              <a:defRPr/>
            </a:lvl1pPr>
          </a:lstStyle>
          <a:p>
            <a:pPr>
              <a:defRPr/>
            </a:pPr>
            <a:endParaRPr lang="ru-RU" altLang="ru-RU"/>
          </a:p>
        </p:txBody>
      </p:sp>
      <p:sp>
        <p:nvSpPr>
          <p:cNvPr id="4" name="Rectangle 3"/>
          <p:cNvSpPr>
            <a:spLocks noGrp="1" noChangeArrowheads="1"/>
          </p:cNvSpPr>
          <p:nvPr>
            <p:ph type="sldNum" sz="quarter" idx="11"/>
          </p:nvPr>
        </p:nvSpPr>
        <p:spPr>
          <a:ln/>
        </p:spPr>
        <p:txBody>
          <a:bodyPr/>
          <a:lstStyle>
            <a:lvl1pPr>
              <a:defRPr/>
            </a:lvl1pPr>
          </a:lstStyle>
          <a:p>
            <a:pPr>
              <a:defRPr/>
            </a:pPr>
            <a:fld id="{7D86D0C0-0884-4CCC-B89F-ECE850DF79C7}" type="slidenum">
              <a:rPr lang="ru-RU" altLang="ru-RU"/>
              <a:pPr>
                <a:defRPr/>
              </a:pPr>
              <a:t>‹#›</a:t>
            </a:fld>
            <a:endParaRPr lang="ru-RU" altLang="ru-RU"/>
          </a:p>
        </p:txBody>
      </p:sp>
      <p:sp>
        <p:nvSpPr>
          <p:cNvPr id="5" name="Rectangle 16"/>
          <p:cNvSpPr>
            <a:spLocks noGrp="1" noChangeArrowheads="1"/>
          </p:cNvSpPr>
          <p:nvPr>
            <p:ph type="dt" sz="half" idx="12"/>
          </p:nvPr>
        </p:nvSpPr>
        <p:spPr>
          <a:ln/>
        </p:spPr>
        <p:txBody>
          <a:bodyPr/>
          <a:lstStyle>
            <a:lvl1pPr>
              <a:defRPr/>
            </a:lvl1pPr>
          </a:lstStyle>
          <a:p>
            <a:pPr>
              <a:defRPr/>
            </a:pPr>
            <a:endParaRPr lang="ru-RU" altLang="ru-RU"/>
          </a:p>
        </p:txBody>
      </p:sp>
    </p:spTree>
    <p:extLst>
      <p:ext uri="{BB962C8B-B14F-4D97-AF65-F5344CB8AC3E}">
        <p14:creationId xmlns:p14="http://schemas.microsoft.com/office/powerpoint/2010/main" val="3118902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ru-RU" altLang="ru-RU"/>
          </a:p>
        </p:txBody>
      </p:sp>
      <p:sp>
        <p:nvSpPr>
          <p:cNvPr id="3" name="Rectangle 3"/>
          <p:cNvSpPr>
            <a:spLocks noGrp="1" noChangeArrowheads="1"/>
          </p:cNvSpPr>
          <p:nvPr>
            <p:ph type="sldNum" sz="quarter" idx="11"/>
          </p:nvPr>
        </p:nvSpPr>
        <p:spPr>
          <a:ln/>
        </p:spPr>
        <p:txBody>
          <a:bodyPr/>
          <a:lstStyle>
            <a:lvl1pPr>
              <a:defRPr/>
            </a:lvl1pPr>
          </a:lstStyle>
          <a:p>
            <a:pPr>
              <a:defRPr/>
            </a:pPr>
            <a:fld id="{45B44C94-67D6-46B8-B0A9-40038F0D3057}" type="slidenum">
              <a:rPr lang="ru-RU" altLang="ru-RU"/>
              <a:pPr>
                <a:defRPr/>
              </a:pPr>
              <a:t>‹#›</a:t>
            </a:fld>
            <a:endParaRPr lang="ru-RU" altLang="ru-RU"/>
          </a:p>
        </p:txBody>
      </p:sp>
      <p:sp>
        <p:nvSpPr>
          <p:cNvPr id="4" name="Rectangle 16"/>
          <p:cNvSpPr>
            <a:spLocks noGrp="1" noChangeArrowheads="1"/>
          </p:cNvSpPr>
          <p:nvPr>
            <p:ph type="dt" sz="half" idx="12"/>
          </p:nvPr>
        </p:nvSpPr>
        <p:spPr>
          <a:ln/>
        </p:spPr>
        <p:txBody>
          <a:bodyPr/>
          <a:lstStyle>
            <a:lvl1pPr>
              <a:defRPr/>
            </a:lvl1pPr>
          </a:lstStyle>
          <a:p>
            <a:pPr>
              <a:defRPr/>
            </a:pPr>
            <a:endParaRPr lang="ru-RU" altLang="ru-RU"/>
          </a:p>
        </p:txBody>
      </p:sp>
    </p:spTree>
    <p:extLst>
      <p:ext uri="{BB962C8B-B14F-4D97-AF65-F5344CB8AC3E}">
        <p14:creationId xmlns:p14="http://schemas.microsoft.com/office/powerpoint/2010/main" val="4050450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ltLang="ru-RU"/>
          </a:p>
        </p:txBody>
      </p:sp>
      <p:sp>
        <p:nvSpPr>
          <p:cNvPr id="6" name="Rectangle 3"/>
          <p:cNvSpPr>
            <a:spLocks noGrp="1" noChangeArrowheads="1"/>
          </p:cNvSpPr>
          <p:nvPr>
            <p:ph type="sldNum" sz="quarter" idx="11"/>
          </p:nvPr>
        </p:nvSpPr>
        <p:spPr>
          <a:ln/>
        </p:spPr>
        <p:txBody>
          <a:bodyPr/>
          <a:lstStyle>
            <a:lvl1pPr>
              <a:defRPr/>
            </a:lvl1pPr>
          </a:lstStyle>
          <a:p>
            <a:pPr>
              <a:defRPr/>
            </a:pPr>
            <a:fld id="{97A9DEAD-D50B-42D6-9616-933FDCF609F2}" type="slidenum">
              <a:rPr lang="ru-RU" altLang="ru-RU"/>
              <a:pPr>
                <a:defRPr/>
              </a:pPr>
              <a:t>‹#›</a:t>
            </a:fld>
            <a:endParaRPr lang="ru-RU" altLang="ru-RU"/>
          </a:p>
        </p:txBody>
      </p:sp>
      <p:sp>
        <p:nvSpPr>
          <p:cNvPr id="7" name="Rectangle 16"/>
          <p:cNvSpPr>
            <a:spLocks noGrp="1" noChangeArrowheads="1"/>
          </p:cNvSpPr>
          <p:nvPr>
            <p:ph type="dt" sz="half" idx="12"/>
          </p:nvPr>
        </p:nvSpPr>
        <p:spPr>
          <a:ln/>
        </p:spPr>
        <p:txBody>
          <a:bodyPr/>
          <a:lstStyle>
            <a:lvl1pPr>
              <a:defRPr/>
            </a:lvl1pPr>
          </a:lstStyle>
          <a:p>
            <a:pPr>
              <a:defRPr/>
            </a:pPr>
            <a:endParaRPr lang="ru-RU" altLang="ru-RU"/>
          </a:p>
        </p:txBody>
      </p:sp>
    </p:spTree>
    <p:extLst>
      <p:ext uri="{BB962C8B-B14F-4D97-AF65-F5344CB8AC3E}">
        <p14:creationId xmlns:p14="http://schemas.microsoft.com/office/powerpoint/2010/main" val="1465320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ltLang="ru-RU"/>
          </a:p>
        </p:txBody>
      </p:sp>
      <p:sp>
        <p:nvSpPr>
          <p:cNvPr id="6" name="Rectangle 3"/>
          <p:cNvSpPr>
            <a:spLocks noGrp="1" noChangeArrowheads="1"/>
          </p:cNvSpPr>
          <p:nvPr>
            <p:ph type="sldNum" sz="quarter" idx="11"/>
          </p:nvPr>
        </p:nvSpPr>
        <p:spPr>
          <a:ln/>
        </p:spPr>
        <p:txBody>
          <a:bodyPr/>
          <a:lstStyle>
            <a:lvl1pPr>
              <a:defRPr/>
            </a:lvl1pPr>
          </a:lstStyle>
          <a:p>
            <a:pPr>
              <a:defRPr/>
            </a:pPr>
            <a:fld id="{5F4A9011-0E68-4B9F-89EB-5A018180C82E}" type="slidenum">
              <a:rPr lang="ru-RU" altLang="ru-RU"/>
              <a:pPr>
                <a:defRPr/>
              </a:pPr>
              <a:t>‹#›</a:t>
            </a:fld>
            <a:endParaRPr lang="ru-RU" altLang="ru-RU"/>
          </a:p>
        </p:txBody>
      </p:sp>
      <p:sp>
        <p:nvSpPr>
          <p:cNvPr id="7" name="Rectangle 16"/>
          <p:cNvSpPr>
            <a:spLocks noGrp="1" noChangeArrowheads="1"/>
          </p:cNvSpPr>
          <p:nvPr>
            <p:ph type="dt" sz="half" idx="12"/>
          </p:nvPr>
        </p:nvSpPr>
        <p:spPr>
          <a:ln/>
        </p:spPr>
        <p:txBody>
          <a:bodyPr/>
          <a:lstStyle>
            <a:lvl1pPr>
              <a:defRPr/>
            </a:lvl1pPr>
          </a:lstStyle>
          <a:p>
            <a:pPr>
              <a:defRPr/>
            </a:pPr>
            <a:endParaRPr lang="ru-RU" altLang="ru-RU"/>
          </a:p>
        </p:txBody>
      </p:sp>
    </p:spTree>
    <p:extLst>
      <p:ext uri="{BB962C8B-B14F-4D97-AF65-F5344CB8AC3E}">
        <p14:creationId xmlns:p14="http://schemas.microsoft.com/office/powerpoint/2010/main" val="3936977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9746" name="Rectangle 2"/>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smtClean="0"/>
            </a:lvl1pPr>
          </a:lstStyle>
          <a:p>
            <a:pPr>
              <a:defRPr/>
            </a:pPr>
            <a:endParaRPr lang="ru-RU" altLang="ru-RU"/>
          </a:p>
        </p:txBody>
      </p:sp>
      <p:sp>
        <p:nvSpPr>
          <p:cNvPr id="159747" name="Rectangle 3"/>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atin typeface="Arial Black" pitchFamily="34" charset="0"/>
              </a:defRPr>
            </a:lvl1pPr>
          </a:lstStyle>
          <a:p>
            <a:pPr>
              <a:defRPr/>
            </a:pPr>
            <a:fld id="{2436D223-FCF1-46FD-8C65-5F92078C3442}" type="slidenum">
              <a:rPr lang="ru-RU" altLang="ru-RU"/>
              <a:pPr>
                <a:defRPr/>
              </a:pPr>
              <a:t>‹#›</a:t>
            </a:fld>
            <a:endParaRPr lang="ru-RU" altLang="ru-RU"/>
          </a:p>
        </p:txBody>
      </p:sp>
      <p:grpSp>
        <p:nvGrpSpPr>
          <p:cNvPr id="1028" name="Group 4"/>
          <p:cNvGrpSpPr>
            <a:grpSpLocks/>
          </p:cNvGrpSpPr>
          <p:nvPr/>
        </p:nvGrpSpPr>
        <p:grpSpPr bwMode="auto">
          <a:xfrm>
            <a:off x="0" y="0"/>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ru-RU" altLang="ru-RU" sz="2400">
                <a:latin typeface="Times New Roman" pitchFamily="18" charset="0"/>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sz="2400">
                <a:latin typeface="Times New Roman" pitchFamily="18" charset="0"/>
              </a:endParaRPr>
            </a:p>
          </p:txBody>
        </p:sp>
        <p:sp>
          <p:nvSpPr>
            <p:cNvPr id="1034"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a:solidFill>
                  <a:schemeClr val="hlink"/>
                </a:solidFill>
              </a:endParaRPr>
            </a:p>
          </p:txBody>
        </p:sp>
        <p:sp>
          <p:nvSpPr>
            <p:cNvPr id="1035"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a:solidFill>
                  <a:schemeClr val="hlink"/>
                </a:solidFill>
              </a:endParaRPr>
            </a:p>
          </p:txBody>
        </p:sp>
        <p:sp>
          <p:nvSpPr>
            <p:cNvPr id="1036"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a:solidFill>
                  <a:schemeClr val="accent2"/>
                </a:solidFill>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a:solidFill>
                  <a:schemeClr val="hlink"/>
                </a:solidFill>
              </a:endParaRPr>
            </a:p>
          </p:txBody>
        </p:sp>
        <p:sp>
          <p:nvSpPr>
            <p:cNvPr id="1038"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sz="2400">
                <a:latin typeface="Times New Roman" pitchFamily="18" charset="0"/>
              </a:endParaRPr>
            </a:p>
          </p:txBody>
        </p:sp>
        <p:sp>
          <p:nvSpPr>
            <p:cNvPr id="1039"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a:solidFill>
                  <a:schemeClr val="accent2"/>
                </a:solidFill>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a:solidFill>
                  <a:schemeClr val="accent2"/>
                </a:solidFill>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59760" name="Rectangle 1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ru-RU" altLang="ru-RU"/>
          </a:p>
        </p:txBody>
      </p:sp>
    </p:spTree>
  </p:cSld>
  <p:clrMap bg1="lt1" tx1="dk1" bg2="lt2" tx2="dk2" accent1="accent1" accent2="accent2" accent3="accent3" accent4="accent4" accent5="accent5" accent6="accent6" hlink="hlink" folHlink="folHlink"/>
  <p:sldLayoutIdLst>
    <p:sldLayoutId id="2147483792"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cs typeface="Arial" charset="0"/>
        </a:defRPr>
      </a:lvl2pPr>
      <a:lvl3pPr algn="l" rtl="0" eaLnBrk="0" fontAlgn="base" hangingPunct="0">
        <a:spcBef>
          <a:spcPct val="0"/>
        </a:spcBef>
        <a:spcAft>
          <a:spcPct val="0"/>
        </a:spcAft>
        <a:defRPr sz="4400">
          <a:solidFill>
            <a:schemeClr val="tx1"/>
          </a:solidFill>
          <a:latin typeface="Arial" charset="0"/>
          <a:cs typeface="Arial" charset="0"/>
        </a:defRPr>
      </a:lvl3pPr>
      <a:lvl4pPr algn="l" rtl="0" eaLnBrk="0" fontAlgn="base" hangingPunct="0">
        <a:spcBef>
          <a:spcPct val="0"/>
        </a:spcBef>
        <a:spcAft>
          <a:spcPct val="0"/>
        </a:spcAft>
        <a:defRPr sz="4400">
          <a:solidFill>
            <a:schemeClr val="tx1"/>
          </a:solidFill>
          <a:latin typeface="Arial" charset="0"/>
          <a:cs typeface="Arial" charset="0"/>
        </a:defRPr>
      </a:lvl4pPr>
      <a:lvl5pPr algn="l" rtl="0" eaLnBrk="0" fontAlgn="base" hangingPunct="0">
        <a:spcBef>
          <a:spcPct val="0"/>
        </a:spcBef>
        <a:spcAft>
          <a:spcPct val="0"/>
        </a:spcAft>
        <a:defRPr sz="4400">
          <a:solidFill>
            <a:schemeClr val="tx1"/>
          </a:solidFill>
          <a:latin typeface="Arial" charset="0"/>
          <a:cs typeface="Arial" charset="0"/>
        </a:defRPr>
      </a:lvl5pPr>
      <a:lvl6pPr marL="457200" algn="l" rtl="0" fontAlgn="base">
        <a:spcBef>
          <a:spcPct val="0"/>
        </a:spcBef>
        <a:spcAft>
          <a:spcPct val="0"/>
        </a:spcAft>
        <a:defRPr sz="4400">
          <a:solidFill>
            <a:schemeClr val="tx1"/>
          </a:solidFill>
          <a:latin typeface="Arial" charset="0"/>
          <a:cs typeface="Arial" charset="0"/>
        </a:defRPr>
      </a:lvl6pPr>
      <a:lvl7pPr marL="914400" algn="l" rtl="0" fontAlgn="base">
        <a:spcBef>
          <a:spcPct val="0"/>
        </a:spcBef>
        <a:spcAft>
          <a:spcPct val="0"/>
        </a:spcAft>
        <a:defRPr sz="4400">
          <a:solidFill>
            <a:schemeClr val="tx1"/>
          </a:solidFill>
          <a:latin typeface="Arial" charset="0"/>
          <a:cs typeface="Arial" charset="0"/>
        </a:defRPr>
      </a:lvl7pPr>
      <a:lvl8pPr marL="1371600" algn="l" rtl="0" fontAlgn="base">
        <a:spcBef>
          <a:spcPct val="0"/>
        </a:spcBef>
        <a:spcAft>
          <a:spcPct val="0"/>
        </a:spcAft>
        <a:defRPr sz="4400">
          <a:solidFill>
            <a:schemeClr val="tx1"/>
          </a:solidFill>
          <a:latin typeface="Arial" charset="0"/>
          <a:cs typeface="Arial" charset="0"/>
        </a:defRPr>
      </a:lvl8pPr>
      <a:lvl9pPr marL="1828800" algn="l" rtl="0" fontAlgn="base">
        <a:spcBef>
          <a:spcPct val="0"/>
        </a:spcBef>
        <a:spcAft>
          <a:spcPct val="0"/>
        </a:spcAft>
        <a:defRPr sz="44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771775" y="1700213"/>
            <a:ext cx="6192838" cy="2209800"/>
          </a:xfrm>
        </p:spPr>
        <p:txBody>
          <a:bodyPr/>
          <a:lstStyle/>
          <a:p>
            <a:pPr algn="ctr" eaLnBrk="1" hangingPunct="1"/>
            <a:r>
              <a:rPr lang="ru-RU" altLang="ru-RU" smtClean="0">
                <a:solidFill>
                  <a:schemeClr val="bg1"/>
                </a:solidFill>
              </a:rPr>
              <a:t>АЛЬТЕРНАТИВНАЯ ГРАЖДАНСКАЯ</a:t>
            </a:r>
            <a:br>
              <a:rPr lang="ru-RU" altLang="ru-RU" smtClean="0">
                <a:solidFill>
                  <a:schemeClr val="bg1"/>
                </a:solidFill>
              </a:rPr>
            </a:br>
            <a:r>
              <a:rPr lang="ru-RU" altLang="ru-RU" smtClean="0">
                <a:solidFill>
                  <a:schemeClr val="bg1"/>
                </a:solidFill>
              </a:rPr>
              <a:t>СЛУЖБА</a:t>
            </a:r>
          </a:p>
        </p:txBody>
      </p:sp>
    </p:spTree>
  </p:cSld>
  <p:clrMapOvr>
    <a:masterClrMapping/>
  </p:clrMapOvr>
  <p:transition spd="med" advClick="0" advTm="2000">
    <p:blinds/>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457200" y="2454275"/>
            <a:ext cx="8229600" cy="1371600"/>
          </a:xfrm>
        </p:spPr>
        <p:txBody>
          <a:bodyPr/>
          <a:lstStyle/>
          <a:p>
            <a:pPr eaLnBrk="1" hangingPunct="1"/>
            <a:r>
              <a:rPr lang="ru-RU" altLang="ru-RU" sz="4000" smtClean="0"/>
              <a:t>Причины  уклонения от призыва</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path" presetSubtype="0" accel="50000" decel="50000" fill="hold" grpId="0"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2000" fill="hold"/>
                                        <p:tgtEl>
                                          <p:spTgt spid="16998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10"/>
          <p:cNvSpPr>
            <a:spLocks noGrp="1" noChangeArrowheads="1"/>
          </p:cNvSpPr>
          <p:nvPr>
            <p:ph type="body" sz="half" idx="1"/>
          </p:nvPr>
        </p:nvSpPr>
        <p:spPr>
          <a:xfrm>
            <a:off x="457200" y="952500"/>
            <a:ext cx="8301038" cy="5326063"/>
          </a:xfrm>
        </p:spPr>
        <p:txBody>
          <a:bodyPr/>
          <a:lstStyle/>
          <a:p>
            <a:pPr eaLnBrk="1" hangingPunct="1">
              <a:lnSpc>
                <a:spcPct val="90000"/>
              </a:lnSpc>
              <a:buFont typeface="Wingdings" pitchFamily="2" charset="2"/>
              <a:buNone/>
            </a:pPr>
            <a:r>
              <a:rPr lang="ru-RU" altLang="ru-RU" sz="2400" smtClean="0"/>
              <a:t>      Уклонения от призыва могут быть как прагматические:</a:t>
            </a:r>
          </a:p>
          <a:p>
            <a:pPr eaLnBrk="1" hangingPunct="1">
              <a:lnSpc>
                <a:spcPct val="90000"/>
              </a:lnSpc>
              <a:buFont typeface="Wingdings" pitchFamily="2" charset="2"/>
              <a:buNone/>
            </a:pPr>
            <a:endParaRPr lang="ru-RU" altLang="ru-RU" sz="2400" smtClean="0"/>
          </a:p>
          <a:p>
            <a:pPr eaLnBrk="1" hangingPunct="1">
              <a:lnSpc>
                <a:spcPct val="90000"/>
              </a:lnSpc>
            </a:pPr>
            <a:r>
              <a:rPr lang="ru-RU" altLang="ru-RU" sz="2400" smtClean="0"/>
              <a:t>Унижения, издевательства и насилие со стороны старослужащих (дедовщина). </a:t>
            </a:r>
          </a:p>
          <a:p>
            <a:pPr eaLnBrk="1" hangingPunct="1">
              <a:lnSpc>
                <a:spcPct val="90000"/>
              </a:lnSpc>
            </a:pPr>
            <a:r>
              <a:rPr lang="ru-RU" altLang="ru-RU" sz="2400" smtClean="0"/>
              <a:t>Бытовые условия проживания в казармах, некачественная еда, ограниченное денежное довольствие. </a:t>
            </a:r>
          </a:p>
          <a:p>
            <a:pPr eaLnBrk="1" hangingPunct="1">
              <a:lnSpc>
                <a:spcPct val="90000"/>
              </a:lnSpc>
            </a:pPr>
            <a:r>
              <a:rPr lang="ru-RU" altLang="ru-RU" sz="2400" smtClean="0"/>
              <a:t>Тяжёлые физические работы. </a:t>
            </a:r>
          </a:p>
          <a:p>
            <a:pPr eaLnBrk="1" hangingPunct="1">
              <a:lnSpc>
                <a:spcPct val="90000"/>
              </a:lnSpc>
            </a:pPr>
            <a:r>
              <a:rPr lang="ru-RU" altLang="ru-RU" sz="2400" smtClean="0"/>
              <a:t>Относительно долгий срок службы. </a:t>
            </a:r>
          </a:p>
          <a:p>
            <a:pPr eaLnBrk="1" hangingPunct="1">
              <a:lnSpc>
                <a:spcPct val="90000"/>
              </a:lnSpc>
            </a:pPr>
            <a:r>
              <a:rPr lang="ru-RU" altLang="ru-RU" sz="2400" smtClean="0"/>
              <a:t>Опасность для жизни, особенно в периоды вооруженных столкновений.</a:t>
            </a:r>
          </a:p>
          <a:p>
            <a:pPr eaLnBrk="1" hangingPunct="1">
              <a:lnSpc>
                <a:spcPct val="90000"/>
              </a:lnSpc>
              <a:buFont typeface="Wingdings" pitchFamily="2" charset="2"/>
              <a:buNone/>
            </a:pPr>
            <a:endParaRPr lang="ru-RU" altLang="ru-RU" sz="2400" smtClean="0"/>
          </a:p>
          <a:p>
            <a:pPr eaLnBrk="1" hangingPunct="1">
              <a:lnSpc>
                <a:spcPct val="90000"/>
              </a:lnSpc>
              <a:buFont typeface="Wingdings" pitchFamily="2" charset="2"/>
              <a:buNone/>
            </a:pPr>
            <a:r>
              <a:rPr lang="ru-RU" altLang="ru-RU" sz="2400" smtClean="0"/>
              <a:t>      </a:t>
            </a:r>
          </a:p>
        </p:txBody>
      </p:sp>
    </p:spTree>
  </p:cSld>
  <p:clrMapOvr>
    <a:masterClrMapping/>
  </p:clrMapOvr>
  <p:transition spd="med">
    <p:strips dir="l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a:xfrm>
            <a:off x="457200" y="957263"/>
            <a:ext cx="8229600" cy="4910137"/>
          </a:xfrm>
        </p:spPr>
        <p:txBody>
          <a:bodyPr/>
          <a:lstStyle/>
          <a:p>
            <a:pPr eaLnBrk="1" hangingPunct="1">
              <a:lnSpc>
                <a:spcPct val="80000"/>
              </a:lnSpc>
              <a:buFont typeface="Wingdings" pitchFamily="2" charset="2"/>
              <a:buNone/>
            </a:pPr>
            <a:r>
              <a:rPr lang="ru-RU" altLang="ru-RU" sz="2000" smtClean="0"/>
              <a:t> Идейные или религиозные мотивы:</a:t>
            </a:r>
          </a:p>
          <a:p>
            <a:pPr eaLnBrk="1" hangingPunct="1">
              <a:lnSpc>
                <a:spcPct val="80000"/>
              </a:lnSpc>
              <a:buFont typeface="Wingdings" pitchFamily="2" charset="2"/>
              <a:buNone/>
            </a:pPr>
            <a:endParaRPr lang="ru-RU" altLang="ru-RU" sz="2000" smtClean="0"/>
          </a:p>
          <a:p>
            <a:pPr eaLnBrk="1" hangingPunct="1">
              <a:lnSpc>
                <a:spcPct val="80000"/>
              </a:lnSpc>
            </a:pPr>
            <a:r>
              <a:rPr lang="ru-RU" altLang="ru-RU" sz="2000" smtClean="0"/>
              <a:t>Пацифизм, нежелание участвовать в каких бы то ни было вооружённых акциях. </a:t>
            </a:r>
          </a:p>
          <a:p>
            <a:pPr eaLnBrk="1" hangingPunct="1">
              <a:lnSpc>
                <a:spcPct val="80000"/>
              </a:lnSpc>
            </a:pPr>
            <a:r>
              <a:rPr lang="ru-RU" altLang="ru-RU" sz="2000" smtClean="0"/>
              <a:t>Убеждённость в моральном устарении такого подхода в формировании вооружённых сил. </a:t>
            </a:r>
          </a:p>
          <a:p>
            <a:pPr eaLnBrk="1" hangingPunct="1">
              <a:lnSpc>
                <a:spcPct val="80000"/>
              </a:lnSpc>
            </a:pPr>
            <a:r>
              <a:rPr lang="ru-RU" altLang="ru-RU" sz="2000" smtClean="0"/>
              <a:t>Обязательный призыв имеет признаки рабовладельческого строя. </a:t>
            </a:r>
          </a:p>
          <a:p>
            <a:pPr eaLnBrk="1" hangingPunct="1">
              <a:lnSpc>
                <a:spcPct val="80000"/>
              </a:lnSpc>
            </a:pPr>
            <a:r>
              <a:rPr lang="ru-RU" altLang="ru-RU" sz="2000" smtClean="0"/>
              <a:t>Стремление государства использовать военнослужащих в качестве бесплатной рабочей силы. </a:t>
            </a:r>
          </a:p>
          <a:p>
            <a:pPr eaLnBrk="1" hangingPunct="1">
              <a:lnSpc>
                <a:spcPct val="80000"/>
              </a:lnSpc>
            </a:pPr>
            <a:r>
              <a:rPr lang="ru-RU" altLang="ru-RU" sz="2000" smtClean="0"/>
              <a:t>Убеждённость гражданина в собственном праве выбирать, служить ему или нет. </a:t>
            </a:r>
          </a:p>
          <a:p>
            <a:pPr eaLnBrk="1" hangingPunct="1">
              <a:lnSpc>
                <a:spcPct val="80000"/>
              </a:lnSpc>
            </a:pPr>
            <a:r>
              <a:rPr lang="ru-RU" altLang="ru-RU" sz="2000" smtClean="0"/>
              <a:t>Незаконность (нелегитимность) такой системы</a:t>
            </a:r>
          </a:p>
          <a:p>
            <a:pPr eaLnBrk="1" hangingPunct="1">
              <a:lnSpc>
                <a:spcPct val="80000"/>
              </a:lnSpc>
            </a:pPr>
            <a:r>
              <a:rPr lang="ru-RU" altLang="ru-RU" sz="2000" smtClean="0"/>
              <a:t>Невозможность реализовать во время службы свои конституционные права (свобода перемещения, право выбора места жительства, право быть избранным в органы власти и многие другие).</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457200" y="2324100"/>
            <a:ext cx="8229600" cy="1371600"/>
          </a:xfrm>
        </p:spPr>
        <p:txBody>
          <a:bodyPr/>
          <a:lstStyle/>
          <a:p>
            <a:pPr algn="ctr" eaLnBrk="1" hangingPunct="1"/>
            <a:r>
              <a:rPr lang="ru-RU" altLang="ru-RU" sz="4000" smtClean="0"/>
              <a:t>Проходящим АГС предоставляются льготы на:</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76130"/>
                                        </p:tgtEl>
                                        <p:attrNameLst>
                                          <p:attrName>style.visibility</p:attrName>
                                        </p:attrNameLst>
                                      </p:cBhvr>
                                      <p:to>
                                        <p:strVal val="visible"/>
                                      </p:to>
                                    </p:set>
                                    <p:anim calcmode="lin" valueType="num">
                                      <p:cBhvr>
                                        <p:cTn id="7" dur="500" fill="hold"/>
                                        <p:tgtEl>
                                          <p:spTgt spid="176130"/>
                                        </p:tgtEl>
                                        <p:attrNameLst>
                                          <p:attrName>ppt_w</p:attrName>
                                        </p:attrNameLst>
                                      </p:cBhvr>
                                      <p:tavLst>
                                        <p:tav tm="0">
                                          <p:val>
                                            <p:fltVal val="0"/>
                                          </p:val>
                                        </p:tav>
                                        <p:tav tm="100000">
                                          <p:val>
                                            <p:strVal val="#ppt_w"/>
                                          </p:val>
                                        </p:tav>
                                      </p:tavLst>
                                    </p:anim>
                                    <p:anim calcmode="lin" valueType="num">
                                      <p:cBhvr>
                                        <p:cTn id="8" dur="500" fill="hold"/>
                                        <p:tgtEl>
                                          <p:spTgt spid="176130"/>
                                        </p:tgtEl>
                                        <p:attrNameLst>
                                          <p:attrName>ppt_h</p:attrName>
                                        </p:attrNameLst>
                                      </p:cBhvr>
                                      <p:tavLst>
                                        <p:tav tm="0">
                                          <p:val>
                                            <p:fltVal val="0"/>
                                          </p:val>
                                        </p:tav>
                                        <p:tav tm="100000">
                                          <p:val>
                                            <p:strVal val="#ppt_h"/>
                                          </p:val>
                                        </p:tav>
                                      </p:tavLst>
                                    </p:anim>
                                    <p:animEffect transition="in" filter="fade">
                                      <p:cBhvr>
                                        <p:cTn id="9" dur="500"/>
                                        <p:tgtEl>
                                          <p:spTgt spid="176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a:xfrm>
            <a:off x="457200" y="676275"/>
            <a:ext cx="8229600" cy="5191125"/>
          </a:xfrm>
        </p:spPr>
        <p:txBody>
          <a:bodyPr/>
          <a:lstStyle/>
          <a:p>
            <a:pPr marL="0" indent="265113" algn="just" eaLnBrk="1" hangingPunct="1">
              <a:lnSpc>
                <a:spcPct val="80000"/>
              </a:lnSpc>
              <a:buFont typeface="Wingdings" pitchFamily="2" charset="2"/>
              <a:buNone/>
              <a:tabLst>
                <a:tab pos="0" algn="l"/>
              </a:tabLst>
            </a:pPr>
            <a:endParaRPr lang="ru-RU" altLang="ru-RU" sz="2000" smtClean="0"/>
          </a:p>
          <a:p>
            <a:pPr marL="0" indent="265113" algn="just" eaLnBrk="1" hangingPunct="1">
              <a:lnSpc>
                <a:spcPct val="80000"/>
              </a:lnSpc>
              <a:buFont typeface="Wingdings" pitchFamily="2" charset="2"/>
              <a:buNone/>
              <a:tabLst>
                <a:tab pos="0" algn="l"/>
              </a:tabLst>
            </a:pPr>
            <a:endParaRPr lang="ru-RU" altLang="ru-RU" sz="500" smtClean="0"/>
          </a:p>
          <a:p>
            <a:pPr marL="0" indent="265113" algn="just" eaLnBrk="1" hangingPunct="1">
              <a:lnSpc>
                <a:spcPct val="80000"/>
              </a:lnSpc>
              <a:tabLst>
                <a:tab pos="0" algn="l"/>
              </a:tabLst>
            </a:pPr>
            <a:r>
              <a:rPr lang="ru-RU" altLang="ru-RU" sz="2000" smtClean="0"/>
              <a:t>Бесплатный проезд железнодорожным, воздушным, водным и автомобильным (за исключением такси) транспортом к месту прохождения альтернативной гражданской службы, в связи с переводом на новое место альтернативной гражданской службы, к месту жительства при использовании ежегодного оплачиваемого отпуска и обратно (один раз в год), к месту жительства при увольнении с альтернативной гражданской службы.</a:t>
            </a:r>
          </a:p>
          <a:p>
            <a:pPr marL="0" indent="265113" algn="just" eaLnBrk="1" hangingPunct="1">
              <a:lnSpc>
                <a:spcPct val="80000"/>
              </a:lnSpc>
              <a:buFont typeface="Wingdings" pitchFamily="2" charset="2"/>
              <a:buNone/>
              <a:tabLst>
                <a:tab pos="0" algn="l"/>
              </a:tabLst>
            </a:pPr>
            <a:endParaRPr lang="ru-RU" altLang="ru-RU" sz="500" smtClean="0"/>
          </a:p>
          <a:p>
            <a:pPr marL="0" indent="265113" algn="just" eaLnBrk="1" hangingPunct="1">
              <a:lnSpc>
                <a:spcPct val="80000"/>
              </a:lnSpc>
              <a:tabLst>
                <a:tab pos="0" algn="l"/>
              </a:tabLst>
            </a:pPr>
            <a:r>
              <a:rPr lang="ru-RU" altLang="ru-RU" sz="2000" smtClean="0"/>
              <a:t>Бесплатный проезд к месту прохождения альтернативной гражданской службы, в том числе в связи с переводом на новое место альтернативной гражданской службы, и к месту жительства при увольнении с альтернативной гражданской службы, компенсируются за счет средств федерального бюджета в порядке, определяемом Правительством Российской Федерации.</a:t>
            </a:r>
          </a:p>
          <a:p>
            <a:pPr marL="0" indent="265113" algn="just" eaLnBrk="1" hangingPunct="1">
              <a:lnSpc>
                <a:spcPct val="80000"/>
              </a:lnSpc>
              <a:buFont typeface="Wingdings" pitchFamily="2" charset="2"/>
              <a:buNone/>
              <a:tabLst>
                <a:tab pos="0" algn="l"/>
              </a:tabLst>
            </a:pPr>
            <a:endParaRPr lang="ru-RU" altLang="ru-RU" sz="500" smtClean="0"/>
          </a:p>
          <a:p>
            <a:pPr marL="0" indent="265113" algn="just" eaLnBrk="1" hangingPunct="1">
              <a:lnSpc>
                <a:spcPct val="80000"/>
              </a:lnSpc>
              <a:tabLst>
                <a:tab pos="0" algn="l"/>
              </a:tabLst>
            </a:pPr>
            <a:r>
              <a:rPr lang="ru-RU" altLang="ru-RU" sz="2000" smtClean="0"/>
              <a:t>Бесплатный проезд к месту жительства при использовании ежегодного оплачиваемого отпуска и обратно, компенсируются за счет средств работодателя в порядке, определяемом Правительством Российской Федерации.</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57200" y="2362200"/>
            <a:ext cx="8229600" cy="1371600"/>
          </a:xfrm>
        </p:spPr>
        <p:txBody>
          <a:bodyPr/>
          <a:lstStyle/>
          <a:p>
            <a:pPr algn="ctr" eaLnBrk="1" hangingPunct="1"/>
            <a:r>
              <a:rPr lang="ru-RU" altLang="ru-RU" sz="4000" smtClean="0"/>
              <a:t>Условия и оплата труда</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80226"/>
                                        </p:tgtEl>
                                        <p:attrNameLst>
                                          <p:attrName>style.visibility</p:attrName>
                                        </p:attrNameLst>
                                      </p:cBhvr>
                                      <p:to>
                                        <p:strVal val="visible"/>
                                      </p:to>
                                    </p:set>
                                    <p:animEffect transition="in" filter="dissolve">
                                      <p:cBhvr>
                                        <p:cTn id="7" dur="500"/>
                                        <p:tgtEl>
                                          <p:spTgt spid="180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457200" y="663575"/>
            <a:ext cx="8229600" cy="5203825"/>
          </a:xfrm>
        </p:spPr>
        <p:txBody>
          <a:bodyPr/>
          <a:lstStyle/>
          <a:p>
            <a:pPr marL="0" indent="265113" algn="just" eaLnBrk="1" hangingPunct="1">
              <a:lnSpc>
                <a:spcPct val="80000"/>
              </a:lnSpc>
            </a:pPr>
            <a:endParaRPr lang="ru-RU" altLang="ru-RU" sz="2000" smtClean="0"/>
          </a:p>
          <a:p>
            <a:pPr marL="0" indent="265113" algn="just" eaLnBrk="1" hangingPunct="1">
              <a:lnSpc>
                <a:spcPct val="80000"/>
              </a:lnSpc>
            </a:pPr>
            <a:endParaRPr lang="ru-RU" altLang="ru-RU" sz="2000" smtClean="0"/>
          </a:p>
          <a:p>
            <a:pPr marL="0" indent="265113" algn="just" eaLnBrk="1" hangingPunct="1">
              <a:lnSpc>
                <a:spcPct val="80000"/>
              </a:lnSpc>
            </a:pPr>
            <a:r>
              <a:rPr lang="ru-RU" altLang="ru-RU" sz="2000" smtClean="0"/>
              <a:t>Продолжительность рабочего времени, а также правила охраны труда, техники безопасности и производственной санитарии устанавливаются в соответствии с трудовым законодательством и иными нормативными правовыми актами, содержащими нормы трудового права. Исполнение гражданином трудовых обязанностей при участии в мероприятиях, перечень которых определяется руководителем соответствующего федерального органа исполнительной власти при необходимости проводится без ограничения общей продолжительности еженедельного рабочего времени. Порядок и условия предоставления отдыха, компенсирующего гражданину участие в указанных мероприятиях, определяются положением о порядке прохождения альтернативной гражданской службы. </a:t>
            </a:r>
          </a:p>
          <a:p>
            <a:pPr marL="0" indent="265113" algn="just" eaLnBrk="1" hangingPunct="1">
              <a:lnSpc>
                <a:spcPct val="80000"/>
              </a:lnSpc>
              <a:buFont typeface="Wingdings" pitchFamily="2" charset="2"/>
              <a:buNone/>
            </a:pPr>
            <a:endParaRPr lang="ru-RU" altLang="ru-RU" sz="500" smtClean="0"/>
          </a:p>
          <a:p>
            <a:pPr marL="0" indent="265113" algn="just" eaLnBrk="1" hangingPunct="1">
              <a:lnSpc>
                <a:spcPct val="80000"/>
              </a:lnSpc>
            </a:pPr>
            <a:r>
              <a:rPr lang="ru-RU" altLang="ru-RU" sz="2000" smtClean="0"/>
              <a:t>Оплата труда гражданина, проходящего альтернативную гражданскую службу, производится организацией в соответствии с действующей в организации системой оплаты труда.</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a:xfrm>
            <a:off x="457200" y="688975"/>
            <a:ext cx="8229600" cy="5526088"/>
          </a:xfrm>
        </p:spPr>
        <p:txBody>
          <a:bodyPr/>
          <a:lstStyle/>
          <a:p>
            <a:pPr marL="0" indent="185738" algn="just" eaLnBrk="1" hangingPunct="1">
              <a:lnSpc>
                <a:spcPct val="80000"/>
              </a:lnSpc>
              <a:buFont typeface="Wingdings" pitchFamily="2" charset="2"/>
              <a:buNone/>
            </a:pPr>
            <a:endParaRPr lang="ru-RU" altLang="ru-RU" sz="2000" smtClean="0"/>
          </a:p>
          <a:p>
            <a:pPr marL="0" indent="185738" algn="just" eaLnBrk="1" hangingPunct="1">
              <a:lnSpc>
                <a:spcPct val="80000"/>
              </a:lnSpc>
            </a:pPr>
            <a:r>
              <a:rPr lang="ru-RU" altLang="ru-RU" sz="2000" smtClean="0"/>
              <a:t>Организации, где предусматривается прохождение АГС, бесплатно обеспечивают общежитием граждан, проходящих альтернативную гражданскую службу вне территории, где они постоянно проживают.</a:t>
            </a:r>
          </a:p>
          <a:p>
            <a:pPr marL="0" indent="185738" algn="just" eaLnBrk="1" hangingPunct="1">
              <a:lnSpc>
                <a:spcPct val="80000"/>
              </a:lnSpc>
              <a:buFont typeface="Wingdings" pitchFamily="2" charset="2"/>
              <a:buNone/>
            </a:pPr>
            <a:endParaRPr lang="ru-RU" altLang="ru-RU" sz="400" smtClean="0"/>
          </a:p>
          <a:p>
            <a:pPr marL="0" indent="185738" algn="just" eaLnBrk="1" hangingPunct="1">
              <a:lnSpc>
                <a:spcPct val="80000"/>
              </a:lnSpc>
            </a:pPr>
            <a:r>
              <a:rPr lang="ru-RU" altLang="ru-RU" sz="2000" smtClean="0"/>
              <a:t>Размещение граждан, проходящих АГС в организациях Вооруженных Сил Российской Федерации, других войск, воинских формирований и органов, в одном здании с военнослужащими, проходящими военную службу по призыву, не допускается.</a:t>
            </a:r>
          </a:p>
          <a:p>
            <a:pPr marL="0" indent="185738" algn="just" eaLnBrk="1" hangingPunct="1">
              <a:lnSpc>
                <a:spcPct val="80000"/>
              </a:lnSpc>
              <a:buFont typeface="Wingdings" pitchFamily="2" charset="2"/>
              <a:buNone/>
            </a:pPr>
            <a:endParaRPr lang="ru-RU" altLang="ru-RU" sz="400" smtClean="0"/>
          </a:p>
          <a:p>
            <a:pPr marL="0" indent="185738" algn="just" eaLnBrk="1" hangingPunct="1">
              <a:lnSpc>
                <a:spcPct val="80000"/>
              </a:lnSpc>
            </a:pPr>
            <a:r>
              <a:rPr lang="ru-RU" altLang="ru-RU" sz="2000" smtClean="0"/>
              <a:t>Обеспечение специальной одеждой, специальной обувью, другими средствами индивидуальной защиты и иное материальное обеспечение граждан, проходящих АГС, осуществляются организациями в порядке, по нормам и в сроки, которые установлены законодательством Российской Федерации для соответствующего вида работ.</a:t>
            </a:r>
          </a:p>
          <a:p>
            <a:pPr marL="0" indent="185738" algn="just" eaLnBrk="1" hangingPunct="1">
              <a:lnSpc>
                <a:spcPct val="80000"/>
              </a:lnSpc>
              <a:buFont typeface="Wingdings" pitchFamily="2" charset="2"/>
              <a:buNone/>
            </a:pPr>
            <a:endParaRPr lang="ru-RU" altLang="ru-RU" sz="400" smtClean="0"/>
          </a:p>
          <a:p>
            <a:pPr marL="0" indent="185738" algn="just" eaLnBrk="1" hangingPunct="1">
              <a:lnSpc>
                <a:spcPct val="80000"/>
              </a:lnSpc>
            </a:pPr>
            <a:r>
              <a:rPr lang="ru-RU" altLang="ru-RU" sz="2000" smtClean="0"/>
              <a:t>Граждане, проходящие АГС, подлежат обязательному государственному социальному страхованию, а также государственному пенсионному обеспечению по инвалидности в соответствии с законодательством Российской Федерации.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457200" y="2454275"/>
            <a:ext cx="8229600" cy="1371600"/>
          </a:xfrm>
        </p:spPr>
        <p:txBody>
          <a:bodyPr/>
          <a:lstStyle/>
          <a:p>
            <a:pPr algn="ctr" eaLnBrk="1" hangingPunct="1"/>
            <a:r>
              <a:rPr lang="ru-RU" altLang="ru-RU" sz="4000" smtClean="0"/>
              <a:t>Освобождение от призыва в России</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path" presetSubtype="0" accel="50000" decel="50000" fill="hold" grpId="0"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2000" fill="hold"/>
                                        <p:tgtEl>
                                          <p:spTgt spid="17101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a:xfrm>
            <a:off x="457200" y="588963"/>
            <a:ext cx="8229600" cy="5819775"/>
          </a:xfrm>
        </p:spPr>
        <p:txBody>
          <a:bodyPr/>
          <a:lstStyle/>
          <a:p>
            <a:pPr marL="0" indent="265113" eaLnBrk="1" hangingPunct="1">
              <a:buFont typeface="Wingdings" pitchFamily="2" charset="2"/>
              <a:buNone/>
            </a:pPr>
            <a:r>
              <a:rPr lang="ru-RU" altLang="ru-RU" sz="2200" dirty="0" smtClean="0">
                <a:latin typeface="Verdana" pitchFamily="34" charset="0"/>
              </a:rPr>
              <a:t>      В соответствии с Федеральным законом «О воинской         обязанности и военной службе», ст. 23, </a:t>
            </a:r>
            <a:r>
              <a:rPr lang="ru-RU" altLang="ru-RU" sz="2000" b="1" dirty="0" smtClean="0">
                <a:latin typeface="Verdana" pitchFamily="34" charset="0"/>
              </a:rPr>
              <a:t>не подлежат призыву на военную службу</a:t>
            </a:r>
            <a:r>
              <a:rPr lang="ru-RU" altLang="ru-RU" sz="2200" dirty="0" smtClean="0">
                <a:latin typeface="Verdana" pitchFamily="34" charset="0"/>
              </a:rPr>
              <a:t>:</a:t>
            </a:r>
          </a:p>
          <a:p>
            <a:pPr marL="0" indent="265113" algn="just" eaLnBrk="1" hangingPunct="1"/>
            <a:r>
              <a:rPr lang="ru-RU" altLang="ru-RU" sz="2200" dirty="0" smtClean="0">
                <a:latin typeface="Verdana" pitchFamily="34" charset="0"/>
              </a:rPr>
              <a:t>являющиеся сыновьями (родными братьями) военнослужащих, проходивших военную службу по призыву, погибших (умерших) в связи с исполнением ими обязанностей военной службы, и граждан, </a:t>
            </a:r>
            <a:r>
              <a:rPr lang="ru-RU" altLang="ru-RU" sz="2000" dirty="0" smtClean="0">
                <a:latin typeface="Verdana" pitchFamily="34" charset="0"/>
              </a:rPr>
              <a:t>проходивших</a:t>
            </a:r>
            <a:r>
              <a:rPr lang="ru-RU" altLang="ru-RU" sz="2200" dirty="0" smtClean="0">
                <a:latin typeface="Verdana" pitchFamily="34" charset="0"/>
              </a:rPr>
              <a:t> военные сборы, погибших (умерших) в связи с исполнением ими обязанностей военной службы в период прохождения военных сборов; </a:t>
            </a:r>
          </a:p>
          <a:p>
            <a:pPr marL="0" indent="265113" algn="just" eaLnBrk="1" hangingPunct="1"/>
            <a:r>
              <a:rPr lang="ru-RU" altLang="ru-RU" sz="2200" dirty="0" smtClean="0">
                <a:latin typeface="Verdana" pitchFamily="34" charset="0"/>
              </a:rPr>
              <a:t>отбывающие наказание в виде обязательных работ, исправительных работ, ограничения свободы, ареста или лишения свободы; </a:t>
            </a:r>
          </a:p>
          <a:p>
            <a:pPr marL="0" indent="265113" algn="just" eaLnBrk="1" hangingPunct="1"/>
            <a:r>
              <a:rPr lang="ru-RU" altLang="ru-RU" sz="2200" dirty="0" smtClean="0">
                <a:latin typeface="Verdana" pitchFamily="34" charset="0"/>
              </a:rPr>
              <a:t>имеющие неснятую или непогашенную судимость за совершение преступления;</a:t>
            </a:r>
          </a:p>
          <a:p>
            <a:pPr marL="0" indent="265113" eaLnBrk="1" hangingPunct="1"/>
            <a:endParaRPr lang="ru-RU" altLang="ru-RU" sz="2200" dirty="0" smtClean="0">
              <a:latin typeface="Verdana" pitchFamily="34" charset="0"/>
            </a:endParaRPr>
          </a:p>
        </p:txBody>
      </p:sp>
    </p:spTree>
  </p:cSld>
  <p:clrMapOvr>
    <a:masterClrMapping/>
  </p:clrMapOvr>
  <p:transition>
    <p:comb/>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457200" y="2382838"/>
            <a:ext cx="8229600" cy="1371600"/>
          </a:xfrm>
        </p:spPr>
        <p:txBody>
          <a:bodyPr/>
          <a:lstStyle/>
          <a:p>
            <a:pPr algn="ctr" eaLnBrk="1" hangingPunct="1"/>
            <a:r>
              <a:rPr lang="ru-RU" altLang="ru-RU" sz="4000" smtClean="0"/>
              <a:t>Что такое АГС?</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path" presetSubtype="0" accel="50000" decel="50000" fill="hold" grpId="0"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2000" fill="hold"/>
                                        <p:tgtEl>
                                          <p:spTgt spid="16589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1"/>
          </p:nvPr>
        </p:nvSpPr>
        <p:spPr>
          <a:xfrm>
            <a:off x="457200" y="636588"/>
            <a:ext cx="8229600" cy="5759450"/>
          </a:xfrm>
        </p:spPr>
        <p:txBody>
          <a:bodyPr/>
          <a:lstStyle/>
          <a:p>
            <a:pPr marL="0" indent="265113" algn="just" eaLnBrk="1" hangingPunct="1">
              <a:lnSpc>
                <a:spcPct val="80000"/>
              </a:lnSpc>
              <a:buFont typeface="Wingdings" pitchFamily="2" charset="2"/>
              <a:buNone/>
            </a:pPr>
            <a:endParaRPr lang="ru-RU" altLang="ru-RU" sz="2200" dirty="0" smtClean="0">
              <a:latin typeface="Verdana" pitchFamily="34" charset="0"/>
            </a:endParaRPr>
          </a:p>
          <a:p>
            <a:pPr marL="0" indent="265113" algn="just" eaLnBrk="1" hangingPunct="1">
              <a:lnSpc>
                <a:spcPct val="80000"/>
              </a:lnSpc>
            </a:pPr>
            <a:r>
              <a:rPr lang="ru-RU" altLang="ru-RU" sz="2000" dirty="0" smtClean="0">
                <a:latin typeface="Verdana" pitchFamily="34" charset="0"/>
              </a:rPr>
              <a:t>в отношении которых ведется дознание либо предварительное следствие или уголовное дело в отношении которых передано в суд; </a:t>
            </a:r>
          </a:p>
          <a:p>
            <a:pPr marL="0" indent="265113" algn="just" eaLnBrk="1" hangingPunct="1">
              <a:lnSpc>
                <a:spcPct val="80000"/>
              </a:lnSpc>
            </a:pPr>
            <a:r>
              <a:rPr lang="ru-RU" altLang="ru-RU" sz="2000" dirty="0" smtClean="0">
                <a:latin typeface="Verdana" pitchFamily="34" charset="0"/>
              </a:rPr>
              <a:t>получившие освобождение по состоянию здоровья.</a:t>
            </a:r>
          </a:p>
          <a:p>
            <a:pPr marL="0" indent="265113" algn="just" eaLnBrk="1" hangingPunct="1">
              <a:lnSpc>
                <a:spcPct val="80000"/>
              </a:lnSpc>
            </a:pPr>
            <a:r>
              <a:rPr lang="ru-RU" altLang="ru-RU" sz="2000" dirty="0" smtClean="0">
                <a:latin typeface="Verdana" pitchFamily="34" charset="0"/>
              </a:rPr>
              <a:t>14 июня 2006 года </a:t>
            </a:r>
            <a:r>
              <a:rPr lang="ru-RU" altLang="ru-RU" sz="2000" i="1" dirty="0" smtClean="0">
                <a:latin typeface="Verdana" pitchFamily="34" charset="0"/>
              </a:rPr>
              <a:t>Государственная дума России</a:t>
            </a:r>
            <a:r>
              <a:rPr lang="ru-RU" altLang="ru-RU" sz="2000" dirty="0" smtClean="0">
                <a:latin typeface="Verdana" pitchFamily="34" charset="0"/>
              </a:rPr>
              <a:t> приняла закон, устанавливающий срок военной службы с 1 января </a:t>
            </a:r>
            <a:r>
              <a:rPr lang="ru-RU" altLang="ru-RU" sz="2000" i="1" dirty="0" smtClean="0">
                <a:latin typeface="Verdana" pitchFamily="34" charset="0"/>
              </a:rPr>
              <a:t>2008</a:t>
            </a:r>
            <a:r>
              <a:rPr lang="ru-RU" altLang="ru-RU" sz="2000" dirty="0" smtClean="0">
                <a:latin typeface="Verdana" pitchFamily="34" charset="0"/>
              </a:rPr>
              <a:t> — 12 месяцев и одновременно отменяющий целый ряд существовавших ранее отсрочек от призыва для обеспечения «тройного» (одновременно 2-годичников, 1,5-годичников и 1-годичников) набора.</a:t>
            </a:r>
          </a:p>
          <a:p>
            <a:pPr marL="0" indent="265113" algn="just" eaLnBrk="1" hangingPunct="1">
              <a:lnSpc>
                <a:spcPct val="80000"/>
              </a:lnSpc>
              <a:buFont typeface="Wingdings" pitchFamily="2" charset="2"/>
              <a:buNone/>
            </a:pPr>
            <a:endParaRPr lang="ru-RU" altLang="ru-RU" sz="2000" dirty="0" smtClean="0">
              <a:latin typeface="Verdana" pitchFamily="34" charset="0"/>
            </a:endParaRPr>
          </a:p>
          <a:p>
            <a:pPr marL="0" indent="265113" algn="just" eaLnBrk="1" hangingPunct="1">
              <a:lnSpc>
                <a:spcPct val="80000"/>
              </a:lnSpc>
              <a:buFont typeface="Wingdings" pitchFamily="2" charset="2"/>
              <a:buNone/>
            </a:pPr>
            <a:r>
              <a:rPr lang="ru-RU" altLang="ru-RU" sz="2000" dirty="0" smtClean="0">
                <a:latin typeface="Verdana" pitchFamily="34" charset="0"/>
              </a:rPr>
              <a:t>Большая часть законных способов освобождения от призыва связана с получением </a:t>
            </a:r>
            <a:r>
              <a:rPr lang="ru-RU" altLang="ru-RU" sz="2000" b="1" dirty="0" smtClean="0">
                <a:latin typeface="Verdana" pitchFamily="34" charset="0"/>
              </a:rPr>
              <a:t>отсрочек</a:t>
            </a:r>
            <a:r>
              <a:rPr lang="ru-RU" altLang="ru-RU" sz="2000" dirty="0" smtClean="0">
                <a:latin typeface="Verdana" pitchFamily="34" charset="0"/>
              </a:rPr>
              <a:t>:</a:t>
            </a:r>
          </a:p>
          <a:p>
            <a:pPr marL="0" indent="265113" algn="just" eaLnBrk="1" hangingPunct="1">
              <a:lnSpc>
                <a:spcPct val="80000"/>
              </a:lnSpc>
              <a:buFont typeface="Wingdings" pitchFamily="2" charset="2"/>
              <a:buNone/>
            </a:pPr>
            <a:endParaRPr lang="ru-RU" altLang="ru-RU" sz="2000" dirty="0" smtClean="0">
              <a:latin typeface="Verdana" pitchFamily="34" charset="0"/>
            </a:endParaRPr>
          </a:p>
          <a:p>
            <a:pPr marL="0" indent="265113" algn="just" eaLnBrk="1" hangingPunct="1">
              <a:lnSpc>
                <a:spcPct val="80000"/>
              </a:lnSpc>
            </a:pPr>
            <a:r>
              <a:rPr lang="ru-RU" altLang="ru-RU" sz="2000" dirty="0" smtClean="0">
                <a:latin typeface="Verdana" pitchFamily="34" charset="0"/>
              </a:rPr>
              <a:t>поступление в </a:t>
            </a:r>
            <a:r>
              <a:rPr lang="ru-RU" altLang="ru-RU" sz="2000" i="1" dirty="0" smtClean="0">
                <a:latin typeface="Verdana" pitchFamily="34" charset="0"/>
              </a:rPr>
              <a:t>вуз</a:t>
            </a:r>
            <a:r>
              <a:rPr lang="ru-RU" altLang="ru-RU" sz="2000" dirty="0" smtClean="0">
                <a:latin typeface="Verdana" pitchFamily="34" charset="0"/>
              </a:rPr>
              <a:t>, имеющий лицензию и аккредитацию на дневное отделение </a:t>
            </a:r>
          </a:p>
          <a:p>
            <a:pPr marL="0" indent="265113" algn="just" eaLnBrk="1" hangingPunct="1">
              <a:lnSpc>
                <a:spcPct val="80000"/>
              </a:lnSpc>
            </a:pPr>
            <a:r>
              <a:rPr lang="ru-RU" altLang="ru-RU" sz="2000" dirty="0" smtClean="0">
                <a:latin typeface="Verdana" pitchFamily="34" charset="0"/>
              </a:rPr>
              <a:t>поступление после вуза в аспирантуру, интернатуру или </a:t>
            </a:r>
            <a:r>
              <a:rPr lang="ru-RU" altLang="ru-RU" sz="2000" i="1" dirty="0" smtClean="0">
                <a:latin typeface="Verdana" pitchFamily="34" charset="0"/>
              </a:rPr>
              <a:t>ординатуру</a:t>
            </a:r>
            <a:r>
              <a:rPr lang="ru-RU" altLang="ru-RU" sz="2000" dirty="0" smtClean="0">
                <a:latin typeface="Verdana" pitchFamily="34" charset="0"/>
              </a:rPr>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1"/>
          </p:nvPr>
        </p:nvSpPr>
        <p:spPr>
          <a:xfrm>
            <a:off x="457200" y="982766"/>
            <a:ext cx="8229600" cy="5129109"/>
          </a:xfrm>
        </p:spPr>
        <p:txBody>
          <a:bodyPr/>
          <a:lstStyle/>
          <a:p>
            <a:pPr eaLnBrk="1" hangingPunct="1">
              <a:lnSpc>
                <a:spcPct val="80000"/>
              </a:lnSpc>
              <a:buFont typeface="Wingdings" pitchFamily="2" charset="2"/>
              <a:buNone/>
            </a:pPr>
            <a:endParaRPr lang="ru-RU" altLang="ru-RU" sz="2200" dirty="0" smtClean="0">
              <a:latin typeface="Verdana" pitchFamily="34" charset="0"/>
            </a:endParaRPr>
          </a:p>
          <a:p>
            <a:pPr eaLnBrk="1" hangingPunct="1">
              <a:lnSpc>
                <a:spcPct val="80000"/>
              </a:lnSpc>
              <a:buFont typeface="Wingdings" pitchFamily="2" charset="2"/>
              <a:buNone/>
            </a:pPr>
            <a:endParaRPr lang="ru-RU" altLang="ru-RU" sz="500" dirty="0" smtClean="0">
              <a:latin typeface="Verdana" pitchFamily="34" charset="0"/>
            </a:endParaRPr>
          </a:p>
          <a:p>
            <a:pPr algn="just" eaLnBrk="1" hangingPunct="1">
              <a:lnSpc>
                <a:spcPct val="80000"/>
              </a:lnSpc>
            </a:pPr>
            <a:r>
              <a:rPr lang="ru-RU" altLang="ru-RU" sz="2200" dirty="0" smtClean="0">
                <a:latin typeface="Verdana" pitchFamily="34" charset="0"/>
              </a:rPr>
              <a:t>являющимся опекуном или попечителем несовершеннолетнего родного брата или несовершеннолетней родной сестры при отсутствии других лиц, обязанных по закону содержать указанных граждан </a:t>
            </a:r>
          </a:p>
          <a:p>
            <a:pPr algn="just" eaLnBrk="1" hangingPunct="1">
              <a:lnSpc>
                <a:spcPct val="80000"/>
              </a:lnSpc>
            </a:pPr>
            <a:r>
              <a:rPr lang="ru-RU" altLang="ru-RU" sz="2200" dirty="0" smtClean="0">
                <a:latin typeface="Verdana" pitchFamily="34" charset="0"/>
              </a:rPr>
              <a:t>имеющим ребёнка и воспитывающим его без матери </a:t>
            </a:r>
          </a:p>
          <a:p>
            <a:pPr algn="just" eaLnBrk="1" hangingPunct="1">
              <a:lnSpc>
                <a:spcPct val="80000"/>
              </a:lnSpc>
            </a:pPr>
            <a:r>
              <a:rPr lang="ru-RU" altLang="ru-RU" sz="2200" dirty="0" smtClean="0">
                <a:latin typeface="Verdana" pitchFamily="34" charset="0"/>
              </a:rPr>
              <a:t>имеющим двух и более детей </a:t>
            </a:r>
          </a:p>
          <a:p>
            <a:pPr algn="just" eaLnBrk="1" hangingPunct="1">
              <a:lnSpc>
                <a:spcPct val="80000"/>
              </a:lnSpc>
            </a:pPr>
            <a:r>
              <a:rPr lang="ru-RU" altLang="ru-RU" sz="2200" dirty="0" smtClean="0">
                <a:latin typeface="Verdana" pitchFamily="34" charset="0"/>
              </a:rPr>
              <a:t>имеющим ребёнка-инвалида в возрасте до трех лет </a:t>
            </a:r>
          </a:p>
          <a:p>
            <a:pPr algn="just" eaLnBrk="1" hangingPunct="1">
              <a:lnSpc>
                <a:spcPct val="80000"/>
              </a:lnSpc>
            </a:pPr>
            <a:r>
              <a:rPr lang="ru-RU" altLang="ru-RU" sz="2200" dirty="0" smtClean="0">
                <a:latin typeface="Verdana" pitchFamily="34" charset="0"/>
              </a:rPr>
              <a:t>имеющим ребёнка и жену, срок беременности которой составляет не менее 26 недель </a:t>
            </a:r>
          </a:p>
          <a:p>
            <a:pPr algn="just" eaLnBrk="1" hangingPunct="1">
              <a:lnSpc>
                <a:spcPct val="80000"/>
              </a:lnSpc>
            </a:pPr>
            <a:r>
              <a:rPr lang="ru-RU" altLang="ru-RU" sz="2200" dirty="0" smtClean="0">
                <a:latin typeface="Verdana" pitchFamily="34" charset="0"/>
              </a:rPr>
              <a:t>которым это право дано на основании указов Президента Российской Федерации </a:t>
            </a:r>
          </a:p>
          <a:p>
            <a:pPr marL="0" indent="0" algn="just" eaLnBrk="1" hangingPunct="1">
              <a:lnSpc>
                <a:spcPct val="80000"/>
              </a:lnSpc>
              <a:buNone/>
            </a:pPr>
            <a:r>
              <a:rPr lang="ru-RU" altLang="ru-RU" sz="2200" dirty="0" smtClean="0">
                <a:latin typeface="Verdana" pitchFamily="34" charset="0"/>
              </a:rPr>
              <a:t>)</a:t>
            </a:r>
            <a:endParaRPr lang="ru-RU" altLang="ru-RU" sz="2200" dirty="0" smtClean="0">
              <a:latin typeface="Verdana" pitchFamily="34" charset="0"/>
            </a:endParaRPr>
          </a:p>
          <a:p>
            <a:pPr algn="just" eaLnBrk="1" hangingPunct="1">
              <a:lnSpc>
                <a:spcPct val="80000"/>
              </a:lnSpc>
              <a:buFont typeface="Wingdings" pitchFamily="2" charset="2"/>
              <a:buNone/>
            </a:pPr>
            <a:endParaRPr lang="ru-RU" altLang="ru-RU" sz="22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468313" y="2492375"/>
            <a:ext cx="8229600" cy="1371600"/>
          </a:xfrm>
        </p:spPr>
        <p:txBody>
          <a:bodyPr/>
          <a:lstStyle/>
          <a:p>
            <a:pPr algn="ctr" eaLnBrk="1" hangingPunct="1"/>
            <a:r>
              <a:rPr lang="ru-RU" altLang="ru-RU" smtClean="0"/>
              <a:t>Не повторяйте ошибок</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path" presetSubtype="0" accel="50000" decel="50000" fill="hold" grpId="0"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2000" fill="hold"/>
                                        <p:tgtEl>
                                          <p:spTgt spid="17203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a:xfrm>
            <a:off x="457200" y="1038997"/>
            <a:ext cx="8229600" cy="5229225"/>
          </a:xfrm>
        </p:spPr>
        <p:txBody>
          <a:bodyPr/>
          <a:lstStyle/>
          <a:p>
            <a:pPr eaLnBrk="1" hangingPunct="1">
              <a:buFont typeface="Wingdings" pitchFamily="2" charset="2"/>
              <a:buNone/>
            </a:pPr>
            <a:r>
              <a:rPr lang="ru-RU" altLang="ru-RU" sz="2800" dirty="0" smtClean="0"/>
              <a:t>          </a:t>
            </a:r>
            <a:r>
              <a:rPr lang="ru-RU" altLang="ru-RU" sz="2400" dirty="0" smtClean="0"/>
              <a:t>Представитель секты однозначно заявил, что поскольку он не признает государство, то он и не желает проходить военную службу. Но когда в суде стали разбираться, оказалось, что когда он получал бесплатное среднее образование, он признавал государство. Когда он получал среднее профессиональное бесплатное образование на деньги государства, он признавал. Но как только вопрос касается, значит, прохождения военной службы, сразу же государство не признается и, естественно, какие-то тут религиозные убеждения. Поэтому надо очень четко разбираться. </a:t>
            </a:r>
            <a:r>
              <a:rPr lang="ru-RU" altLang="ru-RU" sz="2400" b="1" i="1" dirty="0" smtClean="0"/>
              <a:t/>
            </a:r>
            <a:br>
              <a:rPr lang="ru-RU" altLang="ru-RU" sz="2400" b="1" i="1" dirty="0" smtClean="0"/>
            </a:br>
            <a:endParaRPr lang="ru-RU" altLang="ru-RU" sz="2400" b="1" i="1"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6626" name="Picture 7" descr="ags3[1]"/>
          <p:cNvPicPr>
            <a:picLocks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pull dir="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7650" name="Picture 5" descr="1300988029_1266577053_3-1265175474[1]"/>
          <p:cNvPicPr>
            <a:picLocks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26988"/>
            <a:ext cx="9144000" cy="6831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push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descr="18663[1]"/>
          <p:cNvPicPr>
            <a:picLocks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descr="news-top-1266751991-army2[1]"/>
          <p:cNvPicPr>
            <a:picLocks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0"/>
            <a:ext cx="9144000" cy="6805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descr="22487-8[1]"/>
          <p:cNvPicPr>
            <a:picLocks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2076450" y="0"/>
            <a:ext cx="534670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5" descr="f543[1]"/>
          <p:cNvPicPr>
            <a:picLocks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457200" y="803305"/>
            <a:ext cx="8229600" cy="5578445"/>
          </a:xfrm>
        </p:spPr>
        <p:txBody>
          <a:bodyPr/>
          <a:lstStyle/>
          <a:p>
            <a:pPr eaLnBrk="1" hangingPunct="1">
              <a:lnSpc>
                <a:spcPct val="80000"/>
              </a:lnSpc>
            </a:pPr>
            <a:r>
              <a:rPr lang="ru-RU" altLang="ru-RU" sz="2400" smtClean="0"/>
              <a:t>Альтернативная гражданская служба (АГС) — особый вид трудовой деятельности в интересах общества и государства, осуществляемой гражданами взамен военной службы по призыву. </a:t>
            </a:r>
          </a:p>
          <a:p>
            <a:pPr eaLnBrk="1" hangingPunct="1">
              <a:lnSpc>
                <a:spcPct val="80000"/>
              </a:lnSpc>
            </a:pPr>
            <a:r>
              <a:rPr lang="ru-RU" altLang="ru-RU" sz="2400" smtClean="0"/>
              <a:t>АГС выбирают граждане, которые в силу различных убеждений считают недопустимой для себя службу в армии, ношение формы, принесение присяги, взаимодействие с оружием. </a:t>
            </a:r>
          </a:p>
          <a:p>
            <a:pPr eaLnBrk="1" hangingPunct="1">
              <a:lnSpc>
                <a:spcPct val="80000"/>
              </a:lnSpc>
              <a:buFont typeface="Wingdings" pitchFamily="2" charset="2"/>
              <a:buNone/>
            </a:pPr>
            <a:r>
              <a:rPr lang="ru-RU" altLang="ru-RU" sz="2400" smtClean="0"/>
              <a:t>    На альтернативную гражданскую службу не направляются граждане, которые в соответствии с Федеральным законом "О воинской обязанности и военной службе":</a:t>
            </a:r>
          </a:p>
          <a:p>
            <a:pPr eaLnBrk="1" hangingPunct="1">
              <a:lnSpc>
                <a:spcPct val="80000"/>
              </a:lnSpc>
            </a:pPr>
            <a:r>
              <a:rPr lang="ru-RU" altLang="ru-RU" sz="2400" smtClean="0"/>
              <a:t>имеют основания для освобождения от призыва на военную службу;</a:t>
            </a:r>
          </a:p>
          <a:p>
            <a:pPr eaLnBrk="1" hangingPunct="1">
              <a:lnSpc>
                <a:spcPct val="80000"/>
              </a:lnSpc>
            </a:pPr>
            <a:r>
              <a:rPr lang="ru-RU" altLang="ru-RU" sz="2400" smtClean="0"/>
              <a:t>не подлежат призыву на военную службу;</a:t>
            </a:r>
          </a:p>
          <a:p>
            <a:pPr eaLnBrk="1" hangingPunct="1">
              <a:lnSpc>
                <a:spcPct val="80000"/>
              </a:lnSpc>
            </a:pPr>
            <a:r>
              <a:rPr lang="ru-RU" altLang="ru-RU" sz="2400" smtClean="0"/>
              <a:t>имеют основания для предоставления отсрочки от призыва на военную службу.</a:t>
            </a:r>
          </a:p>
        </p:txBody>
      </p:sp>
    </p:spTree>
  </p:cSld>
  <p:clrMapOvr>
    <a:masterClrMapping/>
  </p:clrMapOvr>
  <p:transition spd="med">
    <p:checke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5" descr="Волк 2"/>
          <p:cNvPicPr>
            <a:picLocks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76213" y="146050"/>
            <a:ext cx="8774112" cy="6580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descr="alt_slujba[1]"/>
          <p:cNvPicPr>
            <a:picLocks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61925" y="136525"/>
            <a:ext cx="8799513" cy="6599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457200"/>
            <a:ext cx="8229600" cy="814388"/>
          </a:xfrm>
        </p:spPr>
        <p:txBody>
          <a:bodyPr/>
          <a:lstStyle/>
          <a:p>
            <a:pPr eaLnBrk="1" hangingPunct="1"/>
            <a:r>
              <a:rPr lang="ru-RU" altLang="ru-RU" sz="2400" b="1" dirty="0" smtClean="0"/>
              <a:t>Проверка усвоения материала</a:t>
            </a:r>
            <a:r>
              <a:rPr lang="ru-RU" altLang="ru-RU" sz="2400" dirty="0" smtClean="0"/>
              <a:t>:</a:t>
            </a:r>
          </a:p>
        </p:txBody>
      </p:sp>
      <p:sp>
        <p:nvSpPr>
          <p:cNvPr id="35843" name="Rectangle 3"/>
          <p:cNvSpPr>
            <a:spLocks noGrp="1" noChangeArrowheads="1"/>
          </p:cNvSpPr>
          <p:nvPr>
            <p:ph type="body" idx="1"/>
          </p:nvPr>
        </p:nvSpPr>
        <p:spPr>
          <a:xfrm>
            <a:off x="457200" y="1623700"/>
            <a:ext cx="8229600" cy="4243699"/>
          </a:xfrm>
        </p:spPr>
        <p:txBody>
          <a:bodyPr/>
          <a:lstStyle/>
          <a:p>
            <a:pPr marL="450850" indent="-358775" eaLnBrk="1" hangingPunct="1">
              <a:buFont typeface="Wingdings" pitchFamily="2" charset="2"/>
              <a:buAutoNum type="arabicPeriod"/>
            </a:pPr>
            <a:r>
              <a:rPr lang="ru-RU" altLang="ru-RU" sz="2200" dirty="0" smtClean="0"/>
              <a:t>АГС можно выбрать, если…</a:t>
            </a:r>
          </a:p>
          <a:p>
            <a:pPr marL="450850" indent="-358775" eaLnBrk="1" hangingPunct="1">
              <a:buFont typeface="Wingdings" pitchFamily="2" charset="2"/>
              <a:buAutoNum type="arabicPeriod"/>
            </a:pPr>
            <a:r>
              <a:rPr lang="ru-RU" altLang="ru-RU" sz="2200" dirty="0" smtClean="0"/>
              <a:t>Длительность прохождения АГС?</a:t>
            </a:r>
          </a:p>
          <a:p>
            <a:pPr marL="450850" indent="-358775" eaLnBrk="1" hangingPunct="1">
              <a:buFont typeface="Wingdings" pitchFamily="2" charset="2"/>
              <a:buAutoNum type="arabicPeriod"/>
            </a:pPr>
            <a:r>
              <a:rPr lang="ru-RU" altLang="ru-RU" sz="2200" dirty="0" smtClean="0"/>
              <a:t>На альтернативную гражданскую службу не направляются граждане…</a:t>
            </a:r>
          </a:p>
          <a:p>
            <a:pPr marL="450850" indent="-358775" eaLnBrk="1" hangingPunct="1">
              <a:buFont typeface="Wingdings" pitchFamily="2" charset="2"/>
              <a:buAutoNum type="arabicPeriod"/>
            </a:pPr>
            <a:r>
              <a:rPr lang="ru-RU" altLang="ru-RU" sz="2200" dirty="0" smtClean="0"/>
              <a:t>Может ли </a:t>
            </a:r>
            <a:r>
              <a:rPr lang="ru-RU" altLang="ru-RU" sz="2200" dirty="0" err="1" smtClean="0"/>
              <a:t>альтернативнослужащий</a:t>
            </a:r>
            <a:r>
              <a:rPr lang="ru-RU" altLang="ru-RU" sz="2200" dirty="0" smtClean="0"/>
              <a:t> обучаться параллельно прохождению АГС?</a:t>
            </a:r>
          </a:p>
          <a:p>
            <a:pPr marL="450850" indent="-358775" eaLnBrk="1" hangingPunct="1">
              <a:buFont typeface="Wingdings" pitchFamily="2" charset="2"/>
              <a:buAutoNum type="arabicPeriod"/>
            </a:pPr>
            <a:r>
              <a:rPr lang="ru-RU" altLang="ru-RU" sz="2200" dirty="0" smtClean="0">
                <a:latin typeface="Verdana" pitchFamily="34" charset="0"/>
              </a:rPr>
              <a:t>Выбрать АГС вместо военной службы вправе только верующий?</a:t>
            </a:r>
          </a:p>
          <a:p>
            <a:pPr marL="450850" indent="-358775" eaLnBrk="1" hangingPunct="1">
              <a:buFont typeface="Wingdings" pitchFamily="2" charset="2"/>
              <a:buAutoNum type="arabicPeriod"/>
            </a:pPr>
            <a:r>
              <a:rPr lang="ru-RU" altLang="ru-RU" sz="2200" dirty="0" smtClean="0">
                <a:latin typeface="Verdana" pitchFamily="34" charset="0"/>
              </a:rPr>
              <a:t>Прагматические причины отклонения от призыва.</a:t>
            </a:r>
          </a:p>
          <a:p>
            <a:pPr marL="450850" indent="-358775" eaLnBrk="1" hangingPunct="1">
              <a:buFont typeface="Wingdings" pitchFamily="2" charset="2"/>
              <a:buAutoNum type="arabicPeriod"/>
            </a:pPr>
            <a:r>
              <a:rPr lang="ru-RU" altLang="ru-RU" sz="2200" dirty="0" smtClean="0">
                <a:latin typeface="Verdana" pitchFamily="34" charset="0"/>
              </a:rPr>
              <a:t>Религиозные и идейные причины отклонения от призыва.</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body" idx="1"/>
          </p:nvPr>
        </p:nvSpPr>
        <p:spPr>
          <a:xfrm>
            <a:off x="457200" y="1170773"/>
            <a:ext cx="8229600" cy="5041113"/>
          </a:xfrm>
        </p:spPr>
        <p:txBody>
          <a:bodyPr/>
          <a:lstStyle/>
          <a:p>
            <a:pPr marL="265113" indent="-265113" eaLnBrk="1" hangingPunct="1">
              <a:buFont typeface="Wingdings" pitchFamily="2" charset="2"/>
              <a:buNone/>
            </a:pPr>
            <a:endParaRPr lang="ru-RU" altLang="ru-RU" sz="2400" dirty="0" smtClean="0"/>
          </a:p>
          <a:p>
            <a:pPr marL="265113" indent="-265113" eaLnBrk="1" hangingPunct="1">
              <a:buFont typeface="Wingdings" pitchFamily="2" charset="2"/>
              <a:buNone/>
            </a:pPr>
            <a:r>
              <a:rPr lang="en-US" altLang="ru-RU" sz="2200" dirty="0" smtClean="0"/>
              <a:t>8</a:t>
            </a:r>
            <a:r>
              <a:rPr lang="ru-RU" altLang="ru-RU" sz="2200" dirty="0" smtClean="0"/>
              <a:t>.  Существует </a:t>
            </a:r>
            <a:r>
              <a:rPr lang="ru-RU" altLang="ru-RU" sz="2200" dirty="0" smtClean="0"/>
              <a:t>ли отпуск для </a:t>
            </a:r>
            <a:r>
              <a:rPr lang="ru-RU" altLang="ru-RU" sz="2200" dirty="0" err="1" smtClean="0"/>
              <a:t>альтернативнослужащих</a:t>
            </a:r>
            <a:r>
              <a:rPr lang="ru-RU" altLang="ru-RU" sz="2200" dirty="0" smtClean="0"/>
              <a:t>?</a:t>
            </a:r>
          </a:p>
          <a:p>
            <a:pPr marL="265113" indent="-265113" eaLnBrk="1" hangingPunct="1">
              <a:buFont typeface="Wingdings" pitchFamily="2" charset="2"/>
              <a:buNone/>
            </a:pPr>
            <a:r>
              <a:rPr lang="ru-RU" altLang="ru-RU" sz="2200" dirty="0" smtClean="0"/>
              <a:t>9</a:t>
            </a:r>
            <a:r>
              <a:rPr lang="ru-RU" altLang="ru-RU" sz="2200" dirty="0" smtClean="0"/>
              <a:t>.  </a:t>
            </a:r>
            <a:r>
              <a:rPr lang="ru-RU" altLang="ru-RU" sz="2200" dirty="0" smtClean="0"/>
              <a:t>Льготы для проходящих АГС.</a:t>
            </a:r>
          </a:p>
          <a:p>
            <a:pPr marL="265113" indent="-265113" eaLnBrk="1" hangingPunct="1">
              <a:buFont typeface="Wingdings" pitchFamily="2" charset="2"/>
              <a:buNone/>
            </a:pPr>
            <a:r>
              <a:rPr lang="ru-RU" altLang="ru-RU" sz="2200" dirty="0" smtClean="0"/>
              <a:t>10. Граждане не подлежащие призыву на военную </a:t>
            </a:r>
            <a:r>
              <a:rPr lang="ru-RU" altLang="ru-RU" sz="2200" dirty="0" smtClean="0"/>
              <a:t>службу.</a:t>
            </a:r>
            <a:endParaRPr lang="ru-RU" altLang="ru-RU" sz="2200" dirty="0" smtClean="0"/>
          </a:p>
          <a:p>
            <a:pPr marL="265113" indent="-265113" eaLnBrk="1" hangingPunct="1">
              <a:buFont typeface="Wingdings" pitchFamily="2" charset="2"/>
              <a:buNone/>
            </a:pPr>
            <a:r>
              <a:rPr lang="ru-RU" altLang="ru-RU" sz="2200" dirty="0" smtClean="0"/>
              <a:t>11. </a:t>
            </a:r>
            <a:r>
              <a:rPr lang="ru-RU" altLang="ru-RU" sz="2200" dirty="0" smtClean="0">
                <a:latin typeface="Verdana" pitchFamily="34" charset="0"/>
              </a:rPr>
              <a:t>Большая часть законных способов освобождения от призыва связана с получением отсрочек:…</a:t>
            </a:r>
          </a:p>
          <a:p>
            <a:pPr marL="265113" indent="-265113" eaLnBrk="1" hangingPunct="1">
              <a:buFont typeface="Wingdings" pitchFamily="2" charset="2"/>
              <a:buNone/>
            </a:pPr>
            <a:r>
              <a:rPr lang="ru-RU" altLang="ru-RU" sz="2200" dirty="0" smtClean="0">
                <a:latin typeface="Verdana" pitchFamily="34" charset="0"/>
              </a:rPr>
              <a:t>12. Какие специальности предложены </a:t>
            </a:r>
            <a:r>
              <a:rPr lang="ru-RU" altLang="ru-RU" sz="2200" dirty="0" err="1" smtClean="0">
                <a:latin typeface="Verdana" pitchFamily="34" charset="0"/>
              </a:rPr>
              <a:t>альтернативнослужащим</a:t>
            </a:r>
            <a:r>
              <a:rPr lang="ru-RU" altLang="ru-RU" sz="2200" dirty="0" smtClean="0">
                <a:latin typeface="Verdana" pitchFamily="34" charset="0"/>
              </a:rPr>
              <a:t>? Учитываются ли уже полученные навыки или </a:t>
            </a:r>
            <a:r>
              <a:rPr lang="ru-RU" altLang="ru-RU" sz="2200" dirty="0" smtClean="0">
                <a:latin typeface="Verdana" pitchFamily="34" charset="0"/>
              </a:rPr>
              <a:t>образование?</a:t>
            </a:r>
            <a:endParaRPr lang="ru-RU" altLang="ru-RU" sz="2200" dirty="0" smtClean="0">
              <a:latin typeface="Verdana" pitchFamily="34" charset="0"/>
            </a:endParaRPr>
          </a:p>
          <a:p>
            <a:pPr marL="265113" indent="-265113" eaLnBrk="1" hangingPunct="1">
              <a:buFont typeface="Wingdings" pitchFamily="2" charset="2"/>
              <a:buNone/>
            </a:pPr>
            <a:endParaRPr lang="ru-RU" altLang="ru-RU" sz="2400" dirty="0" smtClean="0">
              <a:latin typeface="Verdana" pitchFamily="34" charset="0"/>
            </a:endParaRPr>
          </a:p>
          <a:p>
            <a:pPr marL="265113" indent="-265113" eaLnBrk="1" hangingPunct="1">
              <a:buFont typeface="Wingdings" pitchFamily="2" charset="2"/>
              <a:buNone/>
            </a:pPr>
            <a:endParaRPr lang="ru-RU" altLang="ru-RU" sz="2000"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457200" y="2635250"/>
            <a:ext cx="8229600" cy="1371600"/>
          </a:xfrm>
        </p:spPr>
        <p:txBody>
          <a:bodyPr/>
          <a:lstStyle/>
          <a:p>
            <a:pPr algn="ctr" eaLnBrk="1" hangingPunct="1"/>
            <a:r>
              <a:rPr lang="ru-RU" altLang="ru-RU" sz="4000" smtClean="0"/>
              <a:t>Цифры и факты</a:t>
            </a:r>
            <a:br>
              <a:rPr lang="ru-RU" altLang="ru-RU" sz="4000" smtClean="0"/>
            </a:br>
            <a:endParaRPr lang="ru-RU" altLang="ru-RU" sz="4000" smtClean="0"/>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path" presetSubtype="0" accel="50000" decel="50000" fill="hold" grpId="0"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2000" fill="hold"/>
                                        <p:tgtEl>
                                          <p:spTgt spid="16691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468313" y="981075"/>
            <a:ext cx="8229600" cy="5318125"/>
          </a:xfrm>
        </p:spPr>
        <p:txBody>
          <a:bodyPr/>
          <a:lstStyle/>
          <a:p>
            <a:pPr eaLnBrk="1" hangingPunct="1">
              <a:lnSpc>
                <a:spcPct val="80000"/>
              </a:lnSpc>
            </a:pPr>
            <a:r>
              <a:rPr lang="ru-RU" altLang="ru-RU" sz="2000" smtClean="0"/>
              <a:t>Срок АГС — 21 месяц (включая два отпуска), а для проходящих её на гражданских должностях в организациях военной сферы (строительные управления Спецстроя, заводы) — 18 месяцев, также с двумя отпусками.</a:t>
            </a:r>
          </a:p>
          <a:p>
            <a:pPr eaLnBrk="1" hangingPunct="1">
              <a:lnSpc>
                <a:spcPct val="80000"/>
              </a:lnSpc>
            </a:pPr>
            <a:r>
              <a:rPr lang="ru-RU" altLang="ru-RU" sz="2000" smtClean="0"/>
              <a:t>Альтернативнослужащий, в отличие от солдата, имеет право на образование — по заочной или вечерней форме. </a:t>
            </a:r>
          </a:p>
          <a:p>
            <a:pPr eaLnBrk="1" hangingPunct="1">
              <a:lnSpc>
                <a:spcPct val="80000"/>
              </a:lnSpc>
            </a:pPr>
            <a:r>
              <a:rPr lang="ru-RU" altLang="ru-RU" sz="2000" smtClean="0"/>
              <a:t>Граждане должны проходить АГС за пределами своего города, но в большинстве своём живут дома.</a:t>
            </a:r>
          </a:p>
          <a:p>
            <a:pPr eaLnBrk="1" hangingPunct="1">
              <a:lnSpc>
                <a:spcPct val="80000"/>
              </a:lnSpc>
            </a:pPr>
            <a:r>
              <a:rPr lang="ru-RU" altLang="ru-RU" sz="2000" smtClean="0"/>
              <a:t>Альтернативнослужащие получают за свой труд заработную плату.</a:t>
            </a:r>
          </a:p>
          <a:p>
            <a:pPr eaLnBrk="1" hangingPunct="1">
              <a:lnSpc>
                <a:spcPct val="80000"/>
              </a:lnSpc>
            </a:pPr>
            <a:r>
              <a:rPr lang="ru-RU" altLang="ru-RU" sz="2000" smtClean="0"/>
              <a:t>При определении вида работы, профессии, должности, на которых может быть занят гражданин, направляемый на альтернативную гражданскую службу, и места прохождения альтернативной гражданской службы учитываются образование, специальность, квалификация, опыт предыдущей работы, состояние здоровья, семейное положение гражданина, а также потребность организаций в трудовых ресурсах.</a:t>
            </a:r>
          </a:p>
        </p:txBody>
      </p:sp>
    </p:spTree>
  </p:cSld>
  <p:clrMapOvr>
    <a:masterClrMapping/>
  </p:clrMapOvr>
  <p:transition spd="med">
    <p:diamon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457200" y="2598738"/>
            <a:ext cx="8229600" cy="1371600"/>
          </a:xfrm>
        </p:spPr>
        <p:txBody>
          <a:bodyPr/>
          <a:lstStyle/>
          <a:p>
            <a:pPr algn="ctr" eaLnBrk="1" hangingPunct="1"/>
            <a:r>
              <a:rPr lang="ru-RU" altLang="ru-RU" sz="4000" smtClean="0"/>
              <a:t>Мифы об АГС</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path" presetSubtype="0" accel="50000" decel="50000" fill="hold" grpId="0"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2000" fill="hold"/>
                                        <p:tgtEl>
                                          <p:spTgt spid="16793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468313" y="974221"/>
            <a:ext cx="8229600" cy="5462690"/>
          </a:xfrm>
        </p:spPr>
        <p:txBody>
          <a:bodyPr/>
          <a:lstStyle/>
          <a:p>
            <a:pPr marL="0" indent="265113" algn="ctr" eaLnBrk="1" hangingPunct="1">
              <a:lnSpc>
                <a:spcPct val="80000"/>
              </a:lnSpc>
              <a:buFont typeface="Wingdings" pitchFamily="2" charset="2"/>
              <a:buNone/>
            </a:pPr>
            <a:r>
              <a:rPr lang="ru-RU" altLang="ru-RU" sz="2400" b="1" dirty="0" smtClean="0">
                <a:latin typeface="Verdana" pitchFamily="34" charset="0"/>
              </a:rPr>
              <a:t>МИФЫ</a:t>
            </a:r>
            <a:r>
              <a:rPr lang="ru-RU" altLang="ru-RU" sz="2400" dirty="0" smtClean="0">
                <a:latin typeface="Verdana" pitchFamily="34" charset="0"/>
              </a:rPr>
              <a:t>:</a:t>
            </a:r>
          </a:p>
          <a:p>
            <a:pPr marL="0" indent="265113" eaLnBrk="1" hangingPunct="1">
              <a:lnSpc>
                <a:spcPct val="80000"/>
              </a:lnSpc>
            </a:pPr>
            <a:r>
              <a:rPr lang="ru-RU" altLang="ru-RU" sz="2000" dirty="0" smtClean="0">
                <a:latin typeface="Verdana" pitchFamily="34" charset="0"/>
                <a:cs typeface="AngsanaUPC" panose="02020603050405020304" pitchFamily="18" charset="-34"/>
              </a:rPr>
              <a:t>Право на АГС имеют только верующие определённых конфессий (Свидетели Иеговы и другие). </a:t>
            </a:r>
          </a:p>
          <a:p>
            <a:pPr marL="450850" lvl="1" indent="-6350" eaLnBrk="1" hangingPunct="1">
              <a:lnSpc>
                <a:spcPct val="80000"/>
              </a:lnSpc>
            </a:pPr>
            <a:r>
              <a:rPr lang="ru-RU" altLang="ru-RU" sz="2000" b="1" dirty="0" smtClean="0">
                <a:latin typeface="Verdana" pitchFamily="34" charset="0"/>
                <a:cs typeface="AngsanaUPC" panose="02020603050405020304" pitchFamily="18" charset="-34"/>
              </a:rPr>
              <a:t> На </a:t>
            </a:r>
            <a:r>
              <a:rPr lang="ru-RU" altLang="ru-RU" sz="2000" b="1" dirty="0" smtClean="0">
                <a:latin typeface="Verdana" pitchFamily="34" charset="0"/>
                <a:cs typeface="AngsanaUPC" panose="02020603050405020304" pitchFamily="18" charset="-34"/>
              </a:rPr>
              <a:t>самом деле:</a:t>
            </a:r>
            <a:r>
              <a:rPr lang="ru-RU" altLang="ru-RU" sz="2000" dirty="0" smtClean="0">
                <a:latin typeface="Verdana" pitchFamily="34" charset="0"/>
                <a:cs typeface="AngsanaUPC" panose="02020603050405020304" pitchFamily="18" charset="-34"/>
              </a:rPr>
              <a:t> Выбрать АГС вместо военной службы вправе не только верующий, но и каждый гражданин, подлежащий призыву, убеждениям которого противоречит несение военной службы (ст. 59, ч. 3 Конституции РФ, ст. 2 ФЗ об АГС</a:t>
            </a:r>
            <a:r>
              <a:rPr lang="ru-RU" altLang="ru-RU" sz="2000" dirty="0" smtClean="0">
                <a:latin typeface="Verdana" pitchFamily="34" charset="0"/>
                <a:cs typeface="AngsanaUPC" panose="02020603050405020304" pitchFamily="18" charset="-34"/>
              </a:rPr>
              <a:t>).</a:t>
            </a:r>
          </a:p>
          <a:p>
            <a:pPr marL="450850" lvl="1" indent="-6350" eaLnBrk="1" hangingPunct="1">
              <a:lnSpc>
                <a:spcPct val="80000"/>
              </a:lnSpc>
            </a:pPr>
            <a:endParaRPr lang="ru-RU" altLang="ru-RU" sz="2000" dirty="0" smtClean="0">
              <a:latin typeface="Verdana" pitchFamily="34" charset="0"/>
              <a:cs typeface="AngsanaUPC" panose="02020603050405020304" pitchFamily="18" charset="-34"/>
            </a:endParaRPr>
          </a:p>
          <a:p>
            <a:pPr marL="0" indent="265113" eaLnBrk="1" hangingPunct="1">
              <a:lnSpc>
                <a:spcPct val="80000"/>
              </a:lnSpc>
            </a:pPr>
            <a:r>
              <a:rPr lang="ru-RU" altLang="ru-RU" sz="2000" dirty="0" smtClean="0">
                <a:latin typeface="Verdana" pitchFamily="34" charset="0"/>
                <a:cs typeface="AngsanaUPC" panose="02020603050405020304" pitchFamily="18" charset="-34"/>
              </a:rPr>
              <a:t>На АГС вправе претендовать лишь тот, кому религиозные или пацифистские убеждения не позволяют брать в руки оружие. </a:t>
            </a:r>
          </a:p>
          <a:p>
            <a:pPr marL="450850" lvl="1" indent="-6350" eaLnBrk="1" hangingPunct="1">
              <a:lnSpc>
                <a:spcPct val="80000"/>
              </a:lnSpc>
            </a:pPr>
            <a:r>
              <a:rPr lang="ru-RU" altLang="ru-RU" sz="2000" b="1" dirty="0" smtClean="0">
                <a:latin typeface="Verdana" pitchFamily="34" charset="0"/>
                <a:cs typeface="AngsanaUPC" panose="02020603050405020304" pitchFamily="18" charset="-34"/>
              </a:rPr>
              <a:t> На </a:t>
            </a:r>
            <a:r>
              <a:rPr lang="ru-RU" altLang="ru-RU" sz="2000" b="1" dirty="0" smtClean="0">
                <a:latin typeface="Verdana" pitchFamily="34" charset="0"/>
                <a:cs typeface="AngsanaUPC" panose="02020603050405020304" pitchFamily="18" charset="-34"/>
              </a:rPr>
              <a:t>самом деле:</a:t>
            </a:r>
            <a:r>
              <a:rPr lang="ru-RU" altLang="ru-RU" sz="2000" dirty="0" smtClean="0">
                <a:latin typeface="Verdana" pitchFamily="34" charset="0"/>
                <a:cs typeface="AngsanaUPC" panose="02020603050405020304" pitchFamily="18" charset="-34"/>
              </a:rPr>
              <a:t> Никакой связи права на АГС с отказом от ношения оружия закон не устанавливает. Религиозный или иной запрет ношения оружия на самом деле может быть одним из оснований отказа от военной службы.</a:t>
            </a:r>
          </a:p>
        </p:txBody>
      </p:sp>
    </p:spTree>
  </p:cSld>
  <p:clrMapOvr>
    <a:masterClrMapping/>
  </p:clrMapOvr>
  <p:transition spd="med">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457200" y="1187450"/>
            <a:ext cx="8229600" cy="4652963"/>
          </a:xfrm>
        </p:spPr>
        <p:txBody>
          <a:bodyPr/>
          <a:lstStyle/>
          <a:p>
            <a:pPr eaLnBrk="1" hangingPunct="1">
              <a:lnSpc>
                <a:spcPct val="90000"/>
              </a:lnSpc>
            </a:pPr>
            <a:r>
              <a:rPr lang="ru-RU" altLang="ru-RU" sz="2000" dirty="0" smtClean="0">
                <a:latin typeface="Verdana" panose="020B0604030504040204" pitchFamily="34" charset="0"/>
                <a:ea typeface="Verdana" panose="020B0604030504040204" pitchFamily="34" charset="0"/>
                <a:cs typeface="Verdana" panose="020B0604030504040204" pitchFamily="34" charset="0"/>
              </a:rPr>
              <a:t>Необходимо представить «справки» о принадлежности к определённой религиозной или пацифистской организации. </a:t>
            </a:r>
          </a:p>
          <a:p>
            <a:pPr lvl="1" eaLnBrk="1" hangingPunct="1">
              <a:lnSpc>
                <a:spcPct val="90000"/>
              </a:lnSpc>
            </a:pPr>
            <a:r>
              <a:rPr lang="ru-RU" altLang="ru-RU" sz="2000" b="1" dirty="0" smtClean="0">
                <a:latin typeface="Verdana" panose="020B0604030504040204" pitchFamily="34" charset="0"/>
                <a:ea typeface="Verdana" panose="020B0604030504040204" pitchFamily="34" charset="0"/>
                <a:cs typeface="Verdana" panose="020B0604030504040204" pitchFamily="34" charset="0"/>
              </a:rPr>
              <a:t>На самом деле:</a:t>
            </a:r>
            <a:r>
              <a:rPr lang="ru-RU" altLang="ru-RU" sz="2000" dirty="0" smtClean="0">
                <a:latin typeface="Verdana" panose="020B0604030504040204" pitchFamily="34" charset="0"/>
                <a:ea typeface="Verdana" panose="020B0604030504040204" pitchFamily="34" charset="0"/>
                <a:cs typeface="Verdana" panose="020B0604030504040204" pitchFamily="34" charset="0"/>
              </a:rPr>
              <a:t> К заявлению прилагаются автобиография и характеристика с места работы и (или) учёбы. Иных документов военкомат требовать не вправе, гражданин вправе приложить другие документы по своему усмотрению (ст. 11 ФЗ об АГС).</a:t>
            </a:r>
          </a:p>
          <a:p>
            <a:pPr eaLnBrk="1" hangingPunct="1">
              <a:lnSpc>
                <a:spcPct val="90000"/>
              </a:lnSpc>
            </a:pPr>
            <a:r>
              <a:rPr lang="ru-RU" altLang="ru-RU" sz="2000" dirty="0" smtClean="0">
                <a:latin typeface="Verdana" panose="020B0604030504040204" pitchFamily="34" charset="0"/>
                <a:ea typeface="Verdana" panose="020B0604030504040204" pitchFamily="34" charset="0"/>
                <a:cs typeface="Verdana" panose="020B0604030504040204" pitchFamily="34" charset="0"/>
              </a:rPr>
              <a:t>Утверждения гражданина о невозможности прохождения военной службы по убеждениям или вероисповеданию должны подтвердить свидетели. </a:t>
            </a:r>
          </a:p>
          <a:p>
            <a:pPr lvl="1" eaLnBrk="1" hangingPunct="1">
              <a:lnSpc>
                <a:spcPct val="90000"/>
              </a:lnSpc>
            </a:pPr>
            <a:r>
              <a:rPr lang="ru-RU" altLang="ru-RU" sz="2000" b="1" dirty="0" smtClean="0">
                <a:latin typeface="Verdana" panose="020B0604030504040204" pitchFamily="34" charset="0"/>
                <a:ea typeface="Verdana" panose="020B0604030504040204" pitchFamily="34" charset="0"/>
                <a:cs typeface="Verdana" panose="020B0604030504040204" pitchFamily="34" charset="0"/>
              </a:rPr>
              <a:t>На самом деле:</a:t>
            </a:r>
            <a:r>
              <a:rPr lang="ru-RU" altLang="ru-RU" sz="2000" dirty="0" smtClean="0">
                <a:latin typeface="Verdana" panose="020B0604030504040204" pitchFamily="34" charset="0"/>
                <a:ea typeface="Verdana" panose="020B0604030504040204" pitchFamily="34" charset="0"/>
                <a:cs typeface="Verdana" panose="020B0604030504040204" pitchFamily="34" charset="0"/>
              </a:rPr>
              <a:t> В заявлении гражданин вправе указать лиц, которые согласны подтвердить достоверность его доводов о том, что несение военной службы противоречит его убеждениям или вероисповеданию (ст. 11 ФЗ об АГС).</a:t>
            </a:r>
          </a:p>
          <a:p>
            <a:pPr eaLnBrk="1" hangingPunct="1">
              <a:lnSpc>
                <a:spcPct val="90000"/>
              </a:lnSpc>
              <a:buFont typeface="Wingdings" pitchFamily="2" charset="2"/>
              <a:buNone/>
            </a:pPr>
            <a:endParaRPr lang="ru-RU" altLang="ru-RU" sz="2400" dirty="0" smtClean="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457200" y="782638"/>
            <a:ext cx="8229600" cy="5534025"/>
          </a:xfrm>
        </p:spPr>
        <p:txBody>
          <a:bodyPr/>
          <a:lstStyle/>
          <a:p>
            <a:pPr marL="0" indent="0" eaLnBrk="1" hangingPunct="1">
              <a:lnSpc>
                <a:spcPct val="90000"/>
              </a:lnSpc>
              <a:tabLst>
                <a:tab pos="0" algn="l"/>
              </a:tabLst>
            </a:pPr>
            <a:r>
              <a:rPr lang="ru-RU" altLang="ru-RU" sz="2000" smtClean="0">
                <a:latin typeface="Verdana" pitchFamily="34" charset="0"/>
              </a:rPr>
              <a:t> Гражданин должен доказать, что военная служба противоречит его убеждениям или вероисповеданию. Призывная комиссия вправе отказать гражданину, если придет к выводу об отсутствии у него соответствующих убеждений. </a:t>
            </a:r>
          </a:p>
          <a:p>
            <a:pPr marL="179388" lvl="1" indent="271463" eaLnBrk="1" hangingPunct="1">
              <a:lnSpc>
                <a:spcPct val="90000"/>
              </a:lnSpc>
              <a:tabLst>
                <a:tab pos="0" algn="l"/>
              </a:tabLst>
            </a:pPr>
            <a:r>
              <a:rPr lang="ru-RU" altLang="ru-RU" sz="2000" b="1" smtClean="0">
                <a:latin typeface="Verdana" pitchFamily="34" charset="0"/>
              </a:rPr>
              <a:t>На самом деле:</a:t>
            </a:r>
            <a:r>
              <a:rPr lang="ru-RU" altLang="ru-RU" sz="2000" smtClean="0">
                <a:latin typeface="Verdana" pitchFamily="34" charset="0"/>
              </a:rPr>
              <a:t> Доказывать наличие убеждений или вероисповедания не требуется. Убеждения недоказуемы. Необходимо лишь обосновать свой выбор. В заявлении должны быть изложены не фактические подтверждения наличия убеждений, а мотивы выбора гражданской службы взамен военной. Отказать гражданину, претендующему на АГС, весьма непросто: законных оснований для отказа у призывной комиссии, как правило, быть не может, если заявление подано с соблюдением сроков и других формальностей.</a:t>
            </a:r>
          </a:p>
          <a:p>
            <a:pPr marL="0" indent="0" eaLnBrk="1" hangingPunct="1">
              <a:lnSpc>
                <a:spcPct val="90000"/>
              </a:lnSpc>
              <a:tabLst>
                <a:tab pos="0" algn="l"/>
              </a:tabLst>
            </a:pPr>
            <a:r>
              <a:rPr lang="ru-RU" altLang="ru-RU" sz="2000" smtClean="0">
                <a:latin typeface="Verdana" pitchFamily="34" charset="0"/>
              </a:rPr>
              <a:t> Заявление не может быть принято без санкции областного (краевого, республиканского) военкома. </a:t>
            </a:r>
          </a:p>
          <a:p>
            <a:pPr marL="179388" lvl="1" indent="271463" eaLnBrk="1" hangingPunct="1">
              <a:lnSpc>
                <a:spcPct val="90000"/>
              </a:lnSpc>
              <a:tabLst>
                <a:tab pos="0" algn="l"/>
              </a:tabLst>
            </a:pPr>
            <a:r>
              <a:rPr lang="ru-RU" altLang="ru-RU" sz="2000" b="1" smtClean="0">
                <a:latin typeface="Verdana" pitchFamily="34" charset="0"/>
              </a:rPr>
              <a:t>На самом деле:</a:t>
            </a:r>
            <a:r>
              <a:rPr lang="ru-RU" altLang="ru-RU" sz="2000" smtClean="0">
                <a:latin typeface="Verdana" pitchFamily="34" charset="0"/>
              </a:rPr>
              <a:t> Заявление подается в военкомат, в котором гражданин состоит на учете без каких-либо санкций и согласований (ст. 11 ФЗ об АГС).</a:t>
            </a:r>
            <a:endParaRPr lang="ru-RU" altLang="ru-RU" sz="200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Пиксел">
  <a:themeElements>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Пиксел">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ru-RU" altLang="ru-RU"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ru-RU" altLang="ru-RU"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946</TotalTime>
  <Words>1562</Words>
  <Application>Microsoft Office PowerPoint</Application>
  <PresentationFormat>Экран (4:3)</PresentationFormat>
  <Paragraphs>109</Paragraphs>
  <Slides>33</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33</vt:i4>
      </vt:variant>
    </vt:vector>
  </HeadingPairs>
  <TitlesOfParts>
    <vt:vector size="41" baseType="lpstr">
      <vt:lpstr>Arial</vt:lpstr>
      <vt:lpstr>Wingdings</vt:lpstr>
      <vt:lpstr>Calibri</vt:lpstr>
      <vt:lpstr>Arial Black</vt:lpstr>
      <vt:lpstr>Times New Roman</vt:lpstr>
      <vt:lpstr>Verdana</vt:lpstr>
      <vt:lpstr>Arial Unicode MS</vt:lpstr>
      <vt:lpstr>Пиксел</vt:lpstr>
      <vt:lpstr>АЛЬТЕРНАТИВНАЯ ГРАЖДАНСКАЯ СЛУЖБА</vt:lpstr>
      <vt:lpstr>Что такое АГС?</vt:lpstr>
      <vt:lpstr>Презентация PowerPoint</vt:lpstr>
      <vt:lpstr>Цифры и факты </vt:lpstr>
      <vt:lpstr>Презентация PowerPoint</vt:lpstr>
      <vt:lpstr>Мифы об АГС</vt:lpstr>
      <vt:lpstr>Презентация PowerPoint</vt:lpstr>
      <vt:lpstr>Презентация PowerPoint</vt:lpstr>
      <vt:lpstr>Презентация PowerPoint</vt:lpstr>
      <vt:lpstr>Причины  уклонения от призыва</vt:lpstr>
      <vt:lpstr>Презентация PowerPoint</vt:lpstr>
      <vt:lpstr>Презентация PowerPoint</vt:lpstr>
      <vt:lpstr>Проходящим АГС предоставляются льготы на:</vt:lpstr>
      <vt:lpstr>Презентация PowerPoint</vt:lpstr>
      <vt:lpstr>Условия и оплата труда</vt:lpstr>
      <vt:lpstr>Презентация PowerPoint</vt:lpstr>
      <vt:lpstr>Презентация PowerPoint</vt:lpstr>
      <vt:lpstr>Освобождение от призыва в России</vt:lpstr>
      <vt:lpstr>Презентация PowerPoint</vt:lpstr>
      <vt:lpstr>Презентация PowerPoint</vt:lpstr>
      <vt:lpstr>Презентация PowerPoint</vt:lpstr>
      <vt:lpstr>Не повторяйте ошибок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Проверка усвоения материала:</vt:lpstr>
      <vt:lpstr>Презентация PowerPoint</vt:lpstr>
    </vt:vector>
  </TitlesOfParts>
  <Manager>Егоров Н.П.</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АЛЬТЕРНАТИВНАЯ ГРАЖДАНСКАЯ СЛУЖБА</dc:title>
  <dc:creator>Горюнова Анастасия</dc:creator>
  <cp:lastModifiedBy>Егоров</cp:lastModifiedBy>
  <cp:revision>26</cp:revision>
  <dcterms:created xsi:type="dcterms:W3CDTF">2011-09-12T14:12:30Z</dcterms:created>
  <dcterms:modified xsi:type="dcterms:W3CDTF">2014-05-06T11:35:05Z</dcterms:modified>
</cp:coreProperties>
</file>