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6" r:id="rId7"/>
    <p:sldId id="265" r:id="rId8"/>
    <p:sldId id="263" r:id="rId9"/>
    <p:sldId id="260" r:id="rId10"/>
    <p:sldId id="264" r:id="rId11"/>
    <p:sldId id="261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6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EC84652-300F-4BA5-9678-0562FA834189}" type="datetimeFigureOut">
              <a:rPr lang="ru-RU" smtClean="0"/>
              <a:pPr/>
              <a:t>02.05.2012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4D0AD94-A739-4688-B551-114ED17C48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Семинар для заместителей директоров по воспитательной работе, социальных педагогов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628800"/>
            <a:ext cx="82296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Профилактика </a:t>
            </a:r>
            <a:r>
              <a:rPr lang="ru-RU" b="1" dirty="0"/>
              <a:t>суицидального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поведения </a:t>
            </a:r>
            <a:r>
              <a:rPr lang="ru-RU" b="1" dirty="0" smtClean="0"/>
              <a:t>обучающихся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259632" y="332656"/>
            <a:ext cx="6400800" cy="5040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МБОУ ППМС ЦДК «Шанс-Омет» ЕМР РТ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12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Ко всем намекам на суицид следует относиться с полной серьезностью.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1124744"/>
            <a:ext cx="87849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Обратите особое внимание на вашего ученика, если заметите в его внешности, поведении, разговорах следующие </a:t>
            </a:r>
            <a:r>
              <a:rPr lang="ru-RU" b="1" i="1" dirty="0"/>
              <a:t>особенности</a:t>
            </a:r>
            <a:r>
              <a:rPr lang="ru-RU" i="1" dirty="0"/>
              <a:t>:</a:t>
            </a:r>
            <a:endParaRPr lang="ru-RU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потеря аппетита или импульсивное обжорство, бессонница или повышенная сонливость в течение, по крайней мере, последних дней;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частые жалобы на соматические недомогания (на боли в животе, головные боли, постоянную усталость, частую сонливость);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необычно пренебрежительное отношение к своему внешнему виду;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постоянное чувство одиночества, бесполезности, вины или грусти;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ощущение скуки при проведении времени в привычном окружении или выполнении работы, которая раньше приносила удовольствие;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уход от контактов, изоляция от друзей и семьи, превращение в человека-одиночку;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нарушение внимания со снижением качества выполняемой работы;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погруженность в размышления о смерти;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отсутствие планов на будущее;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внезапные приступы гнева, зачастую возникающие из-за мелочей.</a:t>
            </a:r>
          </a:p>
          <a:p>
            <a:endParaRPr lang="ru-RU" dirty="0"/>
          </a:p>
          <a:p>
            <a:r>
              <a:rPr lang="ru-RU" i="1" dirty="0"/>
              <a:t>Всё вышеперечисленное является </a:t>
            </a:r>
            <a:r>
              <a:rPr lang="ru-RU" b="1" i="1" dirty="0"/>
              <a:t>признаками эмоциональных нарушений</a:t>
            </a:r>
            <a:r>
              <a:rPr lang="ru-RU" i="1" dirty="0"/>
              <a:t>, способных привести подростка к самоубийству.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3486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83" y="116632"/>
            <a:ext cx="9050213" cy="729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486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408" y="476672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Выделено семь особенностей, характеризующих самоубийство:</a:t>
            </a:r>
            <a:endParaRPr lang="ru-RU" sz="2000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/>
              <a:t>Невыносимая </a:t>
            </a:r>
            <a:r>
              <a:rPr lang="ru-RU" sz="2000" dirty="0"/>
              <a:t>психологическая боль. </a:t>
            </a:r>
            <a:endParaRPr lang="ru-RU" sz="2000" dirty="0" smtClean="0"/>
          </a:p>
          <a:p>
            <a:pPr marL="342900" indent="-342900">
              <a:buAutoNum type="arabicPeriod"/>
            </a:pPr>
            <a:r>
              <a:rPr lang="ru-RU" sz="2000" dirty="0" smtClean="0"/>
              <a:t>Неудовлетворенность </a:t>
            </a:r>
            <a:r>
              <a:rPr lang="ru-RU" sz="2000" dirty="0"/>
              <a:t>психологических потребностей. Прежде всего, это — потребность в безопасности, потребность в возможности достичь чего-то, овладеть чем-то, потребность в дружбе, в принадлежности к чему-либо, к какой-либо группе. </a:t>
            </a:r>
          </a:p>
          <a:p>
            <a:r>
              <a:rPr lang="ru-RU" sz="2000" dirty="0"/>
              <a:t>3. Поиск решения проблемы. </a:t>
            </a:r>
            <a:endParaRPr lang="ru-RU" sz="2000" dirty="0" smtClean="0"/>
          </a:p>
          <a:p>
            <a:r>
              <a:rPr lang="ru-RU" sz="2000" dirty="0" smtClean="0"/>
              <a:t>4</a:t>
            </a:r>
            <a:r>
              <a:rPr lang="ru-RU" sz="2000" dirty="0"/>
              <a:t>. Желание отключить сознание. Часто суицидальный подросток просто хочет отключить сознание, чтобы перестать ощущать болезненность своего существования. </a:t>
            </a:r>
            <a:endParaRPr lang="ru-RU" sz="2000" dirty="0" smtClean="0"/>
          </a:p>
          <a:p>
            <a:r>
              <a:rPr lang="ru-RU" sz="2000" dirty="0" smtClean="0"/>
              <a:t>5</a:t>
            </a:r>
            <a:r>
              <a:rPr lang="ru-RU" sz="2000" dirty="0"/>
              <a:t>. Противоречивость. </a:t>
            </a:r>
            <a:r>
              <a:rPr lang="ru-RU" sz="2000" dirty="0" smtClean="0"/>
              <a:t>Суицидальный </a:t>
            </a:r>
            <a:r>
              <a:rPr lang="ru-RU" sz="2000" dirty="0"/>
              <a:t>человек </a:t>
            </a:r>
            <a:r>
              <a:rPr lang="ru-RU" sz="2000" dirty="0" smtClean="0"/>
              <a:t>противоречив </a:t>
            </a:r>
            <a:r>
              <a:rPr lang="ru-RU" sz="2000" dirty="0"/>
              <a:t>в принятии своего решения о жизни и смерти. </a:t>
            </a:r>
            <a:endParaRPr lang="ru-RU" sz="2000" dirty="0" smtClean="0"/>
          </a:p>
          <a:p>
            <a:r>
              <a:rPr lang="ru-RU" sz="2000" dirty="0" smtClean="0"/>
              <a:t>6</a:t>
            </a:r>
            <a:r>
              <a:rPr lang="ru-RU" sz="2000" dirty="0"/>
              <a:t>. Модель избегания. Часто подросток усвоил некую модель поведения: не обращаться к проблеме лицом к лицу. Вместо встречи с проблемой он убегает от нее. </a:t>
            </a:r>
            <a:endParaRPr lang="ru-RU" sz="2000" dirty="0" smtClean="0"/>
          </a:p>
          <a:p>
            <a:r>
              <a:rPr lang="ru-RU" sz="2000" dirty="0" smtClean="0"/>
              <a:t>7</a:t>
            </a:r>
            <a:r>
              <a:rPr lang="ru-RU" sz="2000" dirty="0"/>
              <a:t>. Неприятие неудач. Еще одна группа риска в отношении самоубийств - это одаренные дети, которые часто считают, что они должны все делать только отлично.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98855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4345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ЧЕМ МОЖНО ПОМОЧЬ ТАКОМУ РЕБЕНКУ</a:t>
            </a:r>
            <a:r>
              <a:rPr lang="ru-RU" sz="2400" b="1" dirty="0" smtClean="0">
                <a:solidFill>
                  <a:srgbClr val="C00000"/>
                </a:solidFill>
              </a:rPr>
              <a:t>?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/>
              <a:t>I. Подбирайте ключи к разгадке суицида. </a:t>
            </a:r>
            <a:endParaRPr lang="ru-RU" sz="2400" dirty="0"/>
          </a:p>
          <a:p>
            <a:r>
              <a:rPr lang="ru-RU" sz="2400" b="1" dirty="0"/>
              <a:t>2. Нужно понять, что не каждый потенциальный самоубийца — психически больной.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b="1" dirty="0" smtClean="0"/>
              <a:t>3</a:t>
            </a:r>
            <a:r>
              <a:rPr lang="ru-RU" sz="2400" b="1" dirty="0"/>
              <a:t>. Установите заботливые, доброжелательные взаимоотношения. </a:t>
            </a:r>
            <a:endParaRPr lang="ru-RU" sz="2400" dirty="0"/>
          </a:p>
          <a:p>
            <a:r>
              <a:rPr lang="ru-RU" sz="2400" b="1" dirty="0"/>
              <a:t>4. Будьте внимательным слушателем. </a:t>
            </a:r>
            <a:endParaRPr lang="ru-RU" sz="2400" dirty="0" smtClean="0"/>
          </a:p>
          <a:p>
            <a:r>
              <a:rPr lang="ru-RU" sz="2400" b="1" dirty="0" smtClean="0"/>
              <a:t>5</a:t>
            </a:r>
            <a:r>
              <a:rPr lang="ru-RU" sz="2400" b="1" dirty="0"/>
              <a:t>. Не давите на чувство долга</a:t>
            </a:r>
            <a:endParaRPr lang="ru-RU" sz="2400" dirty="0"/>
          </a:p>
          <a:p>
            <a:r>
              <a:rPr lang="ru-RU" sz="2400" b="1" dirty="0"/>
              <a:t>6. Не предлагайте неоправданных утешений.</a:t>
            </a:r>
            <a:endParaRPr lang="ru-RU" sz="2400" dirty="0"/>
          </a:p>
          <a:p>
            <a:r>
              <a:rPr lang="ru-RU" sz="2400" b="1" dirty="0"/>
              <a:t>7. Предложите выходы из проблемной ситуации. </a:t>
            </a:r>
            <a:endParaRPr lang="ru-RU" sz="2400" dirty="0"/>
          </a:p>
          <a:p>
            <a:r>
              <a:rPr lang="ru-RU" sz="2400" b="1" dirty="0"/>
              <a:t>8. Вселяйте надежду</a:t>
            </a:r>
            <a:endParaRPr lang="ru-RU" sz="2400" dirty="0"/>
          </a:p>
          <a:p>
            <a:r>
              <a:rPr lang="ru-RU" sz="2400" b="1" dirty="0"/>
              <a:t>9. Оцените степень риска самоубийства. </a:t>
            </a:r>
            <a:endParaRPr lang="ru-RU" sz="2400" dirty="0"/>
          </a:p>
          <a:p>
            <a:r>
              <a:rPr lang="ru-RU" sz="2400" b="1" dirty="0"/>
              <a:t>10. Обратитесь за помощью к специалистам.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88554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email">
            <a:lum bright="38000" contrast="-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u="sng" smtClean="0">
                <a:solidFill>
                  <a:srgbClr val="800000"/>
                </a:solidFill>
              </a:rPr>
              <a:t>Если самоубийство произошло: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* Не пускайте никого на место трагедии.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* Сохраните нетронутыми отпечатки пальцев и другие свидетельства трагедии (оружие, записки).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* Запишите ваши наблюдения и наблюдения очевидцев.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* Проверьте, не нуждается ли кто-то в медицинской или психологической помощи.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Поймите, что нормально чувствовать себя виновным. Но также важно понять, что Вы ничего уже не вернуть. Вы должны простить себя. </a:t>
            </a:r>
          </a:p>
        </p:txBody>
      </p:sp>
    </p:spTree>
    <p:extLst>
      <p:ext uri="{BB962C8B-B14F-4D97-AF65-F5344CB8AC3E}">
        <p14:creationId xmlns:p14="http://schemas.microsoft.com/office/powerpoint/2010/main" xmlns="" val="107431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075" y="227013"/>
            <a:ext cx="8424863" cy="773112"/>
          </a:xfrm>
        </p:spPr>
        <p:txBody>
          <a:bodyPr/>
          <a:lstStyle/>
          <a:p>
            <a:r>
              <a:rPr lang="ru-RU" b="1"/>
              <a:t>Мифы и Факты о суициде</a:t>
            </a:r>
            <a:r>
              <a:rPr lang="ru-RU" sz="3600" b="1"/>
              <a:t>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357313"/>
            <a:ext cx="8464550" cy="5214937"/>
          </a:xfrm>
        </p:spPr>
        <p:txBody>
          <a:bodyPr/>
          <a:lstStyle/>
          <a:p>
            <a:r>
              <a:rPr lang="ru-RU" sz="3000">
                <a:solidFill>
                  <a:schemeClr val="tx2"/>
                </a:solidFill>
              </a:rPr>
              <a:t>Миф</a:t>
            </a:r>
            <a:r>
              <a:rPr lang="ru-RU" sz="3000"/>
              <a:t>: Все приводящие к самоубийству действия являются импульсивными. </a:t>
            </a:r>
          </a:p>
          <a:p>
            <a:r>
              <a:rPr lang="ru-RU" sz="3000">
                <a:solidFill>
                  <a:schemeClr val="tx2"/>
                </a:solidFill>
              </a:rPr>
              <a:t>Факт</a:t>
            </a:r>
            <a:r>
              <a:rPr lang="ru-RU" sz="3000"/>
              <a:t>: Большинство людей обдумывают свои планы, сообщая о них окружающим.  </a:t>
            </a:r>
          </a:p>
          <a:p>
            <a:pPr>
              <a:buFont typeface="Wingdings" pitchFamily="2" charset="2"/>
              <a:buNone/>
            </a:pPr>
            <a:endParaRPr lang="ru-RU" sz="3000"/>
          </a:p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ru-RU" sz="3000">
                <a:solidFill>
                  <a:schemeClr val="tx2"/>
                </a:solidFill>
              </a:rPr>
              <a:t>Миф</a:t>
            </a:r>
            <a:r>
              <a:rPr lang="ru-RU" sz="3000"/>
              <a:t>: Самоубийство невозможно предотвратить. </a:t>
            </a:r>
          </a:p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ru-RU" sz="3000">
                <a:solidFill>
                  <a:schemeClr val="tx2"/>
                </a:solidFill>
              </a:rPr>
              <a:t>Факт</a:t>
            </a:r>
            <a:r>
              <a:rPr lang="ru-RU" sz="3000"/>
              <a:t>: Знания о том, куда следует обратиться за помощью, могут предотвратить много самоубийств.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180350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333375"/>
            <a:ext cx="8535987" cy="6119961"/>
          </a:xfrm>
        </p:spPr>
        <p:txBody>
          <a:bodyPr/>
          <a:lstStyle/>
          <a:p>
            <a:pPr>
              <a:lnSpc>
                <a:spcPct val="75000"/>
              </a:lnSpc>
              <a:buFontTx/>
              <a:buNone/>
            </a:pPr>
            <a:endParaRPr lang="ru-RU" sz="2300" dirty="0">
              <a:solidFill>
                <a:schemeClr val="tx2"/>
              </a:solidFill>
            </a:endParaRPr>
          </a:p>
          <a:p>
            <a:pPr>
              <a:lnSpc>
                <a:spcPct val="75000"/>
              </a:lnSpc>
              <a:buFontTx/>
              <a:buNone/>
            </a:pPr>
            <a:endParaRPr lang="ru-RU" sz="2300" dirty="0">
              <a:solidFill>
                <a:schemeClr val="tx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2800" dirty="0">
                <a:solidFill>
                  <a:schemeClr val="tx2"/>
                </a:solidFill>
              </a:rPr>
              <a:t>Миф</a:t>
            </a:r>
            <a:r>
              <a:rPr lang="ru-RU" sz="2800" dirty="0"/>
              <a:t>: Самоубийцы редко обращаются за помощью.  </a:t>
            </a:r>
          </a:p>
          <a:p>
            <a:pPr>
              <a:lnSpc>
                <a:spcPct val="75000"/>
              </a:lnSpc>
            </a:pPr>
            <a:r>
              <a:rPr lang="ru-RU" sz="2800" dirty="0">
                <a:solidFill>
                  <a:schemeClr val="tx2"/>
                </a:solidFill>
              </a:rPr>
              <a:t>Факт</a:t>
            </a:r>
            <a:r>
              <a:rPr lang="ru-RU" sz="2800" dirty="0"/>
              <a:t>: В течение последнего полугода жизни 50% совершивших самоубийства людей обращались к врачам.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ru-RU" sz="2800" dirty="0"/>
          </a:p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ru-RU" sz="3000" dirty="0">
                <a:solidFill>
                  <a:schemeClr val="tx2"/>
                </a:solidFill>
              </a:rPr>
              <a:t>Миф</a:t>
            </a:r>
            <a:r>
              <a:rPr lang="ru-RU" sz="3000" dirty="0"/>
              <a:t>: Самоубийства и суицидальные попытки – явления одного порядка.  </a:t>
            </a:r>
          </a:p>
          <a:p>
            <a:pPr>
              <a:lnSpc>
                <a:spcPct val="75000"/>
              </a:lnSpc>
              <a:spcBef>
                <a:spcPct val="10000"/>
              </a:spcBef>
            </a:pPr>
            <a:r>
              <a:rPr lang="ru-RU" sz="3000" dirty="0">
                <a:solidFill>
                  <a:schemeClr val="tx2"/>
                </a:solidFill>
              </a:rPr>
              <a:t>Факт</a:t>
            </a:r>
            <a:r>
              <a:rPr lang="ru-RU" sz="3000" dirty="0"/>
              <a:t>: Суицидальная попытка представляет собой крик о помощи в невыносимой ситуации, а не по каким-то причинам неудавшееся самоубийство.</a:t>
            </a:r>
          </a:p>
          <a:p>
            <a:pPr>
              <a:lnSpc>
                <a:spcPct val="75000"/>
              </a:lnSpc>
              <a:spcBef>
                <a:spcPct val="10000"/>
              </a:spcBef>
              <a:buFontTx/>
              <a:buNone/>
            </a:pPr>
            <a:endParaRPr lang="ru-RU" sz="3000" dirty="0"/>
          </a:p>
          <a:p>
            <a:pPr>
              <a:lnSpc>
                <a:spcPct val="75000"/>
              </a:lnSpc>
              <a:buFontTx/>
              <a:buNone/>
            </a:pPr>
            <a:endParaRPr lang="ru-RU" sz="2400" dirty="0"/>
          </a:p>
          <a:p>
            <a:pPr>
              <a:lnSpc>
                <a:spcPct val="75000"/>
              </a:lnSpc>
              <a:buFontTx/>
              <a:buNone/>
            </a:pPr>
            <a:endParaRPr lang="ru-RU" sz="2400" dirty="0"/>
          </a:p>
          <a:p>
            <a:pPr algn="r">
              <a:lnSpc>
                <a:spcPct val="75000"/>
              </a:lnSpc>
              <a:buFontTx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56619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Содержимое 2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 sz="3000">
                <a:solidFill>
                  <a:schemeClr val="tx2"/>
                </a:solidFill>
              </a:rPr>
              <a:t>Миф</a:t>
            </a:r>
            <a:r>
              <a:rPr lang="ru-RU" sz="3000"/>
              <a:t>: Помочь самоубийцам могут только профессионалы. </a:t>
            </a:r>
          </a:p>
          <a:p>
            <a:pPr>
              <a:lnSpc>
                <a:spcPct val="75000"/>
              </a:lnSpc>
            </a:pPr>
            <a:r>
              <a:rPr lang="ru-RU" sz="3000">
                <a:solidFill>
                  <a:schemeClr val="tx2"/>
                </a:solidFill>
              </a:rPr>
              <a:t>Факт</a:t>
            </a:r>
            <a:r>
              <a:rPr lang="ru-RU" sz="3000"/>
              <a:t>: Профилактика самоубийства является делом каждого человека. </a:t>
            </a:r>
          </a:p>
          <a:p>
            <a:pPr>
              <a:lnSpc>
                <a:spcPct val="75000"/>
              </a:lnSpc>
            </a:pPr>
            <a:endParaRPr lang="ru-RU" sz="3000">
              <a:solidFill>
                <a:schemeClr val="tx2"/>
              </a:solidFill>
            </a:endParaRPr>
          </a:p>
          <a:p>
            <a:pPr>
              <a:lnSpc>
                <a:spcPct val="75000"/>
              </a:lnSpc>
            </a:pPr>
            <a:r>
              <a:rPr lang="ru-RU" sz="3000">
                <a:solidFill>
                  <a:schemeClr val="tx2"/>
                </a:solidFill>
              </a:rPr>
              <a:t>Миф</a:t>
            </a:r>
            <a:r>
              <a:rPr lang="ru-RU" sz="3000"/>
              <a:t>: Злоупотребление алкоголем и наркотиками не имеет отношение к самоубийству.   </a:t>
            </a:r>
          </a:p>
          <a:p>
            <a:pPr>
              <a:lnSpc>
                <a:spcPct val="75000"/>
              </a:lnSpc>
            </a:pPr>
            <a:r>
              <a:rPr lang="ru-RU" sz="3000">
                <a:solidFill>
                  <a:schemeClr val="tx2"/>
                </a:solidFill>
              </a:rPr>
              <a:t>Факт</a:t>
            </a:r>
            <a:r>
              <a:rPr lang="ru-RU" sz="3000"/>
              <a:t>: Зависимость от алкоголя и наркотиков является фактором риска суицидального поведения.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ru-RU" sz="3000"/>
          </a:p>
        </p:txBody>
      </p:sp>
    </p:spTree>
    <p:extLst>
      <p:ext uri="{BB962C8B-B14F-4D97-AF65-F5344CB8AC3E}">
        <p14:creationId xmlns:p14="http://schemas.microsoft.com/office/powerpoint/2010/main" xmlns="" val="69746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ru-RU">
                <a:solidFill>
                  <a:schemeClr val="tx2"/>
                </a:solidFill>
              </a:rPr>
              <a:t>Миф</a:t>
            </a:r>
            <a:r>
              <a:rPr lang="ru-RU"/>
              <a:t>: Суицид характерен для людей, относящихся к группе риска.</a:t>
            </a:r>
          </a:p>
          <a:p>
            <a:pPr>
              <a:lnSpc>
                <a:spcPct val="75000"/>
              </a:lnSpc>
            </a:pPr>
            <a:r>
              <a:rPr lang="ru-RU">
                <a:solidFill>
                  <a:schemeClr val="tx2"/>
                </a:solidFill>
              </a:rPr>
              <a:t>Факт</a:t>
            </a:r>
            <a:r>
              <a:rPr lang="ru-RU"/>
              <a:t>: Принадлежность к группе риска не означает фатальной неизбежности самоубийства. </a:t>
            </a:r>
          </a:p>
          <a:p>
            <a:pPr>
              <a:lnSpc>
                <a:spcPct val="75000"/>
              </a:lnSpc>
            </a:pPr>
            <a:endParaRPr lang="ru-RU">
              <a:solidFill>
                <a:schemeClr val="tx2"/>
              </a:solidFill>
            </a:endParaRPr>
          </a:p>
          <a:p>
            <a:pPr>
              <a:lnSpc>
                <a:spcPct val="75000"/>
              </a:lnSpc>
            </a:pPr>
            <a:r>
              <a:rPr lang="ru-RU">
                <a:solidFill>
                  <a:schemeClr val="tx2"/>
                </a:solidFill>
              </a:rPr>
              <a:t>Миф</a:t>
            </a:r>
            <a:r>
              <a:rPr lang="ru-RU"/>
              <a:t>: Если не оставлена предсмертная записка, то случившееся нельзя считать самоубийством.</a:t>
            </a:r>
          </a:p>
          <a:p>
            <a:pPr>
              <a:lnSpc>
                <a:spcPct val="75000"/>
              </a:lnSpc>
            </a:pPr>
            <a:r>
              <a:rPr lang="ru-RU">
                <a:solidFill>
                  <a:schemeClr val="tx2"/>
                </a:solidFill>
              </a:rPr>
              <a:t>Факт</a:t>
            </a:r>
            <a:r>
              <a:rPr lang="ru-RU"/>
              <a:t>: Только четвертая часть из всех лиц, совершивших самоубийство, оставляют предсмертные записки.</a:t>
            </a:r>
          </a:p>
          <a:p>
            <a:pPr algn="r">
              <a:lnSpc>
                <a:spcPct val="75000"/>
              </a:lnSpc>
              <a:buFont typeface="Wingdings" pitchFamily="2" charset="2"/>
              <a:buNone/>
            </a:pPr>
            <a:r>
              <a:rPr lang="ru-RU" sz="2800"/>
              <a:t>Моховиков, 2001</a:t>
            </a:r>
          </a:p>
          <a:p>
            <a:pPr>
              <a:lnSpc>
                <a:spcPct val="75000"/>
              </a:lnSpc>
            </a:pPr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12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уицид\podrost-suicid\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88640"/>
            <a:ext cx="5094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веселия планета наша мало оборудована.</a:t>
            </a:r>
          </a:p>
          <a:p>
            <a:r>
              <a:rPr lang="ru-RU" b="1" dirty="0"/>
              <a:t>Надо вырвать радость у грядущих дней.</a:t>
            </a:r>
          </a:p>
          <a:p>
            <a:r>
              <a:rPr lang="ru-RU" b="1" dirty="0"/>
              <a:t>В этой жизни помереть не трудно.</a:t>
            </a:r>
          </a:p>
          <a:p>
            <a:r>
              <a:rPr lang="ru-RU" b="1" dirty="0"/>
              <a:t>Сделать </a:t>
            </a:r>
            <a:r>
              <a:rPr lang="ru-RU" b="1" dirty="0" smtClean="0"/>
              <a:t>жизнь - </a:t>
            </a:r>
            <a:r>
              <a:rPr lang="ru-RU" b="1" dirty="0"/>
              <a:t>значительно трудней.</a:t>
            </a:r>
          </a:p>
          <a:p>
            <a:r>
              <a:rPr lang="ru-RU" b="1" dirty="0"/>
              <a:t>В. Маяковский</a:t>
            </a:r>
          </a:p>
          <a:p>
            <a:r>
              <a:rPr lang="ru-RU" b="1" dirty="0"/>
              <a:t>(≪Сергею Есенину≫)</a:t>
            </a:r>
          </a:p>
        </p:txBody>
      </p:sp>
    </p:spTree>
    <p:extLst>
      <p:ext uri="{BB962C8B-B14F-4D97-AF65-F5344CB8AC3E}">
        <p14:creationId xmlns:p14="http://schemas.microsoft.com/office/powerpoint/2010/main" xmlns="" val="88474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уицид\podrost-suicid\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5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188640"/>
            <a:ext cx="5094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Для веселия планета наша мало оборудована.</a:t>
            </a:r>
          </a:p>
          <a:p>
            <a:r>
              <a:rPr lang="ru-RU" b="1" dirty="0"/>
              <a:t>Надо вырвать радость у грядущих дней.</a:t>
            </a:r>
          </a:p>
          <a:p>
            <a:r>
              <a:rPr lang="ru-RU" b="1" dirty="0"/>
              <a:t>В этой жизни помереть не трудно.</a:t>
            </a:r>
          </a:p>
          <a:p>
            <a:r>
              <a:rPr lang="ru-RU" b="1" dirty="0"/>
              <a:t>Сделать </a:t>
            </a:r>
            <a:r>
              <a:rPr lang="ru-RU" b="1" dirty="0" smtClean="0"/>
              <a:t>жизнь - </a:t>
            </a:r>
            <a:r>
              <a:rPr lang="ru-RU" b="1" dirty="0"/>
              <a:t>значительно трудней.</a:t>
            </a:r>
          </a:p>
          <a:p>
            <a:r>
              <a:rPr lang="ru-RU" b="1" dirty="0"/>
              <a:t>В. Маяковский</a:t>
            </a:r>
          </a:p>
          <a:p>
            <a:r>
              <a:rPr lang="ru-RU" b="1" dirty="0"/>
              <a:t>(≪Сергею Есенину≫)</a:t>
            </a:r>
          </a:p>
        </p:txBody>
      </p:sp>
    </p:spTree>
    <p:extLst>
      <p:ext uri="{BB962C8B-B14F-4D97-AF65-F5344CB8AC3E}">
        <p14:creationId xmlns:p14="http://schemas.microsoft.com/office/powerpoint/2010/main" xmlns="" val="138832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79512" y="1628800"/>
            <a:ext cx="8856983" cy="4968329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         По данным Всемирной организации здоровья, в 1983 году в мире покончили жизнь самоубийством более 500 тысяч человек, а 15 лет спустя, в 1998 году – уже 820 тысяч человек. Из них 20% приходятся на подростковый и юношеский возраст. За последние 15 лет число самоубийц в возрастной группе от 15 до 24 лет увеличилось в 2 раза и в ряду причин смертности во многих экономических развитых странах стоит на 2 – 3 местах.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         Согласно статистике, в России, на 100 тыс. молодых людей в возрасте 15-19 лет приходится почти 20 случаев суицида, что превышает мировой показатель в 2,7 раза. Об этом заявил Павел Астахов, Уполномоченный при Президенте РФ по правам ребенка. </a:t>
            </a:r>
            <a:r>
              <a:rPr lang="ru-RU" sz="1800" dirty="0" smtClean="0"/>
              <a:t>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         Россия в последние годы находилась в мировых лидерах по количеству самоубийств. Всего с 1995 по 2003 год в России покончили с собой 500 тыс. человек.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          В начале 2008 года сайт телекомпании BBC сообщал, что по этому показателю (36 самоубийств в год на 100 тысяч населения) Россия занимает четвертое место в мире, а Казахстан — пятое место (30 самоубийств в год на 100 тысяч населения и вдвое превосходит США, а по абсолютному числу самоубийств (почти 60 тысяч ежегодно) уступает лишь Китаю.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b="1" dirty="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Статистика</a:t>
            </a:r>
          </a:p>
        </p:txBody>
      </p:sp>
    </p:spTree>
    <p:extLst>
      <p:ext uri="{BB962C8B-B14F-4D97-AF65-F5344CB8AC3E}">
        <p14:creationId xmlns:p14="http://schemas.microsoft.com/office/powerpoint/2010/main" xmlns="" val="18559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8223"/>
            <a:ext cx="3276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7554"/>
            <a:ext cx="2878460" cy="364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1"/>
            <a:ext cx="3600400" cy="239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7461" y="2708920"/>
            <a:ext cx="2928197" cy="219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413"/>
            <a:ext cx="2195736" cy="328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4862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333375"/>
            <a:ext cx="8229600" cy="6264275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400" b="1" dirty="0" smtClean="0"/>
              <a:t>Суицид (</a:t>
            </a:r>
            <a:r>
              <a:rPr lang="ru-RU" sz="2400" dirty="0" smtClean="0"/>
              <a:t>самоубийство) – это  намеренное лишение себя жизни.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Суицидальная </a:t>
            </a:r>
            <a:r>
              <a:rPr lang="ru-RU" sz="2400" b="1" dirty="0"/>
              <a:t>попытка – </a:t>
            </a:r>
            <a:r>
              <a:rPr lang="ru-RU" sz="2400" dirty="0"/>
              <a:t>это целенаправленное оперирование средствами лишения себя жизни, не закончившееся смертью.</a:t>
            </a: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sz="2400" b="1" dirty="0"/>
              <a:t>Суицидальное поведение</a:t>
            </a:r>
            <a:r>
              <a:rPr lang="ru-RU" sz="2400" dirty="0"/>
              <a:t> – волевые действия личности, конечной целью которых является покушение на самоубийство или сам акт самоубийства. Является следствием социально – психологической </a:t>
            </a:r>
            <a:r>
              <a:rPr lang="ru-RU" sz="2400" dirty="0" err="1"/>
              <a:t>дезадаптации</a:t>
            </a:r>
            <a:r>
              <a:rPr lang="ru-RU" sz="2400" dirty="0"/>
              <a:t> личности в условиях </a:t>
            </a:r>
            <a:r>
              <a:rPr lang="ru-RU" sz="2400" dirty="0" err="1"/>
              <a:t>микросоциального</a:t>
            </a:r>
            <a:r>
              <a:rPr lang="ru-RU" sz="2400" dirty="0"/>
              <a:t> климата.</a:t>
            </a: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sz="2400" b="1" dirty="0"/>
              <a:t>Суицидальные замыслы</a:t>
            </a:r>
            <a:r>
              <a:rPr lang="ru-RU" sz="2400" dirty="0"/>
              <a:t> – это активная форма проявления </a:t>
            </a:r>
            <a:r>
              <a:rPr lang="ru-RU" sz="2400" dirty="0" err="1"/>
              <a:t>суицидальности</a:t>
            </a:r>
            <a:r>
              <a:rPr lang="ru-RU" sz="2400" dirty="0"/>
              <a:t>, т.е. тенденция к самоубийству, глубина которой нарастает параллельно степени разработки плана её реализации.</a:t>
            </a: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sz="2400" b="1" dirty="0"/>
              <a:t>Суицидальный риск</a:t>
            </a:r>
            <a:r>
              <a:rPr lang="ru-RU" sz="2400" dirty="0"/>
              <a:t> – склонность человека к совершению действий, направленных на собственное уничтожение.</a:t>
            </a:r>
            <a:endParaRPr lang="ru-RU" sz="2400" b="1" dirty="0"/>
          </a:p>
          <a:p>
            <a:pPr>
              <a:lnSpc>
                <a:spcPct val="80000"/>
              </a:lnSpc>
            </a:pPr>
            <a:r>
              <a:rPr lang="ru-RU" sz="2400" b="1" dirty="0" err="1"/>
              <a:t>Суицидент</a:t>
            </a:r>
            <a:r>
              <a:rPr lang="ru-RU" sz="2400" b="1" dirty="0"/>
              <a:t> – </a:t>
            </a:r>
            <a:r>
              <a:rPr lang="ru-RU" sz="2400" dirty="0"/>
              <a:t>человек, совершивший самоубийство или покушение на самоубийство.</a:t>
            </a:r>
            <a:r>
              <a:rPr lang="ru-RU" sz="2400" b="1" dirty="0"/>
              <a:t> </a:t>
            </a:r>
          </a:p>
          <a:p>
            <a:pPr>
              <a:lnSpc>
                <a:spcPct val="80000"/>
              </a:lnSpc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73486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4149725"/>
            <a:ext cx="4500562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40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565" y="119675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buFont typeface="Arial" pitchFamily="34" charset="0"/>
              <a:buChar char="•"/>
            </a:pPr>
            <a:r>
              <a:rPr lang="ru-RU" sz="2400" i="1" dirty="0"/>
              <a:t>По статистике, ежегодно более </a:t>
            </a:r>
            <a:r>
              <a:rPr lang="ru-RU" sz="2400" b="1" i="1" dirty="0"/>
              <a:t>миллиона</a:t>
            </a:r>
            <a:r>
              <a:rPr lang="ru-RU" sz="2400" i="1" dirty="0"/>
              <a:t> землян сами ставят точку в своей жизни.</a:t>
            </a:r>
            <a:endParaRPr lang="ru-RU" sz="2400" dirty="0"/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400" i="1" dirty="0"/>
              <a:t>Один из двух возрастных </a:t>
            </a:r>
            <a:r>
              <a:rPr lang="ru-RU" sz="2400" b="1" i="1" dirty="0"/>
              <a:t>«пиков» самоубийств</a:t>
            </a:r>
            <a:r>
              <a:rPr lang="ru-RU" sz="2400" i="1" dirty="0"/>
              <a:t> — «пик» молодости — приходится на возраст </a:t>
            </a:r>
            <a:r>
              <a:rPr lang="ru-RU" sz="2400" b="1" i="1" dirty="0"/>
              <a:t>от 15 до 25 лет.</a:t>
            </a:r>
            <a:endParaRPr lang="ru-RU" sz="2400" dirty="0"/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400" i="1" dirty="0"/>
              <a:t>Среди </a:t>
            </a:r>
            <a:r>
              <a:rPr lang="ru-RU" sz="2400" b="1" i="1" dirty="0"/>
              <a:t>девочек</a:t>
            </a:r>
            <a:r>
              <a:rPr lang="ru-RU" sz="2400" i="1" dirty="0"/>
              <a:t> почти в </a:t>
            </a:r>
            <a:r>
              <a:rPr lang="ru-RU" sz="2400" b="1" i="1" dirty="0"/>
              <a:t>2,5</a:t>
            </a:r>
            <a:r>
              <a:rPr lang="ru-RU" sz="2400" i="1" dirty="0"/>
              <a:t> раза больше потенциальных самоубийц, чем среди мальчиков.</a:t>
            </a:r>
            <a:endParaRPr lang="ru-RU" sz="2400" dirty="0"/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400" i="1" dirty="0"/>
              <a:t>Влечению к смерти в острой форме подвержены </a:t>
            </a:r>
            <a:r>
              <a:rPr lang="ru-RU" sz="2400" b="1" i="1" dirty="0"/>
              <a:t>4,5% подростков</a:t>
            </a:r>
            <a:r>
              <a:rPr lang="ru-RU" sz="2400" i="1" dirty="0"/>
              <a:t> в возрасте </a:t>
            </a:r>
            <a:r>
              <a:rPr lang="ru-RU" sz="2400" b="1" i="1" dirty="0"/>
              <a:t>от 15 до 19 лет.</a:t>
            </a:r>
            <a:endParaRPr lang="ru-RU" sz="2400" dirty="0"/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400" i="1" dirty="0"/>
              <a:t>Хорошие взаимоотношения детей с родителями уменьшают риск суицида до 1%, постоянные </a:t>
            </a:r>
            <a:r>
              <a:rPr lang="ru-RU" sz="2400" b="1" i="1" dirty="0"/>
              <a:t>ссоры</a:t>
            </a:r>
            <a:r>
              <a:rPr lang="ru-RU" sz="2400" i="1" dirty="0"/>
              <a:t> ведут к увеличению этого риска до </a:t>
            </a:r>
            <a:r>
              <a:rPr lang="ru-RU" sz="2400" b="1" i="1" dirty="0"/>
              <a:t>18%</a:t>
            </a:r>
            <a:r>
              <a:rPr lang="ru-RU" sz="2400" i="1" dirty="0"/>
              <a:t>.</a:t>
            </a:r>
            <a:endParaRPr lang="ru-RU" sz="2400" dirty="0"/>
          </a:p>
          <a:p>
            <a:pPr marL="457200" lvl="0" indent="-457200" algn="ctr">
              <a:buFont typeface="Arial" pitchFamily="34" charset="0"/>
              <a:buChar char="•"/>
            </a:pPr>
            <a:r>
              <a:rPr lang="ru-RU" sz="2400" i="1" dirty="0"/>
              <a:t>Соотношение попыток самоубийства и смертей у подростков составляет </a:t>
            </a:r>
            <a:r>
              <a:rPr lang="ru-RU" sz="2400" b="1" i="1" dirty="0"/>
              <a:t>50:1</a:t>
            </a:r>
            <a:r>
              <a:rPr lang="ru-RU" sz="2400" i="1" dirty="0"/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755841" y="359078"/>
            <a:ext cx="364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И снова статистика: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307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129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Какие мотивы ведут подростка к суициду</a:t>
            </a:r>
            <a:r>
              <a:rPr lang="ru-RU" sz="2400" b="1" dirty="0" smtClean="0">
                <a:solidFill>
                  <a:srgbClr val="C00000"/>
                </a:solidFill>
              </a:rPr>
              <a:t>?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000" dirty="0"/>
              <a:t>Анализ результатов опроса п</a:t>
            </a:r>
            <a:r>
              <a:rPr lang="ru-RU" sz="2000" b="1" dirty="0">
                <a:solidFill>
                  <a:srgbClr val="C00000"/>
                </a:solidFill>
              </a:rPr>
              <a:t>одростков-</a:t>
            </a:r>
            <a:r>
              <a:rPr lang="ru-RU" sz="2000" b="1" dirty="0" err="1">
                <a:solidFill>
                  <a:srgbClr val="C00000"/>
                </a:solidFill>
              </a:rPr>
              <a:t>суицидентов</a:t>
            </a: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dirty="0"/>
              <a:t>позволил установить: 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40</a:t>
            </a:r>
            <a:r>
              <a:rPr lang="ru-RU" sz="2000" dirty="0"/>
              <a:t>% из них хотели «дать человеку понять, в каком я от­ чаянии»; 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30</a:t>
            </a:r>
            <a:r>
              <a:rPr lang="ru-RU" sz="2000" dirty="0"/>
              <a:t>% - «заставить раскаяться человека, который плохо со мной обращался»; 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25</a:t>
            </a:r>
            <a:r>
              <a:rPr lang="ru-RU" sz="2000" dirty="0"/>
              <a:t>% - своим поступком решили показать «как я люблю другого» и выяснить «действительно ли любит меня дру­гой»; </a:t>
            </a:r>
          </a:p>
          <a:p>
            <a:pPr lvl="0"/>
            <a:endParaRPr lang="ru-RU" sz="2000" dirty="0" smtClean="0"/>
          </a:p>
          <a:p>
            <a:pPr lvl="0"/>
            <a:r>
              <a:rPr lang="ru-RU" sz="2000" dirty="0" smtClean="0"/>
              <a:t>25</a:t>
            </a:r>
            <a:r>
              <a:rPr lang="ru-RU" sz="2000" dirty="0"/>
              <a:t>% - надеялись «повлиять на другого, чтобы он изменил свое решение»; </a:t>
            </a:r>
          </a:p>
          <a:p>
            <a:endParaRPr lang="ru-RU" sz="2000" dirty="0" smtClean="0"/>
          </a:p>
          <a:p>
            <a:r>
              <a:rPr lang="ru-RU" sz="2000" dirty="0" smtClean="0"/>
              <a:t>18</a:t>
            </a:r>
            <a:r>
              <a:rPr lang="ru-RU" sz="2000" dirty="0"/>
              <a:t>% - расценивали свою попытку как «призыв, что­бы пришла помощь от другого».</a:t>
            </a:r>
          </a:p>
        </p:txBody>
      </p:sp>
    </p:spTree>
    <p:extLst>
      <p:ext uri="{BB962C8B-B14F-4D97-AF65-F5344CB8AC3E}">
        <p14:creationId xmlns:p14="http://schemas.microsoft.com/office/powerpoint/2010/main" xmlns="" val="73486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285750" y="1428750"/>
            <a:ext cx="8858250" cy="50720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ru-RU" dirty="0" smtClean="0"/>
              <a:t>Потеря любимого человека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Переутомление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Уязвленное чувство собственного достоинства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Разрушение защит под действием алкоголя и т.п.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Отождествление себя с человеком, совершившим суицид</a:t>
            </a:r>
          </a:p>
          <a:p>
            <a:pPr>
              <a:lnSpc>
                <a:spcPct val="90000"/>
              </a:lnSpc>
            </a:pPr>
            <a:r>
              <a:rPr lang="ru-RU" dirty="0" smtClean="0"/>
              <a:t>Различные формы страха , гнева, печали по различным поводам</a:t>
            </a:r>
          </a:p>
          <a:p>
            <a:pPr algn="r">
              <a:lnSpc>
                <a:spcPct val="90000"/>
              </a:lnSpc>
              <a:buFont typeface="Wingdings" pitchFamily="2" charset="2"/>
              <a:buNone/>
            </a:pPr>
            <a:r>
              <a:rPr lang="ru-RU" dirty="0" err="1" smtClean="0"/>
              <a:t>Личко</a:t>
            </a:r>
            <a:r>
              <a:rPr lang="ru-RU" dirty="0" smtClean="0"/>
              <a:t> А.Е., 1974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7813"/>
            <a:ext cx="8229600" cy="939800"/>
          </a:xfrm>
          <a:prstGeom prst="rect">
            <a:avLst/>
          </a:prstGeom>
        </p:spPr>
        <p:txBody>
          <a:bodyPr bIns="91440" anchor="b" anchorCtr="0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Причины суицидальных реакций у подростков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862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</TotalTime>
  <Words>1237</Words>
  <Application>Microsoft Office PowerPoint</Application>
  <PresentationFormat>Экран (4:3)</PresentationFormat>
  <Paragraphs>121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Профилактика суицидального поведения обучающихся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Если самоубийство произошло:</vt:lpstr>
      <vt:lpstr>Мифы и Факты о суициде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суицидального поведения обучащихся </dc:title>
  <dc:creator>user</dc:creator>
  <cp:lastModifiedBy>шанс</cp:lastModifiedBy>
  <cp:revision>11</cp:revision>
  <dcterms:created xsi:type="dcterms:W3CDTF">2012-04-09T07:44:12Z</dcterms:created>
  <dcterms:modified xsi:type="dcterms:W3CDTF">2012-05-02T09:51:39Z</dcterms:modified>
</cp:coreProperties>
</file>