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2" r:id="rId3"/>
    <p:sldId id="259" r:id="rId4"/>
    <p:sldId id="265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69" r:id="rId13"/>
    <p:sldId id="270" r:id="rId14"/>
    <p:sldId id="283" r:id="rId15"/>
    <p:sldId id="277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6" r:id="rId28"/>
    <p:sldId id="297" r:id="rId29"/>
    <p:sldId id="298" r:id="rId30"/>
    <p:sldId id="299" r:id="rId31"/>
    <p:sldId id="300" r:id="rId32"/>
    <p:sldId id="302" r:id="rId33"/>
    <p:sldId id="306" r:id="rId34"/>
    <p:sldId id="303" r:id="rId35"/>
    <p:sldId id="304" r:id="rId36"/>
    <p:sldId id="305" r:id="rId37"/>
    <p:sldId id="308" r:id="rId38"/>
    <p:sldId id="310" r:id="rId39"/>
    <p:sldId id="309" r:id="rId40"/>
    <p:sldId id="311" r:id="rId41"/>
    <p:sldId id="312" r:id="rId42"/>
    <p:sldId id="317" r:id="rId43"/>
    <p:sldId id="318" r:id="rId44"/>
    <p:sldId id="313" r:id="rId45"/>
    <p:sldId id="316" r:id="rId46"/>
    <p:sldId id="319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2345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45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AED640-9F12-443F-A620-B89CDFBF6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2D2C4B-E20A-4082-BF9A-65FF1586D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7DD6518-7A42-42C5-957D-B519BCEE4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EB35B46-52EE-4674-A6A8-110709F1B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4A6B4C3-B207-449E-AC02-CC6395324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084E484-2BEF-4850-9A12-024FC2E3A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9825CE-FB6D-4B0C-90E4-B495699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0FB81A-DCDD-4C77-8E26-0C668C50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66D578-BD84-446F-B917-CEA410648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A727C8-E7EA-41B9-AD1C-18B2FFD48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26A2E18-BC72-4331-8DA7-0C60162D7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B515A0-4F9D-4D5C-A1FF-6B84644FBE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6016C4F-E170-4C75-9A7B-752C73296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B6B0A2-BAAD-43EF-B0EB-01ECA2EA0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FB598B-9B00-4B59-ADBD-EB6FABE0B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6024AB-B440-4D13-815B-B271DAC89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5E8FB3-B486-4632-BC62-C20E20C61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15F615-AF87-43A9-B4E3-8DF0F76B9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7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334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33477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233478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34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34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34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061E0E-7B45-4BEF-9C78-3B54CCBF3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3484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720" y="764704"/>
            <a:ext cx="6629400" cy="2209800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4400" b="1" dirty="0" smtClean="0">
                <a:solidFill>
                  <a:srgbClr val="660033"/>
                </a:solidFill>
              </a:rPr>
              <a:t>Подготовка к написанию сочинения-рассуждения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3929063"/>
            <a:ext cx="6858000" cy="16002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+mj-lt"/>
              </a:rPr>
              <a:t>У</a:t>
            </a:r>
            <a:r>
              <a:rPr lang="ru-RU" dirty="0" smtClean="0">
                <a:latin typeface="+mj-lt"/>
              </a:rPr>
              <a:t>рок развития речи в 11 классе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31840" y="5949280"/>
            <a:ext cx="5042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Пятченков Максим Викторович, </a:t>
            </a:r>
          </a:p>
          <a:p>
            <a:r>
              <a:rPr lang="ru-RU" dirty="0" smtClean="0"/>
              <a:t>учитель МБОУ СОШ № 16 города Смоленска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2396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388" y="1555750"/>
            <a:ext cx="8280400" cy="45307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b="1" dirty="0" smtClean="0">
                <a:latin typeface="+mj-lt"/>
              </a:rPr>
              <a:t>Аргументы</a:t>
            </a:r>
            <a:r>
              <a:rPr lang="ru-RU" dirty="0" smtClean="0">
                <a:latin typeface="+mj-lt"/>
              </a:rPr>
              <a:t> – это основания, доводы, </a:t>
            </a:r>
            <a:r>
              <a:rPr lang="ru-RU" dirty="0" err="1" smtClean="0">
                <a:latin typeface="+mj-lt"/>
              </a:rPr>
              <a:t>подтверж</a:t>
            </a:r>
            <a:r>
              <a:rPr lang="ru-RU" dirty="0" smtClean="0">
                <a:latin typeface="+mj-lt"/>
              </a:rPr>
              <a:t>-дающие или опровергающие какую-либо мысль</a:t>
            </a:r>
            <a:r>
              <a:rPr lang="ru-RU" dirty="0" smtClean="0"/>
              <a:t>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29699" name="Скругленный прямоугольник 3"/>
          <p:cNvSpPr>
            <a:spLocks noChangeArrowheads="1"/>
          </p:cNvSpPr>
          <p:nvPr/>
        </p:nvSpPr>
        <p:spPr bwMode="auto">
          <a:xfrm>
            <a:off x="2195513" y="2906713"/>
            <a:ext cx="5184775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Monotype Corsiva" pitchFamily="66" charset="0"/>
              </a:rPr>
              <a:t>Аргумент 1</a:t>
            </a:r>
          </a:p>
        </p:txBody>
      </p:sp>
      <p:sp>
        <p:nvSpPr>
          <p:cNvPr id="29700" name="Скругленный прямоугольник 4"/>
          <p:cNvSpPr>
            <a:spLocks noChangeArrowheads="1"/>
          </p:cNvSpPr>
          <p:nvPr/>
        </p:nvSpPr>
        <p:spPr bwMode="auto">
          <a:xfrm>
            <a:off x="576263" y="4437063"/>
            <a:ext cx="8424862" cy="21605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Мою позицию подтверждают и многочисленные примеры из художественной литературы. Вспомним повесть Виталия Закруткина «Матерь Человеческая»…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6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«Матерь Человеческая»</a:t>
            </a:r>
            <a:endParaRPr lang="ru-RU" sz="60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0" name="Picture 2" descr="http://director.edu54.ru/sites/default/files/userfiles/image/mariya_okolo_nem__soldata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26741">
            <a:off x="2241550" y="1819275"/>
            <a:ext cx="3125788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24159">
            <a:off x="3776663" y="1966913"/>
            <a:ext cx="35052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519238"/>
            <a:ext cx="3898900" cy="520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814388" y="1555750"/>
            <a:ext cx="8280400" cy="45307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31747" name="Скругленный прямоугольник 3"/>
          <p:cNvSpPr>
            <a:spLocks noChangeArrowheads="1"/>
          </p:cNvSpPr>
          <p:nvPr/>
        </p:nvSpPr>
        <p:spPr bwMode="auto">
          <a:xfrm>
            <a:off x="2268538" y="1700213"/>
            <a:ext cx="5183187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solidFill>
                  <a:schemeClr val="bg2"/>
                </a:solidFill>
                <a:latin typeface="Monotype Corsiva" pitchFamily="66" charset="0"/>
              </a:rPr>
              <a:t>Аргумент 2</a:t>
            </a:r>
          </a:p>
        </p:txBody>
      </p:sp>
      <p:sp>
        <p:nvSpPr>
          <p:cNvPr id="31748" name="Скругленный прямоугольник 4"/>
          <p:cNvSpPr>
            <a:spLocks noChangeArrowheads="1"/>
          </p:cNvSpPr>
          <p:nvPr/>
        </p:nvSpPr>
        <p:spPr bwMode="auto">
          <a:xfrm>
            <a:off x="827088" y="3284538"/>
            <a:ext cx="8066087" cy="21605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just"/>
            <a:r>
              <a:rPr lang="ru-RU" sz="2800" b="1">
                <a:solidFill>
                  <a:srgbClr val="002060"/>
                </a:solidFill>
                <a:latin typeface="Monotype Corsiva" pitchFamily="66" charset="0"/>
              </a:rPr>
              <a:t>В качестве примера можно привести случай, описанный в музыкальной композиции Светланы Копыловой «Про кота»….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/>
              <a:t>Вывод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133600"/>
            <a:ext cx="7905750" cy="2476500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«Возлюби ближнего своего…». Ближним может быть не только человек, но и любое живое существо, нуждающееся в тепле, внимании, заботе, любви. Чтобы наше сердце не остыло, мы должны помнить об этом.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88" y="1071563"/>
            <a:ext cx="6629400" cy="2209800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4400" b="1" dirty="0" smtClean="0">
                <a:solidFill>
                  <a:srgbClr val="660033"/>
                </a:solidFill>
              </a:rPr>
              <a:t>Подготовка к написанию сочинения-рассуждения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3929063"/>
            <a:ext cx="6858000" cy="16002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+mj-lt"/>
              </a:rPr>
              <a:t>У</a:t>
            </a:r>
            <a:r>
              <a:rPr lang="ru-RU" dirty="0" smtClean="0">
                <a:latin typeface="+mj-lt"/>
              </a:rPr>
              <a:t>рок развития речи в 11 классе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2396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4787900" y="1412875"/>
            <a:ext cx="4105275" cy="511175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5400" b="1" smtClean="0">
                <a:solidFill>
                  <a:srgbClr val="002060"/>
                </a:solidFill>
                <a:latin typeface="Monotype Corsiva" pitchFamily="66" charset="0"/>
              </a:rPr>
              <a:t>Виктор Сергеевич Розов </a:t>
            </a:r>
          </a:p>
          <a:p>
            <a:pPr marL="0" indent="0" algn="ctr">
              <a:buFont typeface="Wingdings" pitchFamily="2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Monotype Corsiva" pitchFamily="66" charset="0"/>
              </a:rPr>
              <a:t>1913-2004</a:t>
            </a:r>
            <a:endParaRPr lang="ru-RU" smtClean="0"/>
          </a:p>
          <a:p>
            <a:pPr marL="0" indent="0" algn="ctr">
              <a:buFont typeface="Wingdings" pitchFamily="2" charset="2"/>
              <a:buNone/>
            </a:pPr>
            <a:r>
              <a:rPr lang="ru-RU" sz="3600" smtClean="0">
                <a:latin typeface="Monotype Corsiva" pitchFamily="66" charset="0"/>
              </a:rPr>
              <a:t>Русский советский драматург</a:t>
            </a:r>
          </a:p>
          <a:p>
            <a:pPr marL="0" indent="0" algn="ctr">
              <a:buFont typeface="Wingdings" pitchFamily="2" charset="2"/>
              <a:buNone/>
            </a:pPr>
            <a:endParaRPr lang="ru-RU" sz="3600" smtClean="0">
              <a:latin typeface="Monotype Corsiva" pitchFamily="66" charset="0"/>
            </a:endParaRPr>
          </a:p>
          <a:p>
            <a:pPr marL="0" indent="0" algn="ctr">
              <a:buFont typeface="Wingdings" pitchFamily="2" charset="2"/>
              <a:buNone/>
            </a:pPr>
            <a:endParaRPr lang="ru-RU" sz="3600" smtClean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4340225" cy="577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/>
              <a:t>Вступление. </a:t>
            </a:r>
            <a:br>
              <a:rPr lang="ru-RU" b="1" i="1" dirty="0" smtClean="0"/>
            </a:br>
            <a:r>
              <a:rPr lang="ru-RU" b="1" i="1" dirty="0" smtClean="0"/>
              <a:t>Определение проблемы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4000" b="1" i="1" dirty="0" smtClean="0">
                <a:latin typeface="Monotype Corsiva" pitchFamily="66" charset="0"/>
              </a:rPr>
              <a:t>1 вариант</a:t>
            </a:r>
            <a:r>
              <a:rPr lang="ru-RU" sz="4000" b="1" i="1" dirty="0">
                <a:latin typeface="Monotype Corsiva" pitchFamily="66" charset="0"/>
              </a:rPr>
              <a:t>. </a:t>
            </a:r>
            <a:r>
              <a:rPr lang="ru-RU" sz="4000" b="1" dirty="0" smtClean="0">
                <a:latin typeface="Monotype Corsiva" pitchFamily="66" charset="0"/>
              </a:rPr>
              <a:t>Сочинение </a:t>
            </a:r>
            <a:r>
              <a:rPr lang="ru-RU" sz="4000" b="1" dirty="0">
                <a:latin typeface="Monotype Corsiva" pitchFamily="66" charset="0"/>
              </a:rPr>
              <a:t>начинается с лирического отступления о </a:t>
            </a:r>
            <a:r>
              <a:rPr lang="ru-RU" sz="4000" b="1" dirty="0" smtClean="0">
                <a:latin typeface="Monotype Corsiva" pitchFamily="66" charset="0"/>
              </a:rPr>
              <a:t>счастье</a:t>
            </a:r>
            <a:endParaRPr lang="ru-RU" sz="4000" dirty="0">
              <a:latin typeface="Monotype Corsiva" pitchFamily="66" charset="0"/>
            </a:endParaRPr>
          </a:p>
          <a:p>
            <a:pPr>
              <a:defRPr/>
            </a:pPr>
            <a:endParaRPr lang="ru-RU" dirty="0"/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i="1" dirty="0" smtClean="0"/>
              <a:t>	</a:t>
            </a:r>
            <a:r>
              <a:rPr lang="ru-RU" i="1" dirty="0" smtClean="0">
                <a:latin typeface="+mj-lt"/>
              </a:rPr>
              <a:t>Счастье</a:t>
            </a:r>
            <a:r>
              <a:rPr lang="ru-RU" i="1" dirty="0">
                <a:latin typeface="+mj-lt"/>
              </a:rPr>
              <a:t>.... Весь мир занят поиском ответа на вопрос: </a:t>
            </a:r>
            <a:r>
              <a:rPr lang="ru-RU" i="1" dirty="0" smtClean="0">
                <a:latin typeface="+mj-lt"/>
              </a:rPr>
              <a:t>«В </a:t>
            </a:r>
            <a:r>
              <a:rPr lang="ru-RU" i="1" dirty="0">
                <a:latin typeface="+mj-lt"/>
              </a:rPr>
              <a:t>чем заключается счастье</a:t>
            </a:r>
            <a:r>
              <a:rPr lang="ru-RU" i="1" dirty="0" smtClean="0">
                <a:latin typeface="+mj-lt"/>
              </a:rPr>
              <a:t>?" </a:t>
            </a:r>
            <a:r>
              <a:rPr lang="ru-RU" i="1" dirty="0">
                <a:latin typeface="+mj-lt"/>
              </a:rPr>
              <a:t>Но, увы, люди не могут сойтись на едином мнении, так как каждый человек на определенном этапе  жизни понимает счастье по-разному...</a:t>
            </a:r>
            <a:endParaRPr lang="ru-RU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/>
              <a:t>Вступление. </a:t>
            </a:r>
            <a:br>
              <a:rPr lang="ru-RU" b="1" i="1" dirty="0" smtClean="0"/>
            </a:br>
            <a:r>
              <a:rPr lang="ru-RU" b="1" i="1" dirty="0" smtClean="0"/>
              <a:t>Определение проблемы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905750" cy="478155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b="1" i="1" dirty="0" smtClean="0">
                <a:latin typeface="+mj-lt"/>
              </a:rPr>
              <a:t>2 вариант</a:t>
            </a:r>
            <a:r>
              <a:rPr lang="ru-RU" b="1" i="1" dirty="0">
                <a:latin typeface="+mj-lt"/>
              </a:rPr>
              <a:t>. </a:t>
            </a:r>
            <a:r>
              <a:rPr lang="ru-RU" b="1" dirty="0">
                <a:latin typeface="+mj-lt"/>
              </a:rPr>
              <a:t>С</a:t>
            </a:r>
            <a:r>
              <a:rPr lang="ru-RU" b="1" dirty="0" smtClean="0">
                <a:latin typeface="+mj-lt"/>
              </a:rPr>
              <a:t>очинение </a:t>
            </a:r>
            <a:r>
              <a:rPr lang="ru-RU" b="1" dirty="0">
                <a:latin typeface="+mj-lt"/>
              </a:rPr>
              <a:t>начинается с формулировки </a:t>
            </a:r>
            <a:r>
              <a:rPr lang="ru-RU" b="1" dirty="0" smtClean="0">
                <a:latin typeface="+mj-lt"/>
              </a:rPr>
              <a:t>проблемы.</a:t>
            </a:r>
          </a:p>
          <a:p>
            <a:pPr algn="just">
              <a:defRPr/>
            </a:pPr>
            <a:endParaRPr lang="ru-RU" sz="1400" dirty="0">
              <a:latin typeface="+mj-lt"/>
            </a:endParaRPr>
          </a:p>
          <a:p>
            <a:pPr>
              <a:defRPr/>
            </a:pPr>
            <a:r>
              <a:rPr lang="ru-RU" i="1" dirty="0">
                <a:latin typeface="+mj-lt"/>
              </a:rPr>
              <a:t>Проблема, которую освещает автор   в этом тексте, </a:t>
            </a:r>
            <a:r>
              <a:rPr lang="ru-RU" i="1" dirty="0" smtClean="0">
                <a:latin typeface="+mj-lt"/>
              </a:rPr>
              <a:t>волнует людей уже не одно столетие, </a:t>
            </a:r>
            <a:r>
              <a:rPr lang="ru-RU" i="1" dirty="0">
                <a:latin typeface="+mj-lt"/>
              </a:rPr>
              <a:t>но каждый  раз открывается с новой силой: где же его искать это счастье? Счастье для меня заключается в здоровье и благополучии моей семьи. Гармония внутри семьи, любовь, взаимопонимание. Что еще нужно для полного счастья?</a:t>
            </a:r>
            <a:endParaRPr lang="ru-RU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/>
              <a:t>Вступление. </a:t>
            </a:r>
            <a:br>
              <a:rPr lang="ru-RU" b="1" i="1" dirty="0" smtClean="0"/>
            </a:br>
            <a:r>
              <a:rPr lang="ru-RU" b="1" i="1" dirty="0" smtClean="0"/>
              <a:t>Определение проблемы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905750" cy="478155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3200" b="1" i="1" dirty="0" smtClean="0">
                <a:latin typeface="+mj-lt"/>
              </a:rPr>
              <a:t>3 вариант</a:t>
            </a:r>
            <a:r>
              <a:rPr lang="ru-RU" sz="3200" b="1" i="1" dirty="0">
                <a:latin typeface="+mj-lt"/>
              </a:rPr>
              <a:t>. </a:t>
            </a:r>
            <a:r>
              <a:rPr lang="ru-RU" sz="3200" b="1" dirty="0" smtClean="0">
                <a:latin typeface="+mj-lt"/>
              </a:rPr>
              <a:t>Сочинение </a:t>
            </a:r>
            <a:r>
              <a:rPr lang="ru-RU" sz="3200" b="1" dirty="0">
                <a:latin typeface="+mj-lt"/>
              </a:rPr>
              <a:t>начинается с цитаты о </a:t>
            </a:r>
            <a:r>
              <a:rPr lang="ru-RU" sz="3200" b="1" dirty="0" smtClean="0">
                <a:latin typeface="+mj-lt"/>
              </a:rPr>
              <a:t>счастье.</a:t>
            </a:r>
          </a:p>
          <a:p>
            <a:pPr algn="just">
              <a:defRPr/>
            </a:pPr>
            <a:endParaRPr lang="ru-RU" sz="3200" dirty="0">
              <a:latin typeface="+mj-lt"/>
            </a:endParaRPr>
          </a:p>
          <a:p>
            <a:pPr algn="just">
              <a:defRPr/>
            </a:pPr>
            <a:r>
              <a:rPr lang="ru-RU" sz="3200" i="1" dirty="0">
                <a:latin typeface="+mj-lt"/>
              </a:rPr>
              <a:t>«Тот счастлив, кто счастлив у себя дома</a:t>
            </a:r>
            <a:r>
              <a:rPr lang="ru-RU" sz="3200" i="1" dirty="0" smtClean="0">
                <a:latin typeface="+mj-lt"/>
              </a:rPr>
              <a:t>», </a:t>
            </a:r>
            <a:r>
              <a:rPr lang="ru-RU" sz="3200" i="1" dirty="0">
                <a:latin typeface="+mj-lt"/>
              </a:rPr>
              <a:t>- писал Л</a:t>
            </a:r>
            <a:r>
              <a:rPr lang="ru-RU" sz="3200" i="1" dirty="0" smtClean="0">
                <a:latin typeface="+mj-lt"/>
              </a:rPr>
              <a:t>. Н. Толстой</a:t>
            </a:r>
            <a:r>
              <a:rPr lang="ru-RU" sz="3200" i="1" dirty="0">
                <a:latin typeface="+mj-lt"/>
              </a:rPr>
              <a:t>. </a:t>
            </a:r>
            <a:endParaRPr lang="ru-RU" sz="3200" i="1" dirty="0" smtClean="0">
              <a:latin typeface="+mj-lt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3200" i="1" dirty="0" smtClean="0">
                <a:latin typeface="+mj-lt"/>
              </a:rPr>
              <a:t>Что </a:t>
            </a:r>
            <a:r>
              <a:rPr lang="ru-RU" sz="3200" i="1" dirty="0">
                <a:latin typeface="+mj-lt"/>
              </a:rPr>
              <a:t>может сравниться со счастьем в доме?</a:t>
            </a:r>
            <a:endParaRPr lang="ru-RU" sz="3200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/>
              <a:t>Вступление. </a:t>
            </a:r>
            <a:br>
              <a:rPr lang="ru-RU" b="1" i="1" dirty="0" smtClean="0"/>
            </a:br>
            <a:r>
              <a:rPr lang="ru-RU" b="1" i="1" dirty="0" smtClean="0"/>
              <a:t>Определение проблемы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905750" cy="4781550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3200" b="1" i="1" dirty="0" smtClean="0">
                <a:latin typeface="+mj-lt"/>
              </a:rPr>
              <a:t>4 вариант</a:t>
            </a:r>
            <a:r>
              <a:rPr lang="ru-RU" sz="3200" b="1" i="1" dirty="0">
                <a:latin typeface="+mj-lt"/>
              </a:rPr>
              <a:t>. </a:t>
            </a:r>
            <a:r>
              <a:rPr lang="ru-RU" sz="3200" b="1" i="1" dirty="0" smtClean="0">
                <a:latin typeface="+mj-lt"/>
              </a:rPr>
              <a:t>С</a:t>
            </a:r>
            <a:r>
              <a:rPr lang="ru-RU" sz="3200" b="1" dirty="0" smtClean="0">
                <a:latin typeface="+mj-lt"/>
              </a:rPr>
              <a:t>очинение </a:t>
            </a:r>
            <a:r>
              <a:rPr lang="ru-RU" sz="3200" b="1" dirty="0">
                <a:latin typeface="+mj-lt"/>
              </a:rPr>
              <a:t>начинается с собственной </a:t>
            </a:r>
            <a:r>
              <a:rPr lang="ru-RU" sz="3200" b="1" dirty="0" smtClean="0">
                <a:latin typeface="+mj-lt"/>
              </a:rPr>
              <a:t>позиции.</a:t>
            </a:r>
            <a:endParaRPr lang="ru-RU" sz="3200" dirty="0">
              <a:latin typeface="+mj-lt"/>
            </a:endParaRPr>
          </a:p>
          <a:p>
            <a:pPr algn="just">
              <a:defRPr/>
            </a:pPr>
            <a:r>
              <a:rPr lang="ru-RU" sz="3200" i="1" dirty="0">
                <a:latin typeface="+mj-lt"/>
              </a:rPr>
              <a:t>Кроме самого тебя, никто не сделает твою жизнь счастливой. Ты – творец своего счастья и своей жизни. Чтобы стать счастливым, нужно «вникнуть в самого себя», найти гармонию в себе. Думаю, это и  хотел сказать автор.</a:t>
            </a:r>
            <a:endParaRPr lang="ru-RU" sz="3200" dirty="0">
              <a:latin typeface="+mj-lt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Слепая лошадь</a:t>
            </a:r>
            <a:endParaRPr lang="ru-RU" b="1" dirty="0"/>
          </a:p>
        </p:txBody>
      </p:sp>
      <p:pic>
        <p:nvPicPr>
          <p:cNvPr id="21506" name="Picture 2" descr="http://s19.radikal.ru/i192/1203/9d/78fb361466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1600200"/>
            <a:ext cx="3811588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Объект 3"/>
          <p:cNvSpPr>
            <a:spLocks noGrp="1"/>
          </p:cNvSpPr>
          <p:nvPr>
            <p:ph idx="1"/>
          </p:nvPr>
        </p:nvSpPr>
        <p:spPr>
          <a:xfrm>
            <a:off x="2484438" y="2133600"/>
            <a:ext cx="6202362" cy="3997325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188" y="260350"/>
            <a:ext cx="8281987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3200" b="1" dirty="0" smtClean="0"/>
              <a:t>Клише для выражения авторской позиции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1858963"/>
            <a:ext cx="8066087" cy="440213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just" hangingPunct="0">
              <a:defRPr/>
            </a:pPr>
            <a:r>
              <a:rPr lang="ru-RU" sz="2800" b="1" i="1" dirty="0">
                <a:latin typeface="+mj-lt"/>
              </a:rPr>
              <a:t>Для  выражения авторской позиции даем цепочку возможных синтаксических конструкций:</a:t>
            </a:r>
          </a:p>
          <a:p>
            <a:pPr algn="just" hangingPunct="0">
              <a:defRPr/>
            </a:pPr>
            <a:endParaRPr lang="ru-RU" sz="2800" dirty="0">
              <a:latin typeface="+mj-lt"/>
            </a:endParaRPr>
          </a:p>
          <a:p>
            <a:pPr algn="just" hangingPunct="0">
              <a:defRPr/>
            </a:pPr>
            <a:r>
              <a:rPr lang="ru-RU" sz="2800" i="1" dirty="0">
                <a:latin typeface="+mj-lt"/>
              </a:rPr>
              <a:t>Автор анализирует, подчеркивает, излагает, обращает наше внимание. В тексте содержится, излагается, ставится проблема. Для меня интересным, полезным, неожиданным... было. Не могу не согласиться с автором. С одной стороны..., с другой...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611188" y="260350"/>
            <a:ext cx="8281987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3200" b="1" dirty="0" smtClean="0"/>
              <a:t>Авторская позиция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088" y="1858963"/>
            <a:ext cx="8066087" cy="34163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chemeClr val="bg1">
                <a:lumMod val="90000"/>
              </a:schemeClr>
            </a:solidFill>
          </a:ln>
        </p:spPr>
        <p:txBody>
          <a:bodyPr>
            <a:spAutoFit/>
          </a:bodyPr>
          <a:lstStyle/>
          <a:p>
            <a:pPr algn="just" hangingPunct="0">
              <a:defRPr/>
            </a:pPr>
            <a:r>
              <a:rPr lang="ru-RU" sz="3600" i="1" dirty="0">
                <a:latin typeface="Monotype Corsiva" pitchFamily="66" charset="0"/>
              </a:rPr>
              <a:t>Автор подчеркивает, что именно духовное здоровье, внутренняя гармония, оптимизм и вера в себя делают человека счастливым.</a:t>
            </a:r>
            <a:endParaRPr lang="ru-RU" sz="3600" dirty="0">
              <a:latin typeface="Monotype Corsiva" pitchFamily="66" charset="0"/>
            </a:endParaRPr>
          </a:p>
          <a:p>
            <a:pPr algn="just" hangingPunct="0">
              <a:defRPr/>
            </a:pPr>
            <a:r>
              <a:rPr lang="ru-RU" sz="3600" i="1" dirty="0">
                <a:latin typeface="Monotype Corsiva" pitchFamily="66" charset="0"/>
              </a:rPr>
              <a:t>Автор считает, чтобы стать счастливым, нужно найти гармонию в самом себе, найти свое призвание в жизни..</a:t>
            </a: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33375"/>
            <a:ext cx="8569325" cy="1143000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b="1" dirty="0" smtClean="0"/>
              <a:t>Аргументация собственной позиции</a:t>
            </a:r>
            <a:endParaRPr lang="ru-RU" sz="4000" b="1" dirty="0"/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524000" y="1773238"/>
            <a:ext cx="6696075" cy="914400"/>
          </a:xfrm>
          <a:prstGeom prst="roundRect">
            <a:avLst/>
          </a:prstGeom>
          <a:solidFill>
            <a:schemeClr val="accent1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Собственное мнение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250" y="2887663"/>
            <a:ext cx="8064500" cy="367823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hangingPunct="0">
              <a:defRPr/>
            </a:pPr>
            <a:r>
              <a:rPr lang="ru-RU" sz="2800" b="1" i="1" dirty="0">
                <a:latin typeface="+mj-lt"/>
              </a:rPr>
              <a:t>       Для аргументации собственного мнения используем опорные синтаксические конструкции</a:t>
            </a:r>
            <a:r>
              <a:rPr lang="ru-RU" sz="2800" dirty="0">
                <a:latin typeface="+mj-lt"/>
              </a:rPr>
              <a:t>:</a:t>
            </a:r>
          </a:p>
          <a:p>
            <a:pPr algn="just" hangingPunct="0">
              <a:defRPr/>
            </a:pPr>
            <a:endParaRPr lang="ru-RU" sz="900" dirty="0">
              <a:latin typeface="+mj-lt"/>
            </a:endParaRPr>
          </a:p>
          <a:p>
            <a:pPr hangingPunct="0">
              <a:defRPr/>
            </a:pPr>
            <a:r>
              <a:rPr lang="ru-RU" sz="2800" i="1" dirty="0">
                <a:latin typeface="+mj-lt"/>
              </a:rPr>
              <a:t>   Авторская позиция мне (близка, вполне понятна); я полагаю (разделю, не сомневаюсь, утверждаю, каждому понятно, очевидно); ответ прост и сложен, прост, потому  что…, сложен, потому что…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814388" y="1555750"/>
            <a:ext cx="8280400" cy="4530725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35844" name="Скругленный прямоугольник 4"/>
          <p:cNvSpPr>
            <a:spLocks noChangeArrowheads="1"/>
          </p:cNvSpPr>
          <p:nvPr/>
        </p:nvSpPr>
        <p:spPr bwMode="auto">
          <a:xfrm>
            <a:off x="611188" y="1700213"/>
            <a:ext cx="8424862" cy="50419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hangingPunct="0">
              <a:defRPr/>
            </a:pPr>
            <a:r>
              <a:rPr lang="ru-RU" sz="2800" b="1" i="1" dirty="0">
                <a:latin typeface="+mj-lt"/>
              </a:rPr>
              <a:t>1 аргумент (логическое суждение):</a:t>
            </a:r>
          </a:p>
          <a:p>
            <a:pPr algn="just" hangingPunct="0">
              <a:defRPr/>
            </a:pPr>
            <a:r>
              <a:rPr lang="ru-RU" sz="2800" dirty="0">
                <a:latin typeface="+mj-lt"/>
              </a:rPr>
              <a:t> </a:t>
            </a:r>
          </a:p>
          <a:p>
            <a:pPr algn="just" hangingPunct="0">
              <a:defRPr/>
            </a:pPr>
            <a:r>
              <a:rPr lang="ru-RU" sz="2800" i="1" dirty="0">
                <a:latin typeface="+mj-lt"/>
              </a:rPr>
              <a:t>Жизнь – это целый путь, целое испытание на пути к счастью. Он сложен и тернист, его дорога полна хитрых ловушек и обманов, что заставляет путника падать, сбиваться с пути, но тот, кто истинно стремится к этой цели, непременно найдет свое счастье, потому что «люди хотят быть счастливыми – это их естественная потребность».</a:t>
            </a:r>
            <a:endParaRPr lang="ru-RU" sz="2800" dirty="0">
              <a:latin typeface="+mj-lt"/>
            </a:endParaRPr>
          </a:p>
          <a:p>
            <a:pPr hangingPunct="0">
              <a:defRPr/>
            </a:pPr>
            <a:r>
              <a:rPr lang="ru-RU" sz="2800" dirty="0"/>
              <a:t> </a:t>
            </a:r>
          </a:p>
          <a:p>
            <a:pPr algn="just"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5844" name="Скругленный прямоугольник 4"/>
          <p:cNvSpPr>
            <a:spLocks noChangeArrowheads="1"/>
          </p:cNvSpPr>
          <p:nvPr/>
        </p:nvSpPr>
        <p:spPr bwMode="auto">
          <a:xfrm>
            <a:off x="4211638" y="2349500"/>
            <a:ext cx="4848225" cy="41417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just" hangingPunct="0">
              <a:defRPr/>
            </a:pPr>
            <a:r>
              <a:rPr lang="ru-RU" sz="2800" dirty="0">
                <a:latin typeface="+mj-lt"/>
              </a:rPr>
              <a:t> </a:t>
            </a:r>
            <a:r>
              <a:rPr lang="ru-RU" sz="2800" i="1" dirty="0">
                <a:latin typeface="+mj-lt"/>
              </a:rPr>
              <a:t>Пьер Безухов в романе-эпопее «Война и мир» ощутил счастье, когда отказался от праздной и бездуховной жизни. Он  обрел внутреннюю гармонию в любви к Наташе Ростовой </a:t>
            </a:r>
          </a:p>
          <a:p>
            <a:pPr algn="just"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1522413"/>
            <a:ext cx="8661400" cy="5842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atin typeface="+mj-lt"/>
              </a:rPr>
              <a:t>Пример из художественного произведения:</a:t>
            </a:r>
            <a:endParaRPr lang="ru-RU" sz="3200" dirty="0">
              <a:latin typeface="+mj-lt"/>
            </a:endParaRPr>
          </a:p>
        </p:txBody>
      </p:sp>
      <p:pic>
        <p:nvPicPr>
          <p:cNvPr id="6" name="Picture 4" descr="http://knigosearch.com/Characters/bezuh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252663"/>
            <a:ext cx="3709987" cy="41767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5844" name="Скругленный прямоугольник 4"/>
          <p:cNvSpPr>
            <a:spLocks noChangeArrowheads="1"/>
          </p:cNvSpPr>
          <p:nvPr/>
        </p:nvSpPr>
        <p:spPr bwMode="auto">
          <a:xfrm>
            <a:off x="4594225" y="2349500"/>
            <a:ext cx="4465638" cy="41417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just" hangingPunct="0">
              <a:defRPr/>
            </a:pPr>
            <a:r>
              <a:rPr lang="ru-RU" sz="2800" dirty="0">
                <a:latin typeface="+mj-lt"/>
              </a:rPr>
              <a:t> </a:t>
            </a:r>
            <a:r>
              <a:rPr lang="ru-RU" sz="2800" i="1" dirty="0">
                <a:latin typeface="+mj-lt"/>
              </a:rPr>
              <a:t>А вот в «Вишневом саде» А. П. Чехова все выглядит иначе. Раневская, имея и дом, и сад, не смогла обрести душевной гармонии, она не ощущает счастья.</a:t>
            </a:r>
          </a:p>
          <a:p>
            <a:pPr algn="just">
              <a:defRPr/>
            </a:pP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1522413"/>
            <a:ext cx="8661400" cy="5842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atin typeface="+mj-lt"/>
              </a:rPr>
              <a:t>Пример из художественного произведения:</a:t>
            </a:r>
            <a:endParaRPr lang="ru-RU" sz="3200" dirty="0">
              <a:latin typeface="+mj-lt"/>
            </a:endParaRPr>
          </a:p>
        </p:txBody>
      </p:sp>
      <p:pic>
        <p:nvPicPr>
          <p:cNvPr id="7" name="Picture 8" descr="http://roskino.com/kinonews/sad/astrahanzevavartanian_an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3200" y="2636838"/>
            <a:ext cx="4192588" cy="3095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5844" name="Скругленный прямоугольник 4"/>
          <p:cNvSpPr>
            <a:spLocks noChangeArrowheads="1"/>
          </p:cNvSpPr>
          <p:nvPr/>
        </p:nvSpPr>
        <p:spPr bwMode="auto">
          <a:xfrm>
            <a:off x="3995738" y="2349500"/>
            <a:ext cx="5064125" cy="42481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just" hangingPunct="0">
              <a:defRPr/>
            </a:pPr>
            <a:r>
              <a:rPr lang="ru-RU" sz="2600" dirty="0">
                <a:latin typeface="+mj-lt"/>
              </a:rPr>
              <a:t> </a:t>
            </a:r>
            <a:r>
              <a:rPr lang="ru-RU" sz="2600" i="1" dirty="0">
                <a:latin typeface="+mj-lt"/>
              </a:rPr>
              <a:t>Гриша </a:t>
            </a:r>
            <a:r>
              <a:rPr lang="ru-RU" sz="2600" i="1" dirty="0" err="1">
                <a:latin typeface="+mj-lt"/>
              </a:rPr>
              <a:t>Добросклонов</a:t>
            </a:r>
            <a:r>
              <a:rPr lang="ru-RU" sz="2600" i="1" dirty="0">
                <a:latin typeface="+mj-lt"/>
              </a:rPr>
              <a:t> из поэмы  Н. А. Некрасова «Кому на Руси жить хорошо» считает, что быть счастливым может человек, стремящийся не к личному благополучию, а к достижению общественно значимых  целей – освобождению от крепостной зависимости народа</a:t>
            </a:r>
            <a:endParaRPr lang="ru-RU" sz="2600" b="1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8" y="1522413"/>
            <a:ext cx="8661400" cy="5842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atin typeface="+mj-lt"/>
              </a:rPr>
              <a:t>Пример из художественного произведения:</a:t>
            </a:r>
            <a:endParaRPr lang="ru-RU" sz="3200" dirty="0">
              <a:latin typeface="+mj-lt"/>
            </a:endParaRPr>
          </a:p>
        </p:txBody>
      </p:sp>
      <p:pic>
        <p:nvPicPr>
          <p:cNvPr id="8" name="Picture 6" descr="http://russkay-literatura.ru/2/grisha-dobroslonov-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165350"/>
            <a:ext cx="367188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35844" name="Скругленный прямоугольник 4"/>
          <p:cNvSpPr>
            <a:spLocks noChangeArrowheads="1"/>
          </p:cNvSpPr>
          <p:nvPr/>
        </p:nvSpPr>
        <p:spPr bwMode="auto">
          <a:xfrm>
            <a:off x="1979613" y="2205038"/>
            <a:ext cx="5856287" cy="43926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600" dirty="0">
                <a:latin typeface="+mj-lt"/>
              </a:rPr>
              <a:t> </a:t>
            </a:r>
            <a:r>
              <a:rPr lang="ru-RU" sz="2400" dirty="0">
                <a:latin typeface="+mj-lt"/>
              </a:rPr>
              <a:t>И.А. Бунин в стихотворении «Вечер» говорит о том, что счастье внутри человека, нужно только научиться это видеть:</a:t>
            </a:r>
          </a:p>
          <a:p>
            <a:pPr>
              <a:defRPr/>
            </a:pPr>
            <a:endParaRPr lang="ru-RU" sz="2400" i="1" dirty="0">
              <a:latin typeface="+mj-lt"/>
            </a:endParaRPr>
          </a:p>
          <a:p>
            <a:pPr>
              <a:defRPr/>
            </a:pPr>
            <a:r>
              <a:rPr lang="ru-RU" sz="2400" i="1" dirty="0">
                <a:latin typeface="+mj-lt"/>
              </a:rPr>
              <a:t>О счастье мы всегда лишь вспоминаем.</a:t>
            </a:r>
          </a:p>
          <a:p>
            <a:pPr>
              <a:defRPr/>
            </a:pPr>
            <a:r>
              <a:rPr lang="ru-RU" sz="2400" i="1" dirty="0">
                <a:latin typeface="+mj-lt"/>
              </a:rPr>
              <a:t>А счастье всюду. Может быть, оно</a:t>
            </a:r>
          </a:p>
          <a:p>
            <a:pPr>
              <a:defRPr/>
            </a:pPr>
            <a:r>
              <a:rPr lang="ru-RU" sz="2400" i="1" dirty="0">
                <a:latin typeface="+mj-lt"/>
              </a:rPr>
              <a:t>Вот этот сад осенний за сараем</a:t>
            </a:r>
          </a:p>
          <a:p>
            <a:pPr>
              <a:defRPr/>
            </a:pPr>
            <a:r>
              <a:rPr lang="ru-RU" sz="2400" i="1" dirty="0">
                <a:latin typeface="+mj-lt"/>
              </a:rPr>
              <a:t>И чистый воздух, льющийся в окно...</a:t>
            </a:r>
          </a:p>
          <a:p>
            <a:pPr>
              <a:defRPr/>
            </a:pPr>
            <a:r>
              <a:rPr lang="ru-RU" sz="2400" i="1" dirty="0">
                <a:latin typeface="+mj-lt"/>
              </a:rPr>
              <a:t>Гул молотилки слышен на гумне...</a:t>
            </a:r>
          </a:p>
          <a:p>
            <a:pPr>
              <a:defRPr/>
            </a:pPr>
            <a:r>
              <a:rPr lang="ru-RU" sz="2400" i="1" dirty="0">
                <a:latin typeface="+mj-lt"/>
              </a:rPr>
              <a:t>Я вижу, слышу, счастлив. Всё во мне.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1522413"/>
            <a:ext cx="8661400" cy="5842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i="1" dirty="0">
                <a:latin typeface="+mj-lt"/>
              </a:rPr>
              <a:t>Пример из художественного произведения: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5400" b="1" i="1" dirty="0">
                <a:latin typeface="Monotype Corsiva" pitchFamily="66" charset="0"/>
              </a:rPr>
              <a:t>Заключительная часть 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844675"/>
            <a:ext cx="7772400" cy="45307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3200" dirty="0" smtClean="0">
                <a:latin typeface="+mj-lt"/>
              </a:rPr>
              <a:t>1</a:t>
            </a:r>
            <a:r>
              <a:rPr lang="ru-RU" sz="3200" dirty="0">
                <a:latin typeface="+mj-lt"/>
              </a:rPr>
              <a:t>)	концовка-вывод (сжатый в несколько строк итог всего со­чинения), </a:t>
            </a:r>
          </a:p>
          <a:p>
            <a:pPr algn="just">
              <a:defRPr/>
            </a:pPr>
            <a:r>
              <a:rPr lang="ru-RU" sz="3200" dirty="0">
                <a:latin typeface="+mj-lt"/>
              </a:rPr>
              <a:t>2)	концовка-ответ (энергичный ответ на вопрос, поставлен­ный в начале сочинения),</a:t>
            </a:r>
          </a:p>
          <a:p>
            <a:pPr algn="just">
              <a:defRPr/>
            </a:pPr>
            <a:r>
              <a:rPr lang="ru-RU" sz="3200" dirty="0">
                <a:latin typeface="+mj-lt"/>
              </a:rPr>
              <a:t>3)	концовка-цитата (яркая цитата, содержащая в себе суть идеи сочинения</a:t>
            </a:r>
            <a:r>
              <a:rPr lang="ru-RU" sz="3200" dirty="0" smtClean="0">
                <a:latin typeface="+mj-lt"/>
              </a:rPr>
              <a:t>)</a:t>
            </a:r>
            <a:endParaRPr lang="ru-RU" sz="3200" dirty="0">
              <a:latin typeface="+mj-lt"/>
            </a:endParaRPr>
          </a:p>
          <a:p>
            <a:pPr marL="0" indent="0" algn="just">
              <a:buFont typeface="Wingdings" pitchFamily="2" charset="2"/>
              <a:buNone/>
              <a:defRPr/>
            </a:pPr>
            <a:endParaRPr lang="ru-RU" sz="3200" dirty="0">
              <a:latin typeface="+mj-lt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5400" b="1" i="1" dirty="0">
                <a:latin typeface="Monotype Corsiva" pitchFamily="66" charset="0"/>
              </a:rPr>
              <a:t>Заключительная часть 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844675"/>
            <a:ext cx="7993062" cy="453072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3200" dirty="0">
                <a:latin typeface="+mj-lt"/>
              </a:rPr>
              <a:t>Человечество всегда будет интересоваться вопросом, что же такое </a:t>
            </a:r>
            <a:r>
              <a:rPr lang="ru-RU" sz="3200" dirty="0" smtClean="0">
                <a:latin typeface="+mj-lt"/>
              </a:rPr>
              <a:t>счастье… </a:t>
            </a:r>
            <a:r>
              <a:rPr lang="ru-RU" sz="3200" dirty="0">
                <a:latin typeface="+mj-lt"/>
              </a:rPr>
              <a:t>«Битва «за честного малого» в себе, иначе – беда». Может быть, этот текст и конкретно данная фраза заставит посмотреть многих из нас на себя с другой стороны и направит на верный, ведущий к счастью путь…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sz="3200" dirty="0">
              <a:latin typeface="+mj-lt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Эпиграф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484563"/>
          </a:xfrm>
          <a:solidFill>
            <a:schemeClr val="bg1"/>
          </a:solidFill>
        </p:spPr>
        <p:txBody>
          <a:bodyPr/>
          <a:lstStyle/>
          <a:p>
            <a:pPr marL="0" indent="0" algn="r">
              <a:lnSpc>
                <a:spcPct val="150000"/>
              </a:lnSpc>
              <a:buFont typeface="Wingdings" pitchFamily="2" charset="2"/>
              <a:buNone/>
            </a:pPr>
            <a:r>
              <a:rPr lang="ru-RU" sz="3600" b="1" smtClean="0">
                <a:solidFill>
                  <a:srgbClr val="610061"/>
                </a:solidFill>
                <a:latin typeface="Monotype Corsiva" pitchFamily="66" charset="0"/>
              </a:rPr>
              <a:t>Праведный имеет сожаление к жизни скота своего, сердце же нечестивых жестоко</a:t>
            </a:r>
          </a:p>
          <a:p>
            <a:pPr marL="0" indent="0">
              <a:buFont typeface="Wingdings" pitchFamily="2" charset="2"/>
              <a:buNone/>
            </a:pPr>
            <a:endParaRPr lang="ru-RU" smtClean="0"/>
          </a:p>
          <a:p>
            <a:pPr marL="0" indent="0" algn="r">
              <a:buFont typeface="Wingdings" pitchFamily="2" charset="2"/>
              <a:buNone/>
            </a:pPr>
            <a:r>
              <a:rPr lang="ru-RU" smtClean="0"/>
              <a:t>Притчи Соломона, 12-10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88" y="1071563"/>
            <a:ext cx="6629400" cy="2209800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4400" b="1" dirty="0" smtClean="0">
                <a:solidFill>
                  <a:srgbClr val="660033"/>
                </a:solidFill>
              </a:rPr>
              <a:t>Подготовка к написанию сочинения-рассуждения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3929063"/>
            <a:ext cx="6858000" cy="1600200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+mj-lt"/>
              </a:rPr>
              <a:t>У</a:t>
            </a:r>
            <a:r>
              <a:rPr lang="ru-RU" dirty="0" smtClean="0">
                <a:latin typeface="+mj-lt"/>
              </a:rPr>
              <a:t>рок развития речи в 11 классе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nimBg="1"/>
      <p:bldP spid="23961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/>
              <a:t>Притча «Сердце матери»</a:t>
            </a:r>
            <a:endParaRPr lang="ru-RU" b="1" i="1" dirty="0"/>
          </a:p>
        </p:txBody>
      </p:sp>
      <p:pic>
        <p:nvPicPr>
          <p:cNvPr id="51202" name="Объект 3" descr="Мамино сердце. Притча-легенд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63713" y="1916113"/>
            <a:ext cx="5256212" cy="4392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/>
              <a:t>Вступление. </a:t>
            </a:r>
            <a:br>
              <a:rPr lang="ru-RU" b="1" i="1" dirty="0" smtClean="0"/>
            </a:br>
            <a:r>
              <a:rPr lang="ru-RU" b="1" i="1" dirty="0" smtClean="0"/>
              <a:t>Определение проблемы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0000"/>
            </a:schemeClr>
          </a:solidFill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3200" dirty="0" smtClean="0">
                <a:latin typeface="Monotype Corsiva" pitchFamily="66" charset="0"/>
              </a:rPr>
              <a:t>      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3200" dirty="0">
                <a:latin typeface="Monotype Corsiva" pitchFamily="66" charset="0"/>
              </a:rPr>
              <a:t> </a:t>
            </a:r>
            <a:r>
              <a:rPr lang="ru-RU" sz="3200" dirty="0" smtClean="0">
                <a:latin typeface="Monotype Corsiva" pitchFamily="66" charset="0"/>
              </a:rPr>
              <a:t>     Материнская </a:t>
            </a:r>
            <a:r>
              <a:rPr lang="ru-RU" sz="3200" dirty="0">
                <a:latin typeface="Monotype Corsiva" pitchFamily="66" charset="0"/>
              </a:rPr>
              <a:t>любовь…Как много о ней сказано, написано, спето…Что может быть на свете сильнее этого чувства? Она, как и материнская молитва, помогает детям в самые трудные моменты жизни. </a:t>
            </a:r>
            <a:r>
              <a:rPr lang="ru-RU" sz="3200" dirty="0" smtClean="0">
                <a:latin typeface="Monotype Corsiva" pitchFamily="66" charset="0"/>
              </a:rPr>
              <a:t>Ярчайшим </a:t>
            </a:r>
            <a:r>
              <a:rPr lang="ru-RU" sz="3200" dirty="0">
                <a:latin typeface="Monotype Corsiva" pitchFamily="66" charset="0"/>
              </a:rPr>
              <a:t>примером </a:t>
            </a:r>
            <a:r>
              <a:rPr lang="ru-RU" sz="3200" dirty="0" smtClean="0">
                <a:latin typeface="Monotype Corsiva" pitchFamily="66" charset="0"/>
              </a:rPr>
              <a:t>этого является данная притча.</a:t>
            </a:r>
            <a:r>
              <a:rPr lang="ru-RU" sz="3200" dirty="0" smtClean="0"/>
              <a:t>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/>
              <a:t>Вступление. </a:t>
            </a:r>
            <a:br>
              <a:rPr lang="ru-RU" b="1" i="1" dirty="0" smtClean="0"/>
            </a:br>
            <a:r>
              <a:rPr lang="ru-RU" b="1" i="1" dirty="0" smtClean="0"/>
              <a:t>Определение проблемы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0000"/>
            </a:schemeClr>
          </a:solidFill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3200" dirty="0" smtClean="0">
                <a:latin typeface="Monotype Corsiva" pitchFamily="66" charset="0"/>
              </a:rPr>
              <a:t>Любовь </a:t>
            </a:r>
            <a:r>
              <a:rPr lang="ru-RU" sz="3200" dirty="0">
                <a:latin typeface="Monotype Corsiva" pitchFamily="66" charset="0"/>
              </a:rPr>
              <a:t>матери… В этом чувстве заложена огромная сила, свет, забота. Оно наполняет мир маленького человека радостью, целостностью. Материнская любовь – это сознательная или бессознательная самоотдача, посвящение себя, соприсутствие. Чувство матери – это чистый, тихий свет, который </a:t>
            </a:r>
            <a:r>
              <a:rPr lang="ru-RU" sz="3200" dirty="0" smtClean="0">
                <a:latin typeface="Monotype Corsiva" pitchFamily="66" charset="0"/>
              </a:rPr>
              <a:t>освещает </a:t>
            </a:r>
            <a:r>
              <a:rPr lang="ru-RU" sz="3200" dirty="0">
                <a:latin typeface="Monotype Corsiva" pitchFamily="66" charset="0"/>
              </a:rPr>
              <a:t>собой мир. Любовь матери – это дающая силы, возрождающая энергия.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9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i="1" dirty="0" smtClean="0"/>
              <a:t>Авторская позиция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2836863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sz="3200" dirty="0" smtClean="0">
                <a:latin typeface="Monotype Corsiva" pitchFamily="66" charset="0"/>
              </a:rPr>
              <a:t>       </a:t>
            </a:r>
          </a:p>
          <a:p>
            <a:pPr marL="0" indent="0" algn="just">
              <a:buFont typeface="Wingdings" pitchFamily="2" charset="2"/>
              <a:buNone/>
              <a:defRPr/>
            </a:pPr>
            <a:r>
              <a:rPr lang="ru-RU" sz="3200" i="1" dirty="0">
                <a:latin typeface="+mj-lt"/>
              </a:rPr>
              <a:t> </a:t>
            </a:r>
            <a:r>
              <a:rPr lang="ru-RU" sz="3200" i="1" dirty="0" smtClean="0">
                <a:latin typeface="+mj-lt"/>
              </a:rPr>
              <a:t>     В притче </a:t>
            </a:r>
            <a:r>
              <a:rPr lang="ru-RU" sz="3200" i="1" dirty="0">
                <a:latin typeface="+mj-lt"/>
              </a:rPr>
              <a:t>с трепетом </a:t>
            </a:r>
            <a:r>
              <a:rPr lang="ru-RU" sz="3200" i="1" dirty="0" smtClean="0">
                <a:latin typeface="+mj-lt"/>
              </a:rPr>
              <a:t>говорится </a:t>
            </a:r>
            <a:r>
              <a:rPr lang="ru-RU" sz="3200" i="1" dirty="0">
                <a:latin typeface="+mj-lt"/>
              </a:rPr>
              <a:t>о силе и нежности материнских </a:t>
            </a:r>
            <a:r>
              <a:rPr lang="ru-RU" sz="3200" i="1" dirty="0" smtClean="0">
                <a:latin typeface="+mj-lt"/>
              </a:rPr>
              <a:t>чувств, о любви матери, которая способна пожертвовать даже своей жизнью ради детей. 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33375"/>
            <a:ext cx="8569325" cy="114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b="1" dirty="0" smtClean="0"/>
              <a:t>Аргументация собственной позиции</a:t>
            </a:r>
            <a:endParaRPr lang="ru-RU" sz="4000" b="1" dirty="0"/>
          </a:p>
        </p:txBody>
      </p:sp>
      <p:sp>
        <p:nvSpPr>
          <p:cNvPr id="552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" name="TextBox 4"/>
          <p:cNvSpPr txBox="1"/>
          <p:nvPr/>
        </p:nvSpPr>
        <p:spPr>
          <a:xfrm>
            <a:off x="730250" y="2133600"/>
            <a:ext cx="8064500" cy="3538538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>
            <a:spAutoFit/>
          </a:bodyPr>
          <a:lstStyle/>
          <a:p>
            <a:pPr algn="just" hangingPunct="0">
              <a:defRPr/>
            </a:pPr>
            <a:r>
              <a:rPr lang="ru-RU" sz="2800" b="1" i="1" dirty="0">
                <a:latin typeface="+mj-lt"/>
              </a:rPr>
              <a:t>       </a:t>
            </a:r>
            <a:r>
              <a:rPr lang="ru-RU" sz="3200" i="1" dirty="0">
                <a:latin typeface="+mj-lt"/>
              </a:rPr>
              <a:t>Несомненно, притча о матери-березе не может оставить равнодушным ни одного человека, ведь  мать - это тот человек, который в любую минуту нашей жизни утешит, поймет и простит. Любовь ее - великая сила, которая помогает нам в самые тяжелые мгновения жизни.</a:t>
            </a:r>
            <a:endParaRPr lang="ru-RU" sz="28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916113"/>
            <a:ext cx="7772400" cy="2262187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3200" i="1" dirty="0" smtClean="0">
                <a:latin typeface="+mj-lt"/>
              </a:rPr>
              <a:t>Актуальность подобной проблемы не подлежит сомнению: многие классики русской литературы затрагивали ее в своих произведениях.</a:t>
            </a:r>
            <a:endParaRPr lang="ru-RU" sz="3200" i="1" dirty="0"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1563" y="260350"/>
            <a:ext cx="77724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916113"/>
            <a:ext cx="7772400" cy="1152525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>
                <a:latin typeface="+mj-lt"/>
              </a:rPr>
              <a:t>Об этом очень проникновенно писали в стихах Расул Гамзатов и Евгений Евтушенко.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1563" y="260350"/>
            <a:ext cx="77724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57348" name="Picture 2" descr="http://www.retroportal.ru/gamzatov/rasul_gamza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332163"/>
            <a:ext cx="263683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4" descr="http://www.chayka.org/issues/2005/09/images/Yevtushenk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332163"/>
            <a:ext cx="26638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13" y="1773238"/>
            <a:ext cx="8520112" cy="4824412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dirty="0" smtClean="0">
                <a:latin typeface="+mj-lt"/>
              </a:rPr>
              <a:t>Стихотворение </a:t>
            </a:r>
            <a:r>
              <a:rPr lang="ru-RU" sz="2400" dirty="0">
                <a:latin typeface="+mj-lt"/>
              </a:rPr>
              <a:t>Евгения Евтушенко называется «Молитва матери».</a:t>
            </a:r>
            <a:br>
              <a:rPr lang="ru-RU" sz="2400" dirty="0">
                <a:latin typeface="+mj-lt"/>
              </a:rPr>
            </a:br>
            <a:r>
              <a:rPr lang="ru-RU" sz="2400" i="1" dirty="0">
                <a:latin typeface="+mj-lt"/>
              </a:rPr>
              <a:t>В комнате матери нет иконы,</a:t>
            </a:r>
            <a:br>
              <a:rPr lang="ru-RU" sz="2400" i="1" dirty="0">
                <a:latin typeface="+mj-lt"/>
              </a:rPr>
            </a:br>
            <a:r>
              <a:rPr lang="ru-RU" sz="2400" i="1" dirty="0">
                <a:latin typeface="+mj-lt"/>
              </a:rPr>
              <a:t>Она не бьет никому челом,</a:t>
            </a:r>
            <a:br>
              <a:rPr lang="ru-RU" sz="2400" i="1" dirty="0">
                <a:latin typeface="+mj-lt"/>
              </a:rPr>
            </a:br>
            <a:r>
              <a:rPr lang="ru-RU" sz="2400" i="1" dirty="0">
                <a:latin typeface="+mj-lt"/>
              </a:rPr>
              <a:t>Ни ранним утром,</a:t>
            </a:r>
            <a:br>
              <a:rPr lang="ru-RU" sz="2400" i="1" dirty="0">
                <a:latin typeface="+mj-lt"/>
              </a:rPr>
            </a:br>
            <a:r>
              <a:rPr lang="ru-RU" sz="2400" i="1" dirty="0">
                <a:latin typeface="+mj-lt"/>
              </a:rPr>
              <a:t>Ни перед сном</a:t>
            </a:r>
            <a:br>
              <a:rPr lang="ru-RU" sz="2400" i="1" dirty="0">
                <a:latin typeface="+mj-lt"/>
              </a:rPr>
            </a:br>
            <a:r>
              <a:rPr lang="ru-RU" sz="2400" i="1" dirty="0">
                <a:latin typeface="+mj-lt"/>
              </a:rPr>
              <a:t>Не отвешивает поклоны.</a:t>
            </a:r>
            <a:br>
              <a:rPr lang="ru-RU" sz="2400" i="1" dirty="0">
                <a:latin typeface="+mj-lt"/>
              </a:rPr>
            </a:br>
            <a:r>
              <a:rPr lang="ru-RU" sz="2400" i="1" dirty="0">
                <a:latin typeface="+mj-lt"/>
              </a:rPr>
              <a:t>Но светлую эту молитву</a:t>
            </a:r>
            <a:br>
              <a:rPr lang="ru-RU" sz="2400" i="1" dirty="0">
                <a:latin typeface="+mj-lt"/>
              </a:rPr>
            </a:br>
            <a:r>
              <a:rPr lang="ru-RU" sz="2400" i="1" dirty="0">
                <a:latin typeface="+mj-lt"/>
              </a:rPr>
              <a:t>Мы видим в ее глазах,</a:t>
            </a:r>
            <a:br>
              <a:rPr lang="ru-RU" sz="2400" i="1" dirty="0">
                <a:latin typeface="+mj-lt"/>
              </a:rPr>
            </a:br>
            <a:r>
              <a:rPr lang="ru-RU" sz="2400" i="1" dirty="0">
                <a:latin typeface="+mj-lt"/>
              </a:rPr>
              <a:t>Она звучит в ее голосе</a:t>
            </a:r>
            <a:br>
              <a:rPr lang="ru-RU" sz="2400" i="1" dirty="0">
                <a:latin typeface="+mj-lt"/>
              </a:rPr>
            </a:br>
            <a:r>
              <a:rPr lang="ru-RU" sz="2400" i="1" dirty="0">
                <a:latin typeface="+mj-lt"/>
              </a:rPr>
              <a:t>Денно и нощно.</a:t>
            </a:r>
            <a:br>
              <a:rPr lang="ru-RU" sz="2400" i="1" dirty="0">
                <a:latin typeface="+mj-lt"/>
              </a:rPr>
            </a:br>
            <a:r>
              <a:rPr lang="ru-RU" sz="2400" dirty="0">
                <a:latin typeface="+mj-lt"/>
              </a:rPr>
              <a:t>Поэт находит самые проникновенные интонации, чтобы передать силу материнской любви, оберегающей детей.</a:t>
            </a:r>
            <a:br>
              <a:rPr lang="ru-RU" sz="2400" dirty="0">
                <a:latin typeface="+mj-lt"/>
              </a:rPr>
            </a:br>
            <a:endParaRPr lang="ru-RU" sz="2400" dirty="0"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1563" y="260350"/>
            <a:ext cx="77724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1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1700213"/>
            <a:ext cx="8532812" cy="4941887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dirty="0" smtClean="0">
                <a:latin typeface="+mj-lt"/>
              </a:rPr>
              <a:t>А </a:t>
            </a:r>
            <a:r>
              <a:rPr lang="ru-RU" dirty="0">
                <a:latin typeface="+mj-lt"/>
              </a:rPr>
              <a:t>лирический герой Расула Гамзатова в стихотворении «Матери» горько сетует о том, как мало внимания уделял своей матери, часто огорчал ее резкими словами, своевольными поступками, не часто говорил добрые слова, редко о ней думал и даже забывал о ее существовании</a:t>
            </a:r>
            <a:r>
              <a:rPr lang="ru-RU" dirty="0" smtClean="0">
                <a:latin typeface="+mj-lt"/>
              </a:rPr>
              <a:t>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i="1" dirty="0" smtClean="0">
                <a:latin typeface="+mj-lt"/>
              </a:rPr>
              <a:t>И </a:t>
            </a:r>
            <a:r>
              <a:rPr lang="ru-RU" i="1" dirty="0">
                <a:latin typeface="+mj-lt"/>
              </a:rPr>
              <a:t>моего так в жизни мало</a:t>
            </a:r>
            <a:br>
              <a:rPr lang="ru-RU" i="1" dirty="0">
                <a:latin typeface="+mj-lt"/>
              </a:rPr>
            </a:br>
            <a:r>
              <a:rPr lang="ru-RU" i="1" dirty="0">
                <a:latin typeface="+mj-lt"/>
              </a:rPr>
              <a:t>Вниманья чувствовала ты…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i="1" dirty="0" smtClean="0">
                <a:latin typeface="+mj-lt"/>
              </a:rPr>
              <a:t>…</a:t>
            </a:r>
            <a:r>
              <a:rPr lang="ru-RU" i="1" dirty="0">
                <a:latin typeface="+mj-lt"/>
              </a:rPr>
              <a:t/>
            </a:r>
            <a:br>
              <a:rPr lang="ru-RU" i="1" dirty="0">
                <a:latin typeface="+mj-lt"/>
              </a:rPr>
            </a:br>
            <a:r>
              <a:rPr lang="ru-RU" i="1" dirty="0">
                <a:latin typeface="+mj-lt"/>
              </a:rPr>
              <a:t>Сожмется сердце: «Неужели</a:t>
            </a:r>
            <a:br>
              <a:rPr lang="ru-RU" i="1" dirty="0">
                <a:latin typeface="+mj-lt"/>
              </a:rPr>
            </a:br>
            <a:r>
              <a:rPr lang="ru-RU" i="1" dirty="0">
                <a:latin typeface="+mj-lt"/>
              </a:rPr>
              <a:t>Я начал маму забывать?!»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1563" y="260350"/>
            <a:ext cx="77724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772400" cy="792162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Композиция сочинения</a:t>
            </a:r>
            <a:endParaRPr lang="ru-RU" b="1" dirty="0"/>
          </a:p>
        </p:txBody>
      </p:sp>
      <p:sp>
        <p:nvSpPr>
          <p:cNvPr id="23554" name="Скругленный прямоугольник 3"/>
          <p:cNvSpPr>
            <a:spLocks noChangeArrowheads="1"/>
          </p:cNvSpPr>
          <p:nvPr/>
        </p:nvSpPr>
        <p:spPr bwMode="auto">
          <a:xfrm>
            <a:off x="2339975" y="1025525"/>
            <a:ext cx="4535488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BF0000"/>
                </a:solidFill>
                <a:latin typeface="Monotype Corsiva" pitchFamily="66" charset="0"/>
              </a:rPr>
              <a:t>Проблема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365375" y="1844675"/>
            <a:ext cx="4537075" cy="495300"/>
          </a:xfrm>
          <a:prstGeom prst="roundRect">
            <a:avLst/>
          </a:prstGeom>
          <a:solidFill>
            <a:schemeClr val="accent1"/>
          </a:solidFill>
          <a:ln cap="rnd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rtlCol="0"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Комментарий к проблеме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3556" name="Скругленный прямоугольник 6"/>
          <p:cNvSpPr>
            <a:spLocks noChangeArrowheads="1"/>
          </p:cNvSpPr>
          <p:nvPr/>
        </p:nvSpPr>
        <p:spPr bwMode="auto">
          <a:xfrm>
            <a:off x="2336800" y="5300663"/>
            <a:ext cx="4537075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BF0000"/>
                </a:solidFill>
                <a:latin typeface="Monotype Corsiva" pitchFamily="66" charset="0"/>
              </a:rPr>
              <a:t>Аргумент 2</a:t>
            </a:r>
          </a:p>
        </p:txBody>
      </p:sp>
      <p:sp>
        <p:nvSpPr>
          <p:cNvPr id="23557" name="Скругленный прямоугольник 7"/>
          <p:cNvSpPr>
            <a:spLocks noChangeArrowheads="1"/>
          </p:cNvSpPr>
          <p:nvPr/>
        </p:nvSpPr>
        <p:spPr bwMode="auto">
          <a:xfrm>
            <a:off x="2339975" y="4365625"/>
            <a:ext cx="4535488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BF0000"/>
                </a:solidFill>
                <a:latin typeface="Monotype Corsiva" pitchFamily="66" charset="0"/>
              </a:rPr>
              <a:t>Аргумент 1</a:t>
            </a:r>
          </a:p>
        </p:txBody>
      </p:sp>
      <p:sp>
        <p:nvSpPr>
          <p:cNvPr id="23558" name="Скругленный прямоугольник 8"/>
          <p:cNvSpPr>
            <a:spLocks noChangeArrowheads="1"/>
          </p:cNvSpPr>
          <p:nvPr/>
        </p:nvSpPr>
        <p:spPr bwMode="auto">
          <a:xfrm>
            <a:off x="2306638" y="2606675"/>
            <a:ext cx="4537075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BF0000"/>
                </a:solidFill>
                <a:latin typeface="Monotype Corsiva" pitchFamily="66" charset="0"/>
              </a:rPr>
              <a:t>Позиция автора</a:t>
            </a:r>
          </a:p>
        </p:txBody>
      </p:sp>
      <p:sp>
        <p:nvSpPr>
          <p:cNvPr id="23559" name="Скругленный прямоугольник 9"/>
          <p:cNvSpPr>
            <a:spLocks noChangeArrowheads="1"/>
          </p:cNvSpPr>
          <p:nvPr/>
        </p:nvSpPr>
        <p:spPr bwMode="auto">
          <a:xfrm>
            <a:off x="2365375" y="3429000"/>
            <a:ext cx="4537075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BF0000"/>
                </a:solidFill>
                <a:latin typeface="Monotype Corsiva" pitchFamily="66" charset="0"/>
              </a:rPr>
              <a:t>Собственное мнение</a:t>
            </a:r>
          </a:p>
        </p:txBody>
      </p:sp>
      <p:sp>
        <p:nvSpPr>
          <p:cNvPr id="23560" name="Скругленный прямоугольник 10"/>
          <p:cNvSpPr>
            <a:spLocks noChangeArrowheads="1"/>
          </p:cNvSpPr>
          <p:nvPr/>
        </p:nvSpPr>
        <p:spPr bwMode="auto">
          <a:xfrm>
            <a:off x="2346325" y="6165850"/>
            <a:ext cx="4535488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BF0000"/>
                </a:solidFill>
                <a:latin typeface="Monotype Corsiva" pitchFamily="66" charset="0"/>
              </a:rPr>
              <a:t>Вывод</a:t>
            </a:r>
          </a:p>
        </p:txBody>
      </p:sp>
      <p:sp>
        <p:nvSpPr>
          <p:cNvPr id="23561" name="Стрелка вниз 11"/>
          <p:cNvSpPr>
            <a:spLocks noChangeArrowheads="1"/>
          </p:cNvSpPr>
          <p:nvPr/>
        </p:nvSpPr>
        <p:spPr bwMode="auto">
          <a:xfrm>
            <a:off x="4470400" y="1520825"/>
            <a:ext cx="242888" cy="360363"/>
          </a:xfrm>
          <a:prstGeom prst="downArrow">
            <a:avLst>
              <a:gd name="adj1" fmla="val 50000"/>
              <a:gd name="adj2" fmla="val 49929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562" name="Стрелка вниз 13"/>
          <p:cNvSpPr>
            <a:spLocks noChangeArrowheads="1"/>
          </p:cNvSpPr>
          <p:nvPr/>
        </p:nvSpPr>
        <p:spPr bwMode="auto">
          <a:xfrm>
            <a:off x="4470400" y="2287588"/>
            <a:ext cx="242888" cy="360362"/>
          </a:xfrm>
          <a:prstGeom prst="downArrow">
            <a:avLst>
              <a:gd name="adj1" fmla="val 50000"/>
              <a:gd name="adj2" fmla="val 49929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563" name="Стрелка вниз 14"/>
          <p:cNvSpPr>
            <a:spLocks noChangeArrowheads="1"/>
          </p:cNvSpPr>
          <p:nvPr/>
        </p:nvSpPr>
        <p:spPr bwMode="auto">
          <a:xfrm>
            <a:off x="4460875" y="3065463"/>
            <a:ext cx="241300" cy="360362"/>
          </a:xfrm>
          <a:prstGeom prst="downArrow">
            <a:avLst>
              <a:gd name="adj1" fmla="val 50000"/>
              <a:gd name="adj2" fmla="val 50258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564" name="Стрелка вниз 15"/>
          <p:cNvSpPr>
            <a:spLocks noChangeArrowheads="1"/>
          </p:cNvSpPr>
          <p:nvPr/>
        </p:nvSpPr>
        <p:spPr bwMode="auto">
          <a:xfrm>
            <a:off x="4460875" y="4002088"/>
            <a:ext cx="241300" cy="360362"/>
          </a:xfrm>
          <a:prstGeom prst="downArrow">
            <a:avLst>
              <a:gd name="adj1" fmla="val 50000"/>
              <a:gd name="adj2" fmla="val 50258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565" name="Стрелка вниз 16"/>
          <p:cNvSpPr>
            <a:spLocks noChangeArrowheads="1"/>
          </p:cNvSpPr>
          <p:nvPr/>
        </p:nvSpPr>
        <p:spPr bwMode="auto">
          <a:xfrm>
            <a:off x="4454525" y="4941888"/>
            <a:ext cx="241300" cy="358775"/>
          </a:xfrm>
          <a:prstGeom prst="downArrow">
            <a:avLst>
              <a:gd name="adj1" fmla="val 50000"/>
              <a:gd name="adj2" fmla="val 50036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3566" name="Стрелка вниз 17"/>
          <p:cNvSpPr>
            <a:spLocks noChangeArrowheads="1"/>
          </p:cNvSpPr>
          <p:nvPr/>
        </p:nvSpPr>
        <p:spPr bwMode="auto">
          <a:xfrm flipH="1">
            <a:off x="4419600" y="5802313"/>
            <a:ext cx="214313" cy="360362"/>
          </a:xfrm>
          <a:prstGeom prst="downArrow">
            <a:avLst>
              <a:gd name="adj1" fmla="val 50000"/>
              <a:gd name="adj2" fmla="val 50180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sz="3200" i="1" dirty="0">
                <a:latin typeface="+mj-lt"/>
              </a:rPr>
              <a:t>Когда мама с нами, мы даже не задумываемся о том, что будет тогда, когда ее не будет рядом. Мы, дети, не всегда понимаем и ценим ту щедрость и самоотверженность, любовь и верность, которые дарит нам мать</a:t>
            </a:r>
            <a:r>
              <a:rPr lang="ru-RU" sz="3200" i="1" dirty="0" smtClean="0">
                <a:latin typeface="+mj-lt"/>
              </a:rPr>
              <a:t>. Таких примеров в литературе и жизни, к сожалению, тоже много.</a:t>
            </a:r>
            <a:endParaRPr lang="ru-RU" sz="3200" i="1" dirty="0">
              <a:latin typeface="+mj-lt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175" y="1600200"/>
            <a:ext cx="4619625" cy="3484563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marL="0" indent="0" algn="just">
              <a:buFont typeface="Wingdings" pitchFamily="2" charset="2"/>
              <a:buNone/>
              <a:defRPr/>
            </a:pPr>
            <a:r>
              <a:rPr lang="ru-RU" i="1" dirty="0" smtClean="0">
                <a:latin typeface="+mj-lt"/>
              </a:rPr>
              <a:t>Например, в стихотворении Дмитрия </a:t>
            </a:r>
            <a:r>
              <a:rPr lang="ru-RU" i="1" dirty="0" err="1" smtClean="0">
                <a:latin typeface="+mj-lt"/>
              </a:rPr>
              <a:t>Кедрина</a:t>
            </a:r>
            <a:r>
              <a:rPr lang="ru-RU" i="1" dirty="0" smtClean="0">
                <a:latin typeface="+mj-lt"/>
              </a:rPr>
              <a:t> «Сердце» говорится о том, </a:t>
            </a:r>
            <a:r>
              <a:rPr lang="ru-RU" i="1" smtClean="0">
                <a:latin typeface="+mj-lt"/>
              </a:rPr>
              <a:t>как юноша  </a:t>
            </a:r>
            <a:r>
              <a:rPr lang="ru-RU" i="1" dirty="0" smtClean="0">
                <a:latin typeface="+mj-lt"/>
              </a:rPr>
              <a:t>по просьбе своей возлюбленной несет ей сердце матери на цветном рушнике.</a:t>
            </a:r>
            <a:endParaRPr lang="ru-RU" i="1" dirty="0">
              <a:latin typeface="+mj-lt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61443" name="Picture 2" descr="https://encrypted-tbn3.gstatic.com/images?q=tbn:ANd9GcTfw-jPjJPdWoz0K2pZnNht7xHYB5RjuDrzwumWSNyGQMUYy-P6Y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925" y="2084388"/>
            <a:ext cx="3354388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i="1" dirty="0">
                <a:latin typeface="+mj-lt"/>
              </a:rPr>
              <a:t>Проблема взаимоотношений между родителями и детьми – вечная. </a:t>
            </a:r>
            <a:br>
              <a:rPr lang="ru-RU" i="1" dirty="0">
                <a:latin typeface="+mj-lt"/>
              </a:rPr>
            </a:br>
            <a:r>
              <a:rPr lang="ru-RU" i="1" dirty="0">
                <a:latin typeface="+mj-lt"/>
              </a:rPr>
              <a:t>Не случайно одна из библейских заповедей гласит: «Почитай отца твоего и мать твою, чтобы тебе было хорошо и чтобы продлились дни твои на земле, которую Господь, Бог твой, даёт тебе». Эта пятая заповедь учит почитать родителей, любить их, быть к ним почтительными, не оскорблять, помогать во всем, заботиться о них, особенно в старости.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8121650" cy="4924425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400" i="1" dirty="0" smtClean="0">
                <a:latin typeface="+mj-lt"/>
              </a:rPr>
              <a:t>Литература </a:t>
            </a:r>
            <a:r>
              <a:rPr lang="ru-RU" sz="2400" i="1" dirty="0">
                <a:latin typeface="+mj-lt"/>
              </a:rPr>
              <a:t>во все времена поднимала эту важную проблему. </a:t>
            </a:r>
            <a:br>
              <a:rPr lang="ru-RU" sz="2400" i="1" dirty="0">
                <a:latin typeface="+mj-lt"/>
              </a:rPr>
            </a:br>
            <a:r>
              <a:rPr lang="ru-RU" sz="2400" i="1" dirty="0" smtClean="0">
                <a:latin typeface="+mj-lt"/>
              </a:rPr>
              <a:t>В </a:t>
            </a:r>
            <a:r>
              <a:rPr lang="ru-RU" sz="2400" i="1" dirty="0">
                <a:latin typeface="+mj-lt"/>
              </a:rPr>
              <a:t>романе </a:t>
            </a:r>
            <a:r>
              <a:rPr lang="ru-RU" sz="2400" i="1" dirty="0" smtClean="0">
                <a:latin typeface="+mj-lt"/>
              </a:rPr>
              <a:t>Л.Н. Толстого </a:t>
            </a:r>
            <a:r>
              <a:rPr lang="ru-RU" sz="2400" i="1" dirty="0">
                <a:latin typeface="+mj-lt"/>
              </a:rPr>
              <a:t>«Война и мир» мы видим княжну Марью Болконскую, живущую в имении Лысые горы со своим </a:t>
            </a:r>
            <a:r>
              <a:rPr lang="ru-RU" sz="2400" i="1" dirty="0" smtClean="0">
                <a:latin typeface="+mj-lt"/>
              </a:rPr>
              <a:t>отцом, Николаем </a:t>
            </a:r>
            <a:r>
              <a:rPr lang="ru-RU" sz="2400" i="1" dirty="0">
                <a:latin typeface="+mj-lt"/>
              </a:rPr>
              <a:t>Андреевичем Болконским. Отец стар, строг с ней, часто брюзглив и груб. Но княжна Марья покорно переносит поведение своего отца, его издевки и насмешки над ней, потому что бесконечно его любит и понимает, что причина его несправедливого к ней отношения – бессилие перед старостью. Она умная, романтичная и религиозная девушка, абсолютно цельная личность. Ее отношение к отцу – пример безграничной христианской любви и преданности. </a:t>
            </a: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0000"/>
            </a:schemeClr>
          </a:solidFill>
        </p:spPr>
        <p:txBody>
          <a:bodyPr/>
          <a:lstStyle/>
          <a:p>
            <a:pPr marL="0" indent="0" algn="just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i="1" dirty="0" smtClean="0">
                <a:latin typeface="+mj-lt"/>
              </a:rPr>
              <a:t>О родительской любви писали не только писатели, поэты, но и композиторы, художники. Яркими примерами являются музыкальная композиция Светланы Копыловой «У моря», картина </a:t>
            </a:r>
            <a:r>
              <a:rPr lang="ru-RU" i="1" dirty="0" smtClean="0">
                <a:latin typeface="+mj-lt"/>
              </a:rPr>
              <a:t>Рембрандта </a:t>
            </a:r>
            <a:r>
              <a:rPr lang="ru-RU" i="1" dirty="0" smtClean="0">
                <a:latin typeface="+mj-lt"/>
              </a:rPr>
              <a:t>«Возвращение </a:t>
            </a:r>
            <a:r>
              <a:rPr lang="ru-RU" i="1" dirty="0">
                <a:latin typeface="+mj-lt"/>
              </a:rPr>
              <a:t>блудного сына</a:t>
            </a:r>
            <a:r>
              <a:rPr lang="ru-RU" i="1" dirty="0" smtClean="0">
                <a:latin typeface="+mj-lt"/>
              </a:rPr>
              <a:t>».</a:t>
            </a:r>
            <a:endParaRPr lang="ru-RU" i="1" dirty="0">
              <a:latin typeface="+mj-lt"/>
            </a:endParaRPr>
          </a:p>
          <a:p>
            <a:pPr algn="just">
              <a:defRPr/>
            </a:pPr>
            <a:endParaRPr lang="ru-RU" sz="3200" i="1" dirty="0">
              <a:latin typeface="+mj-lt"/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bg2"/>
                </a:solidFill>
              </a:rPr>
              <a:t>Аргументация</a:t>
            </a:r>
            <a:endParaRPr lang="ru-RU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5538" name="Объект 2"/>
          <p:cNvSpPr>
            <a:spLocks noGrp="1"/>
          </p:cNvSpPr>
          <p:nvPr>
            <p:ph idx="1"/>
          </p:nvPr>
        </p:nvSpPr>
        <p:spPr>
          <a:xfrm>
            <a:off x="5508625" y="1600200"/>
            <a:ext cx="3384550" cy="478155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Рембрандт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Харменс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ван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Рейн. </a:t>
            </a:r>
          </a:p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indent="0" algn="ctr">
              <a:lnSpc>
                <a:spcPct val="15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«Возвращение блудного сына»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5113337" cy="6559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5400" b="1" i="1" dirty="0">
                <a:latin typeface="Monotype Corsiva" pitchFamily="66" charset="0"/>
              </a:rPr>
              <a:t>Заключительная часть </a:t>
            </a:r>
            <a:endParaRPr lang="ru-RU" b="1" i="1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844675"/>
            <a:ext cx="7772400" cy="4530725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just"/>
            <a:r>
              <a:rPr lang="ru-RU" sz="3200" smtClean="0">
                <a:latin typeface="Times New Roman" pitchFamily="18" charset="0"/>
              </a:rPr>
              <a:t>1)	концовка-вывод (сжатый в несколько строк итог всего сочинения), </a:t>
            </a:r>
          </a:p>
          <a:p>
            <a:pPr algn="just"/>
            <a:r>
              <a:rPr lang="ru-RU" sz="3200" smtClean="0">
                <a:latin typeface="Times New Roman" pitchFamily="18" charset="0"/>
              </a:rPr>
              <a:t>2)	концовка-ответ (энергичный ответ на вопрос, поставленный в начале сочинения),</a:t>
            </a:r>
          </a:p>
          <a:p>
            <a:pPr algn="just"/>
            <a:r>
              <a:rPr lang="ru-RU" sz="3200" smtClean="0">
                <a:latin typeface="Times New Roman" pitchFamily="18" charset="0"/>
              </a:rPr>
              <a:t>3)	концовка-цитата (яркая цитата, содержащая в себе суть идеи сочинения)</a:t>
            </a:r>
          </a:p>
          <a:p>
            <a:pPr algn="just">
              <a:buFont typeface="Wingdings" pitchFamily="2" charset="2"/>
              <a:buNone/>
            </a:pPr>
            <a:endParaRPr lang="ru-RU" sz="3200" smtClean="0">
              <a:latin typeface="Times New Roman" pitchFamily="18" charset="0"/>
            </a:endParaRP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b="1" dirty="0" smtClean="0"/>
              <a:t>Слепая лошадь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1989138"/>
            <a:ext cx="4392613" cy="3960812"/>
          </a:xfrm>
          <a:solidFill>
            <a:schemeClr val="bg1"/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6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Проблема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chemeClr val="bg2"/>
                </a:solidFill>
                <a:latin typeface="Monotype Corsiva" pitchFamily="66" charset="0"/>
              </a:rPr>
              <a:t>Нравственная проблема духовной жизни человека – доброта и жестокость</a:t>
            </a:r>
            <a:endParaRPr lang="ru-RU" sz="32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24579" name="Picture 2" descr="http://s19.radikal.ru/i192/1203/9d/78fb361466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628775"/>
            <a:ext cx="36925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3200" b="1" dirty="0" smtClean="0"/>
              <a:t>Клише для комментирования проблемы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600200"/>
            <a:ext cx="7834313" cy="4997450"/>
          </a:xfrm>
          <a:solidFill>
            <a:schemeClr val="bg2">
              <a:lumMod val="10000"/>
              <a:lumOff val="9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ru-RU" dirty="0" smtClean="0">
                <a:latin typeface="+mj-lt"/>
              </a:rPr>
              <a:t>Проблема добра и жестокости  - одна из актуальных проблем нашего времени. Она имеет многовековую историю. Каждый из нас не раз сталкивался с этой проблемой.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dirty="0" smtClean="0">
              <a:latin typeface="+mj-lt"/>
            </a:endParaRPr>
          </a:p>
          <a:p>
            <a:pPr algn="just">
              <a:defRPr/>
            </a:pPr>
            <a:r>
              <a:rPr lang="ru-RU" dirty="0" smtClean="0">
                <a:latin typeface="+mj-lt"/>
              </a:rPr>
              <a:t>Поступок героя свидетельствует о том, что…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ru-RU" dirty="0" smtClean="0">
              <a:latin typeface="+mj-lt"/>
            </a:endParaRPr>
          </a:p>
          <a:p>
            <a:pPr algn="just">
              <a:defRPr/>
            </a:pPr>
            <a:r>
              <a:rPr lang="ru-RU" dirty="0" smtClean="0">
                <a:latin typeface="+mj-lt"/>
              </a:rPr>
              <a:t>Автор осуждает поступок героя…</a:t>
            </a:r>
          </a:p>
          <a:p>
            <a:pPr algn="just">
              <a:defRPr/>
            </a:pPr>
            <a:endParaRPr lang="ru-RU" dirty="0" smtClean="0">
              <a:latin typeface="+mj-lt"/>
            </a:endParaRPr>
          </a:p>
          <a:p>
            <a:pPr algn="just">
              <a:defRPr/>
            </a:pPr>
            <a:r>
              <a:rPr lang="ru-RU" dirty="0" smtClean="0">
                <a:latin typeface="+mj-lt"/>
              </a:rPr>
              <a:t>Автор заставляет читателя задуматься о </a:t>
            </a:r>
            <a:r>
              <a:rPr lang="ru-RU" dirty="0" smtClean="0"/>
              <a:t>…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5438" y="1628775"/>
            <a:ext cx="3598862" cy="720725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dirty="0" smtClean="0">
                <a:latin typeface="Monotype Corsiva" pitchFamily="66" charset="0"/>
              </a:rPr>
              <a:t> Автор…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900113" y="260350"/>
            <a:ext cx="7772400" cy="1143000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  <a:ln>
            <a:noFill/>
          </a:ln>
          <a:ex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ru-RU" sz="3200" b="1" smtClean="0"/>
              <a:t>Клише для комментирования проблемы</a:t>
            </a:r>
            <a:endParaRPr lang="ru-RU" sz="3200" b="1" dirty="0"/>
          </a:p>
        </p:txBody>
      </p:sp>
      <p:sp>
        <p:nvSpPr>
          <p:cNvPr id="26628" name="Стрелка вниз 4"/>
          <p:cNvSpPr>
            <a:spLocks noChangeArrowheads="1"/>
          </p:cNvSpPr>
          <p:nvPr/>
        </p:nvSpPr>
        <p:spPr bwMode="auto">
          <a:xfrm>
            <a:off x="4140200" y="2565400"/>
            <a:ext cx="1049338" cy="1150938"/>
          </a:xfrm>
          <a:prstGeom prst="downArrow">
            <a:avLst>
              <a:gd name="adj1" fmla="val 50000"/>
              <a:gd name="adj2" fmla="val 49971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9" name="TextBox 5"/>
          <p:cNvSpPr txBox="1">
            <a:spLocks noChangeArrowheads="1"/>
          </p:cNvSpPr>
          <p:nvPr/>
        </p:nvSpPr>
        <p:spPr bwMode="auto">
          <a:xfrm>
            <a:off x="755650" y="3933825"/>
            <a:ext cx="8064500" cy="1076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>
                <a:latin typeface="Monotype Corsiva" pitchFamily="66" charset="0"/>
              </a:rPr>
              <a:t>Отмечает; описывает; приводит пример того, как; доказывает; убеждает; приходит к выводу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ru-RU" smtClean="0"/>
          </a:p>
        </p:txBody>
      </p:sp>
      <p:sp>
        <p:nvSpPr>
          <p:cNvPr id="4" name="Овал 3"/>
          <p:cNvSpPr/>
          <p:nvPr/>
        </p:nvSpPr>
        <p:spPr bwMode="auto">
          <a:xfrm>
            <a:off x="2843213" y="1196975"/>
            <a:ext cx="4032250" cy="15843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Monotype Corsiva" pitchFamily="66" charset="0"/>
                <a:cs typeface="+mn-cs"/>
              </a:rPr>
              <a:t>Позиция автора</a:t>
            </a:r>
          </a:p>
        </p:txBody>
      </p:sp>
      <p:sp>
        <p:nvSpPr>
          <p:cNvPr id="27651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2" name="Стрелка вниз 5"/>
          <p:cNvSpPr>
            <a:spLocks noChangeArrowheads="1"/>
          </p:cNvSpPr>
          <p:nvPr/>
        </p:nvSpPr>
        <p:spPr bwMode="auto">
          <a:xfrm rot="2136252">
            <a:off x="3203575" y="3036888"/>
            <a:ext cx="484188" cy="979487"/>
          </a:xfrm>
          <a:prstGeom prst="downArrow">
            <a:avLst>
              <a:gd name="adj1" fmla="val 50000"/>
              <a:gd name="adj2" fmla="val 50105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3" name="Стрелка вниз 6"/>
          <p:cNvSpPr>
            <a:spLocks noChangeArrowheads="1"/>
          </p:cNvSpPr>
          <p:nvPr/>
        </p:nvSpPr>
        <p:spPr bwMode="auto">
          <a:xfrm rot="-1653284">
            <a:off x="6421438" y="3030538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1187450" y="4606925"/>
            <a:ext cx="2952750" cy="1368425"/>
          </a:xfrm>
          <a:prstGeom prst="roundRect">
            <a:avLst/>
          </a:prstGeom>
          <a:solidFill>
            <a:schemeClr val="accent1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Monotype Corsiva" pitchFamily="66" charset="0"/>
                <a:cs typeface="+mn-cs"/>
              </a:rPr>
              <a:t>Автор не согласен с героем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5521325" y="4535488"/>
            <a:ext cx="2928938" cy="1439862"/>
          </a:xfrm>
          <a:prstGeom prst="roundRect">
            <a:avLst/>
          </a:prstGeom>
          <a:solidFill>
            <a:schemeClr val="accent1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Monotype Corsiva" pitchFamily="66" charset="0"/>
                <a:cs typeface="+mn-cs"/>
              </a:rPr>
              <a:t>Автор осуждает поведение героя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33375"/>
            <a:ext cx="8569325" cy="1143000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ru-RU" sz="4000" b="1" dirty="0" smtClean="0"/>
              <a:t>Аргументация собственной позиции</a:t>
            </a:r>
            <a:endParaRPr lang="ru-RU" sz="4000" b="1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524000" y="1773238"/>
            <a:ext cx="6696075" cy="914400"/>
          </a:xfrm>
          <a:prstGeom prst="roundRect">
            <a:avLst/>
          </a:prstGeom>
          <a:solidFill>
            <a:schemeClr val="accent1"/>
          </a:solidFill>
          <a:ln w="9525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Собственное мнение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650" y="2997200"/>
            <a:ext cx="8064500" cy="35385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Необходимо заявить о своем мнении: я согласен (не согласен) с автором….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Ваша позиция должна быть сформулирована в отдельном предложении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  <a:cs typeface="+mn-cs"/>
              </a:rPr>
              <a:t>Позиция должна быть подкреплена двумя аргументами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1178</Words>
  <Application>Microsoft Office PowerPoint</Application>
  <PresentationFormat>Экран (4:3)</PresentationFormat>
  <Paragraphs>154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Слои</vt:lpstr>
      <vt:lpstr>Подготовка к написанию сочинения-рассуждения</vt:lpstr>
      <vt:lpstr>Слепая лошадь</vt:lpstr>
      <vt:lpstr>Эпиграф</vt:lpstr>
      <vt:lpstr>Композиция сочинения</vt:lpstr>
      <vt:lpstr>Слепая лошадь</vt:lpstr>
      <vt:lpstr>Клише для комментирования проблемы</vt:lpstr>
      <vt:lpstr>Презентация PowerPoint</vt:lpstr>
      <vt:lpstr>Презентация PowerPoint</vt:lpstr>
      <vt:lpstr>Аргументация собственной позиции</vt:lpstr>
      <vt:lpstr>Аргументация</vt:lpstr>
      <vt:lpstr>«Матерь Человеческая»</vt:lpstr>
      <vt:lpstr>Аргументация</vt:lpstr>
      <vt:lpstr>Вывод</vt:lpstr>
      <vt:lpstr>Подготовка к написанию сочинения-рассуждения</vt:lpstr>
      <vt:lpstr>Презентация PowerPoint</vt:lpstr>
      <vt:lpstr>Вступление.  Определение проблемы</vt:lpstr>
      <vt:lpstr>Вступление.  Определение проблемы</vt:lpstr>
      <vt:lpstr>Вступление.  Определение проблемы</vt:lpstr>
      <vt:lpstr>Вступление.  Определение проблемы</vt:lpstr>
      <vt:lpstr>Презентация PowerPoint</vt:lpstr>
      <vt:lpstr>Презентация PowerPoint</vt:lpstr>
      <vt:lpstr>Аргументация собственной позиции</vt:lpstr>
      <vt:lpstr>Аргументация</vt:lpstr>
      <vt:lpstr>Аргументация</vt:lpstr>
      <vt:lpstr>Аргументация</vt:lpstr>
      <vt:lpstr>Аргументация</vt:lpstr>
      <vt:lpstr>Аргументация</vt:lpstr>
      <vt:lpstr>Заключительная часть </vt:lpstr>
      <vt:lpstr>Заключительная часть </vt:lpstr>
      <vt:lpstr>Подготовка к написанию сочинения-рассуждения</vt:lpstr>
      <vt:lpstr>Притча «Сердце матери»</vt:lpstr>
      <vt:lpstr>Вступление.  Определение проблемы</vt:lpstr>
      <vt:lpstr>Вступление.  Определение проблемы</vt:lpstr>
      <vt:lpstr>Авторская позиция</vt:lpstr>
      <vt:lpstr>Аргументация собственной позиции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Аргументация</vt:lpstr>
      <vt:lpstr>Аргументация</vt:lpstr>
      <vt:lpstr>Аргументация</vt:lpstr>
      <vt:lpstr>Аргументация</vt:lpstr>
      <vt:lpstr>Аргументация</vt:lpstr>
      <vt:lpstr>Презентация PowerPoint</vt:lpstr>
      <vt:lpstr>Заключительная часть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написанию сочинения-рассуждения</dc:title>
  <dc:creator>Admin</dc:creator>
  <cp:lastModifiedBy>Admin</cp:lastModifiedBy>
  <cp:revision>39</cp:revision>
  <dcterms:created xsi:type="dcterms:W3CDTF">2013-09-25T11:55:11Z</dcterms:created>
  <dcterms:modified xsi:type="dcterms:W3CDTF">2014-02-09T05:38:44Z</dcterms:modified>
</cp:coreProperties>
</file>