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1" r:id="rId3"/>
    <p:sldId id="257" r:id="rId4"/>
    <p:sldId id="258" r:id="rId5"/>
    <p:sldId id="280" r:id="rId6"/>
    <p:sldId id="279" r:id="rId7"/>
    <p:sldId id="281" r:id="rId8"/>
    <p:sldId id="282" r:id="rId9"/>
    <p:sldId id="27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70" r:id="rId20"/>
    <p:sldId id="273" r:id="rId21"/>
    <p:sldId id="274" r:id="rId22"/>
    <p:sldId id="275" r:id="rId23"/>
    <p:sldId id="276" r:id="rId24"/>
    <p:sldId id="285" r:id="rId25"/>
    <p:sldId id="277" r:id="rId26"/>
    <p:sldId id="28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75" autoAdjust="0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72DC92-240E-4257-8FEC-164E0E1AC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738D-7425-41E1-87FA-F7E97F82E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F9B6-BB38-487F-9DC2-965354115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FA0E7-96D5-4CBC-8177-A79BBAF4E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725DA-34EB-4D7A-8656-1A55B8F7F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FC64B-1F76-4242-B8AB-2372AB3AA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5D5F-3833-4C21-965B-AC27DBC67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EE18C-4DD8-4766-A148-6EBEDE9C2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4999-F43D-407A-8F16-576AFC60B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81DC-6CCE-4DA6-BA00-DFF003D62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4451-420D-42A2-8C19-9BD7E4D4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D41A5-4D76-46F2-B6AF-98275AFBB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DF436A0-A669-44B4-BF87-BAFA534F3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itinskiy.ru/" TargetMode="External"/><Relationship Id="rId2" Type="http://schemas.openxmlformats.org/officeDocument/2006/relationships/hyperlink" Target="http://www.schoo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e.ru/" TargetMode="External"/><Relationship Id="rId5" Type="http://schemas.openxmlformats.org/officeDocument/2006/relationships/hyperlink" Target="http://www.schapovo.ru/" TargetMode="External"/><Relationship Id="rId4" Type="http://schemas.openxmlformats.org/officeDocument/2006/relationships/hyperlink" Target="http://www.sevstyle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052736"/>
            <a:ext cx="7696200" cy="2057400"/>
          </a:xfrm>
        </p:spPr>
        <p:txBody>
          <a:bodyPr/>
          <a:lstStyle/>
          <a:p>
            <a:pPr algn="ctr" eaLnBrk="1" hangingPunct="1"/>
            <a:r>
              <a:rPr lang="ru-RU" sz="7200" dirty="0" smtClean="0"/>
              <a:t>Опасные газы.</a:t>
            </a:r>
            <a:br>
              <a:rPr lang="ru-RU" sz="7200" dirty="0" smtClean="0"/>
            </a:br>
            <a:r>
              <a:rPr lang="ru-RU" sz="7200" dirty="0" smtClean="0"/>
              <a:t> С ними не шутят.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852936"/>
            <a:ext cx="7696200" cy="20574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528" y="3068960"/>
            <a:ext cx="651963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folHlink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folHlink"/>
                </a:solidFill>
              </a:rPr>
              <a:t>ОБЖ. 5  </a:t>
            </a:r>
            <a:r>
              <a:rPr lang="ru-RU" sz="2800" b="1" i="1" dirty="0">
                <a:solidFill>
                  <a:schemeClr val="folHlink"/>
                </a:solidFill>
              </a:rPr>
              <a:t>класс.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folHlink"/>
                </a:solidFill>
              </a:rPr>
              <a:t>МБОУ лицей  № 102.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chemeClr val="folHlink"/>
                </a:solidFill>
              </a:rPr>
              <a:t>Преподаватель-организатор </a:t>
            </a:r>
            <a:r>
              <a:rPr lang="ru-RU" sz="2800" b="1" i="1" dirty="0" smtClean="0">
                <a:solidFill>
                  <a:schemeClr val="folHlink"/>
                </a:solidFill>
              </a:rPr>
              <a:t>ОБЖ </a:t>
            </a:r>
            <a:r>
              <a:rPr lang="ru-RU" sz="2800" b="1" i="1" dirty="0">
                <a:solidFill>
                  <a:schemeClr val="folHlink"/>
                </a:solidFill>
              </a:rPr>
              <a:t>Глебов А.А.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folHlink"/>
                </a:solidFill>
              </a:rPr>
              <a:t>2014г</a:t>
            </a:r>
            <a:r>
              <a:rPr lang="ru-RU" sz="2800" b="1" i="1" dirty="0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5" name="Picture 7" descr="в3-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240360"/>
            <a:ext cx="1979774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j0346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1223963" cy="1092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13752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776"/>
            <a:ext cx="8135938" cy="5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Пострадавшего необходимо вывести (вынести) на улицу.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8135937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813752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135938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 Помощь надышавшемуся угарным или бытовым газ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 t="18705" b="18134"/>
          <a:stretch>
            <a:fillRect/>
          </a:stretch>
        </p:blipFill>
        <p:spPr bwMode="auto">
          <a:xfrm>
            <a:off x="395536" y="1484784"/>
            <a:ext cx="820737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Тесты по газовой безопасности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5892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Газы опасны! С ними не шутят!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Изучаемые вопросы: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Виды газов. Их влияние на человека.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Способы обнаружения утечки газа.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Действия после обнаружения утечки газа.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Признаки отравления газом.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Меры по предотвращению утечки газа.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Первая помощь при отравлении газом.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dirty="0" smtClean="0"/>
              <a:t>Тесты по газовой безопасности.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dirty="0" smtClean="0"/>
          </a:p>
        </p:txBody>
      </p:sp>
      <p:pic>
        <p:nvPicPr>
          <p:cNvPr id="4" name="Picture 4" descr="j0346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20688"/>
            <a:ext cx="1223963" cy="1092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207375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8135937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820896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8281987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04775"/>
            <a:ext cx="8713788" cy="6535738"/>
          </a:xfr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219700" y="141287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pic>
        <p:nvPicPr>
          <p:cNvPr id="51204" name="Picture 4" descr="30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820738"/>
            <a:ext cx="3527425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388" y="0"/>
            <a:ext cx="633730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chemeClr val="bg1"/>
                </a:solidFill>
                <a:latin typeface="Tahoma" pitchFamily="34" charset="0"/>
              </a:rPr>
              <a:t>Службы  спасения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5003800" y="4724400"/>
            <a:ext cx="3673475" cy="1655763"/>
          </a:xfrm>
          <a:prstGeom prst="leftArrowCallout">
            <a:avLst>
              <a:gd name="adj1" fmla="val 25000"/>
              <a:gd name="adj2" fmla="val 25000"/>
              <a:gd name="adj3" fmla="val 36977"/>
              <a:gd name="adj4" fmla="val 6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ahoma" pitchFamily="34" charset="0"/>
              </a:rPr>
              <a:t>Назови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ahoma" pitchFamily="34" charset="0"/>
              </a:rPr>
              <a:t>службы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ahoma" pitchFamily="34" charset="0"/>
              </a:rPr>
              <a:t> спасения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80063" y="3429000"/>
            <a:ext cx="28082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6632" name="Picture 8" descr="0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700213"/>
            <a:ext cx="34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2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4425" y="168592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0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02025"/>
            <a:ext cx="34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0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349500"/>
            <a:ext cx="34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0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76700"/>
            <a:ext cx="34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1_cl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8875" y="3514725"/>
            <a:ext cx="19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4" descr="3_clr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2349500"/>
            <a:ext cx="285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4_cl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4150" y="4076700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3322712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Домашняя работа: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3456384" cy="4824536"/>
          </a:xfrm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1800" dirty="0" smtClean="0"/>
              <a:t>1.     </a:t>
            </a:r>
            <a:r>
              <a:rPr lang="ru-RU" sz="1800" b="1" dirty="0" smtClean="0"/>
              <a:t>Внимательно прочитайте</a:t>
            </a:r>
            <a:r>
              <a:rPr lang="ru-RU" sz="1800" dirty="0" smtClean="0"/>
              <a:t> причины утечки бытового газа и отравления им из учебника.         Затем разделите эти причины на две группы:                       1) причины, в появлении которых можете быть виноваты вы;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ru-RU" sz="1800" dirty="0" smtClean="0"/>
              <a:t>       2) причины, которые появляются независимо от вас.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1800" dirty="0" smtClean="0"/>
              <a:t>2.     </a:t>
            </a:r>
            <a:r>
              <a:rPr lang="ru-RU" sz="1800" b="1" dirty="0" smtClean="0"/>
              <a:t>Запишите правила поведения </a:t>
            </a:r>
            <a:r>
              <a:rPr lang="ru-RU" sz="1800" dirty="0" smtClean="0"/>
              <a:t>в случае появления запаха газа. Отдельно запишите, чего нельзя делать категорически.</a:t>
            </a:r>
          </a:p>
        </p:txBody>
      </p:sp>
      <p:graphicFrame>
        <p:nvGraphicFramePr>
          <p:cNvPr id="86020" name="Organization Chart 4"/>
          <p:cNvGraphicFramePr>
            <a:graphicFrameLocks/>
          </p:cNvGraphicFramePr>
          <p:nvPr/>
        </p:nvGraphicFramePr>
        <p:xfrm>
          <a:off x="4139952" y="3140968"/>
          <a:ext cx="4824536" cy="3312368"/>
        </p:xfrm>
        <a:graphic>
          <a:graphicData uri="http://schemas.openxmlformats.org/drawingml/2006/compatibility">
            <com:legacyDrawing xmlns:com="http://schemas.openxmlformats.org/drawingml/2006/compatibility" spid="_x0000_s17410"/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55976" y="1124744"/>
            <a:ext cx="4103687" cy="1816100"/>
          </a:xfrm>
          <a:prstGeom prst="rect">
            <a:avLst/>
          </a:prstGeom>
          <a:solidFill>
            <a:srgbClr val="FFFFCC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Вспомним 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формулу</a:t>
            </a:r>
          </a:p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  <a:latin typeface="Comic Sans MS" pitchFamily="66" charset="0"/>
              </a:rPr>
              <a:t>безопасности: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75320"/>
          </a:xfrm>
        </p:spPr>
        <p:txBody>
          <a:bodyPr/>
          <a:lstStyle/>
          <a:p>
            <a:r>
              <a:rPr lang="ru-RU" sz="2800" b="1" dirty="0" smtClean="0"/>
              <a:t>Используемая литература, </a:t>
            </a:r>
            <a:r>
              <a:rPr lang="ru-RU" sz="2800" b="1" dirty="0" err="1" smtClean="0"/>
              <a:t>интернет-источники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600" b="1" dirty="0" smtClean="0"/>
              <a:t>Учебники «Основы безопасности жизнедеятельности»  для 5 класса </a:t>
            </a:r>
            <a:r>
              <a:rPr lang="ru-RU" sz="1600" dirty="0" smtClean="0"/>
              <a:t>(под редакцией Ю.Л.Воробьева, издательство «</a:t>
            </a:r>
            <a:r>
              <a:rPr lang="ru-RU" sz="1600" dirty="0" err="1" smtClean="0"/>
              <a:t>Астрель</a:t>
            </a:r>
            <a:r>
              <a:rPr lang="ru-RU" sz="1600" dirty="0" smtClean="0"/>
              <a:t>»); УМК по предмету ОБЖ для 5-9 классов (авторы В.В.Марков и др., издательство «Дрофа»); учебники «Основы безопасности жизнедеятельности» для 5  класса (авторы А.Т.Смирнов и др., издательство «Просвещение»).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Учебник ОБЖ 5 класс А.Т. Смирнов, Б.О. Хренников . Москва. «Просвещение» 2010-14гг.</a:t>
            </a:r>
          </a:p>
          <a:p>
            <a:pPr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Библиотека электронных наглядных пособий ОБЖ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5 – 11 класс. Методическая поддержка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Фото и картинки с сайтов:</a:t>
            </a:r>
          </a:p>
          <a:p>
            <a:pPr>
              <a:defRPr/>
            </a:pP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16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ursa-tm.ru</a:t>
            </a:r>
          </a:p>
          <a:p>
            <a:pPr>
              <a:defRPr/>
            </a:pP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kinderrazukraski.ru</a:t>
            </a:r>
          </a:p>
          <a:p>
            <a:pPr>
              <a:defRPr/>
            </a:pPr>
            <a:r>
              <a:rPr lang="en-US" sz="16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afula.ucoz.ru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www.nikitinskiy.ru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bora.ucoz.ru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www.sevstyle.com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www.schapovo.ru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www.adme.ru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Вопросы к уроку</a:t>
            </a:r>
            <a:r>
              <a:rPr lang="ru-RU" smtClean="0"/>
              <a:t> (учащимся):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1.     В чем заключается самое коварное свойство угарного газа?</a:t>
            </a:r>
          </a:p>
          <a:p>
            <a:pPr eaLnBrk="1" hangingPunct="1"/>
            <a:r>
              <a:rPr lang="ru-RU" sz="2800" smtClean="0"/>
              <a:t>2.     По каким признакам можно узнать, что в помещении ядовитый газ?</a:t>
            </a:r>
          </a:p>
          <a:p>
            <a:pPr eaLnBrk="1" hangingPunct="1"/>
            <a:r>
              <a:rPr lang="ru-RU" sz="2800" smtClean="0"/>
              <a:t>3.     Какие газы поднимаются наверх, а какие стелятся внизу?</a:t>
            </a:r>
          </a:p>
          <a:p>
            <a:pPr eaLnBrk="1" hangingPunct="1"/>
            <a:r>
              <a:rPr lang="ru-RU" sz="2800" smtClean="0"/>
              <a:t>4.     Как должен гореть газ в горелке плиты?</a:t>
            </a:r>
          </a:p>
          <a:p>
            <a:pPr eaLnBrk="1" hangingPunct="1"/>
            <a:r>
              <a:rPr lang="ru-RU" sz="2800" smtClean="0"/>
              <a:t>5.     Чем пахнет бытовой газ?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323850" y="765175"/>
          <a:ext cx="8569325" cy="5688013"/>
        </p:xfrm>
        <a:graphic>
          <a:graphicData uri="http://schemas.openxmlformats.org/presentationml/2006/ole">
            <p:oleObj spid="_x0000_s1026" name="Документ" r:id="rId3" imgW="10088282" imgH="662927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 b="14595"/>
          <a:stretch>
            <a:fillRect/>
          </a:stretch>
        </p:blipFill>
        <p:spPr bwMode="auto">
          <a:xfrm>
            <a:off x="250825" y="620713"/>
            <a:ext cx="856932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900113" y="692150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Способы обнаружения утечки газа.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11188" y="1211263"/>
            <a:ext cx="7993062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u="sng" dirty="0">
                <a:solidFill>
                  <a:schemeClr val="bg1"/>
                </a:solidFill>
              </a:rPr>
              <a:t>На глаз</a:t>
            </a:r>
            <a:r>
              <a:rPr lang="ru-RU" sz="2800" b="1" i="1" dirty="0">
                <a:solidFill>
                  <a:schemeClr val="bg1"/>
                </a:solidFill>
              </a:rPr>
              <a:t>:</a:t>
            </a:r>
            <a:r>
              <a:rPr lang="ru-RU" sz="2800" i="1" dirty="0">
                <a:solidFill>
                  <a:schemeClr val="bg1"/>
                </a:solidFill>
              </a:rPr>
              <a:t> на поверхности мыльной воды, налитой вдоль газовых труб, в месте утечки образуются пузырьки.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u="sng" dirty="0">
                <a:solidFill>
                  <a:schemeClr val="bg1"/>
                </a:solidFill>
              </a:rPr>
              <a:t>На слух</a:t>
            </a:r>
            <a:r>
              <a:rPr lang="ru-RU" sz="2800" b="1" i="1" dirty="0">
                <a:solidFill>
                  <a:schemeClr val="bg1"/>
                </a:solidFill>
              </a:rPr>
              <a:t>:</a:t>
            </a:r>
            <a:r>
              <a:rPr lang="ru-RU" sz="2800" i="1" dirty="0">
                <a:solidFill>
                  <a:schemeClr val="bg1"/>
                </a:solidFill>
              </a:rPr>
              <a:t>  в случае сильной утечки газ вырывается из трубы со свистом.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800" b="1" i="1" u="sng" dirty="0">
                <a:solidFill>
                  <a:schemeClr val="bg1"/>
                </a:solidFill>
              </a:rPr>
              <a:t>По запаху</a:t>
            </a:r>
            <a:r>
              <a:rPr lang="ru-RU" sz="2800" b="1" i="1" dirty="0">
                <a:solidFill>
                  <a:schemeClr val="bg1"/>
                </a:solidFill>
              </a:rPr>
              <a:t>: </a:t>
            </a:r>
            <a:r>
              <a:rPr lang="ru-RU" sz="2800" i="1" dirty="0">
                <a:solidFill>
                  <a:schemeClr val="bg1"/>
                </a:solidFill>
              </a:rPr>
              <a:t>характерный запах, который выделяет газ, становится сильнее в местах утечки.</a:t>
            </a:r>
          </a:p>
          <a:p>
            <a:pPr marL="342900" indent="-342900">
              <a:spcBef>
                <a:spcPct val="50000"/>
              </a:spcBef>
            </a:pP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u="sng" dirty="0">
                <a:solidFill>
                  <a:schemeClr val="bg1"/>
                </a:solidFill>
              </a:rPr>
              <a:t>ПОМНИ</a:t>
            </a:r>
            <a:r>
              <a:rPr lang="ru-RU" sz="2800" b="1" i="1" dirty="0">
                <a:solidFill>
                  <a:schemeClr val="bg1"/>
                </a:solidFill>
              </a:rPr>
              <a:t>:  </a:t>
            </a:r>
            <a:r>
              <a:rPr lang="ru-RU" sz="2800" i="1" dirty="0">
                <a:solidFill>
                  <a:schemeClr val="bg1"/>
                </a:solidFill>
              </a:rPr>
              <a:t>нельзя искать место утечки газа с помощью открытого огня!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smok"/>
          <p:cNvPicPr>
            <a:picLocks noChangeAspect="1" noChangeArrowheads="1"/>
          </p:cNvPicPr>
          <p:nvPr/>
        </p:nvPicPr>
        <p:blipFill>
          <a:blip r:embed="rId2" cstate="print"/>
          <a:srcRect r="13751" b="14299"/>
          <a:stretch>
            <a:fillRect/>
          </a:stretch>
        </p:blipFill>
        <p:spPr bwMode="auto">
          <a:xfrm>
            <a:off x="-11113" y="0"/>
            <a:ext cx="9155113" cy="681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765175"/>
            <a:ext cx="40322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i="1" u="sng">
                <a:solidFill>
                  <a:schemeClr val="bg1"/>
                </a:solidFill>
              </a:rPr>
              <a:t>При утечке газа </a:t>
            </a:r>
            <a:r>
              <a:rPr lang="ru-RU" sz="3200" b="1" i="1" u="sng">
                <a:solidFill>
                  <a:schemeClr val="bg1"/>
                </a:solidFill>
              </a:rPr>
              <a:t>нельзя</a:t>
            </a:r>
            <a:r>
              <a:rPr lang="ru-RU" sz="3200" b="1" i="1">
                <a:solidFill>
                  <a:schemeClr val="bg1"/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>
                <a:solidFill>
                  <a:schemeClr val="bg1"/>
                </a:solidFill>
              </a:rPr>
              <a:t>Трогать электровыключатели, звонить в электрические звонки, пользоваться лифтом.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>
                <a:solidFill>
                  <a:schemeClr val="bg1"/>
                </a:solidFill>
              </a:rPr>
              <a:t>Пользоваться спичками и  зажигалками.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>
                <a:solidFill>
                  <a:schemeClr val="bg1"/>
                </a:solidFill>
              </a:rPr>
              <a:t>Проверять наличие утечки газа огнем (спичками). Проверять утечку газа можно мыльной пеной.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119813" y="2019300"/>
            <a:ext cx="30241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400" b="1" i="1" u="sng">
                <a:solidFill>
                  <a:schemeClr val="bg1"/>
                </a:solidFill>
              </a:rPr>
              <a:t>НАДО: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>
                <a:solidFill>
                  <a:schemeClr val="bg1"/>
                </a:solidFill>
              </a:rPr>
              <a:t>Перекрыть газ, не включая света.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>
                <a:solidFill>
                  <a:schemeClr val="bg1"/>
                </a:solidFill>
              </a:rPr>
              <a:t>Открыть окна и двери.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 i="1">
                <a:solidFill>
                  <a:schemeClr val="bg1"/>
                </a:solidFill>
              </a:rPr>
              <a:t>Если причина загазованности не ясна, вызвать газовую службу по телефону 04.</a:t>
            </a:r>
          </a:p>
          <a:p>
            <a:pPr marL="342900" indent="-342900">
              <a:spcBef>
                <a:spcPct val="50000"/>
              </a:spcBef>
            </a:pPr>
            <a:endParaRPr lang="ru-RU" sz="2400" b="1" i="1">
              <a:solidFill>
                <a:schemeClr val="bg1"/>
              </a:solidFill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4716463" y="260350"/>
            <a:ext cx="417036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ЗАПОМНИ: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 b="14595"/>
          <a:stretch>
            <a:fillRect/>
          </a:stretch>
        </p:blipFill>
        <p:spPr bwMode="auto">
          <a:xfrm>
            <a:off x="250825" y="620713"/>
            <a:ext cx="856932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95288" y="692150"/>
            <a:ext cx="80581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Мои  действия после обнаружения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утечки газа:</a:t>
            </a:r>
          </a:p>
        </p:txBody>
      </p:sp>
      <p:sp>
        <p:nvSpPr>
          <p:cNvPr id="31750" name="Document"/>
          <p:cNvSpPr>
            <a:spLocks noEditPoints="1" noChangeArrowheads="1"/>
          </p:cNvSpPr>
          <p:nvPr/>
        </p:nvSpPr>
        <p:spPr bwMode="auto">
          <a:xfrm>
            <a:off x="395288" y="1557338"/>
            <a:ext cx="8208962" cy="13668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Немедленно предупреди соседей и от них по телефону вызовите аварийную газовую службу (04), избегая всяких действий, вызывающих искрение и повышение температуры воздуха в квартире.</a:t>
            </a:r>
          </a:p>
        </p:txBody>
      </p:sp>
      <p:sp>
        <p:nvSpPr>
          <p:cNvPr id="31751" name="Document"/>
          <p:cNvSpPr>
            <a:spLocks noEditPoints="1" noChangeArrowheads="1"/>
          </p:cNvSpPr>
          <p:nvPr/>
        </p:nvSpPr>
        <p:spPr bwMode="auto">
          <a:xfrm>
            <a:off x="395288" y="3284538"/>
            <a:ext cx="8208962" cy="13668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2. Проветрите квартиру, открыв окна и удалив из нее всех присутствующих. Не включайте электровыключатели, избегайте пользоваться телефоном (может быть искрение и взрыв).</a:t>
            </a:r>
          </a:p>
        </p:txBody>
      </p:sp>
      <p:sp>
        <p:nvSpPr>
          <p:cNvPr id="31753" name="Document"/>
          <p:cNvSpPr>
            <a:spLocks noEditPoints="1" noChangeArrowheads="1"/>
          </p:cNvSpPr>
          <p:nvPr/>
        </p:nvSpPr>
        <p:spPr bwMode="auto">
          <a:xfrm>
            <a:off x="395288" y="4868863"/>
            <a:ext cx="8208962" cy="13668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3. Прекратите, если возможно, подачу газа, выйдите из квартиры, закрыв за собой дверь, и дождитесь прибытия специалистов газовой службы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1 Тесты по применению газа_ тест"/>
          <p:cNvPicPr>
            <a:picLocks noChangeAspect="1" noChangeArrowheads="1"/>
          </p:cNvPicPr>
          <p:nvPr/>
        </p:nvPicPr>
        <p:blipFill>
          <a:blip r:embed="rId2" cstate="print"/>
          <a:srcRect b="14595"/>
          <a:stretch>
            <a:fillRect/>
          </a:stretch>
        </p:blipFill>
        <p:spPr bwMode="auto">
          <a:xfrm>
            <a:off x="250825" y="620713"/>
            <a:ext cx="87137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8248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Меры по предотвращению утечки газа</a:t>
            </a:r>
          </a:p>
        </p:txBody>
      </p:sp>
      <p:sp>
        <p:nvSpPr>
          <p:cNvPr id="32774" name="Document"/>
          <p:cNvSpPr>
            <a:spLocks noEditPoints="1" noChangeArrowheads="1"/>
          </p:cNvSpPr>
          <p:nvPr/>
        </p:nvSpPr>
        <p:spPr bwMode="auto">
          <a:xfrm>
            <a:off x="395288" y="1341438"/>
            <a:ext cx="8208962" cy="136683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1. При установке газовой плиты пользоваться только услугами специалистов газовой службы, требовать от них документ, что работа проведена в строгом соответствии норм и правил безопасности.</a:t>
            </a:r>
          </a:p>
        </p:txBody>
      </p:sp>
      <p:sp>
        <p:nvSpPr>
          <p:cNvPr id="32775" name="Document"/>
          <p:cNvSpPr>
            <a:spLocks noEditPoints="1" noChangeArrowheads="1"/>
          </p:cNvSpPr>
          <p:nvPr/>
        </p:nvSpPr>
        <p:spPr bwMode="auto">
          <a:xfrm>
            <a:off x="395288" y="2924175"/>
            <a:ext cx="8208962" cy="936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2. Не допускать малолетних детей к газовой плите (баллону) и не разрешать им играть на кухне.</a:t>
            </a:r>
          </a:p>
        </p:txBody>
      </p:sp>
      <p:sp>
        <p:nvSpPr>
          <p:cNvPr id="32776" name="Document"/>
          <p:cNvSpPr>
            <a:spLocks noEditPoints="1" noChangeArrowheads="1"/>
          </p:cNvSpPr>
          <p:nvPr/>
        </p:nvSpPr>
        <p:spPr bwMode="auto">
          <a:xfrm>
            <a:off x="395288" y="3933825"/>
            <a:ext cx="8208962" cy="9366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3. Горящий газ сжигает кислород, поэтому не закрывайте в кухне вентиляционные отверстия и чаще проветривайте ее.</a:t>
            </a:r>
          </a:p>
        </p:txBody>
      </p:sp>
      <p:sp>
        <p:nvSpPr>
          <p:cNvPr id="32778" name="Document"/>
          <p:cNvSpPr>
            <a:spLocks noEditPoints="1" noChangeArrowheads="1"/>
          </p:cNvSpPr>
          <p:nvPr/>
        </p:nvSpPr>
        <p:spPr bwMode="auto">
          <a:xfrm>
            <a:off x="468313" y="5084763"/>
            <a:ext cx="8208962" cy="1584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4. На ночь и,  уходя из дома, обязательно перекройте кран подачи газа.</a:t>
            </a:r>
          </a:p>
          <a:p>
            <a:pPr marL="342900" indent="-342900">
              <a:defRPr/>
            </a:pPr>
            <a:r>
              <a:rPr lang="ru-RU" b="1">
                <a:solidFill>
                  <a:srgbClr val="003399"/>
                </a:solidFill>
                <a:latin typeface="Arial" charset="0"/>
              </a:rPr>
              <a:t>ПОМНИТЕ: в аварийных ситуациях на газовых магистралях вам могут внезапно перекрыть подачу газа, а потом вновь подать его без предупреждения!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j034374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876631">
            <a:off x="250825" y="4005263"/>
            <a:ext cx="1544638" cy="1852612"/>
          </a:xfrm>
          <a:noFill/>
        </p:spPr>
      </p:pic>
      <p:sp>
        <p:nvSpPr>
          <p:cNvPr id="28677" name="Document" descr="Букет"/>
          <p:cNvSpPr>
            <a:spLocks noEditPoints="1" noChangeArrowheads="1"/>
          </p:cNvSpPr>
          <p:nvPr/>
        </p:nvSpPr>
        <p:spPr bwMode="auto">
          <a:xfrm>
            <a:off x="2555875" y="1125538"/>
            <a:ext cx="6119813" cy="4968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ru-RU" sz="2800" b="1" i="1">
                <a:solidFill>
                  <a:schemeClr val="folHlink"/>
                </a:solidFill>
                <a:latin typeface="Arial" charset="0"/>
              </a:rPr>
              <a:t>Признаки отравления газом</a:t>
            </a:r>
            <a:r>
              <a:rPr lang="ru-RU" sz="2800" b="1" i="1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Сильная головная боль, головокружение.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Шум в ушах.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Темнеет в глазах.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Тошнота.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Мышечная слабость.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>
                <a:solidFill>
                  <a:srgbClr val="003399"/>
                </a:solidFill>
                <a:latin typeface="Arial" charset="0"/>
              </a:rPr>
              <a:t>Потеря сознания. </a:t>
            </a:r>
          </a:p>
        </p:txBody>
      </p:sp>
      <p:pic>
        <p:nvPicPr>
          <p:cNvPr id="28678" name="Picture 6" descr="image037"/>
          <p:cNvPicPr>
            <a:picLocks noChangeAspect="1" noChangeArrowheads="1"/>
          </p:cNvPicPr>
          <p:nvPr/>
        </p:nvPicPr>
        <p:blipFill>
          <a:blip r:embed="rId4" cstate="print"/>
          <a:srcRect l="25000" r="28099" b="28465"/>
          <a:stretch>
            <a:fillRect/>
          </a:stretch>
        </p:blipFill>
        <p:spPr bwMode="auto">
          <a:xfrm>
            <a:off x="395288" y="1844675"/>
            <a:ext cx="1593850" cy="2017713"/>
          </a:xfrm>
          <a:prstGeom prst="rect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вадрант">
  <a:themeElements>
    <a:clrScheme name="Квадрант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Квадран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вадрант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вадрант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вадрант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305</TotalTime>
  <Words>587</Words>
  <Application>Microsoft Office PowerPoint</Application>
  <PresentationFormat>Экран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Квадрант</vt:lpstr>
      <vt:lpstr>Документ</vt:lpstr>
      <vt:lpstr>Опасные газы.  С ними не шутят.</vt:lpstr>
      <vt:lpstr>Изучаемые вопросы:</vt:lpstr>
      <vt:lpstr>Вопросы к уроку (учащимся):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Домашняя работа:</vt:lpstr>
      <vt:lpstr>Используемая литература, интернет-источники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газы.  С ними не шутят.</dc:title>
  <dc:creator>владелец</dc:creator>
  <cp:lastModifiedBy>Admin</cp:lastModifiedBy>
  <cp:revision>78</cp:revision>
  <dcterms:created xsi:type="dcterms:W3CDTF">2010-01-13T09:51:17Z</dcterms:created>
  <dcterms:modified xsi:type="dcterms:W3CDTF">2014-06-29T14:55:48Z</dcterms:modified>
</cp:coreProperties>
</file>