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4" r:id="rId2"/>
    <p:sldId id="295" r:id="rId3"/>
    <p:sldId id="291" r:id="rId4"/>
    <p:sldId id="292" r:id="rId5"/>
    <p:sldId id="293" r:id="rId6"/>
    <p:sldId id="273" r:id="rId7"/>
    <p:sldId id="276" r:id="rId8"/>
    <p:sldId id="27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6" Type="http://schemas.openxmlformats.org/officeDocument/2006/relationships/image" Target="../media/image12.jpeg"/><Relationship Id="rId5" Type="http://schemas.microsoft.com/office/2006/relationships/legacyDiagramText" Target="legacyDiagramText8.bin"/><Relationship Id="rId4" Type="http://schemas.microsoft.com/office/2006/relationships/legacyDiagramText" Target="legacyDiagramText7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4" Type="http://schemas.microsoft.com/office/2006/relationships/legacyDiagramText" Target="legacyDiagramText12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33F3F-A4D9-474D-904D-44D42F3CE99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E285-19F7-4721-AFBB-53208E201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53CF-4CB6-49C6-936A-509D731EC3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96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394A-B5DB-4950-8901-5399CC17D8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357298"/>
            <a:ext cx="7406640" cy="1472184"/>
          </a:xfrm>
        </p:spPr>
        <p:txBody>
          <a:bodyPr/>
          <a:lstStyle/>
          <a:p>
            <a:r>
              <a:rPr lang="ru-RU" dirty="0" smtClean="0"/>
              <a:t>РАЗДЕЛ 5. Организация работ по охране труда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428868"/>
            <a:ext cx="7406640" cy="4143404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4400" b="1" dirty="0" smtClean="0"/>
              <a:t>Тема 5.1. Особенности обеспечения безопасности условий труда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Преподаватель </a:t>
            </a:r>
          </a:p>
          <a:p>
            <a:r>
              <a:rPr lang="ru-RU" dirty="0" smtClean="0"/>
              <a:t>Зажигина Евгения Валентиновна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53425" cy="1143000"/>
          </a:xfrm>
          <a:solidFill>
            <a:srgbClr val="09D9F5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6300" b="1" dirty="0" smtClean="0">
                <a:solidFill>
                  <a:schemeClr val="tx1"/>
                </a:solidFill>
                <a:latin typeface="Times New Roman" pitchFamily="18" charset="0"/>
              </a:rPr>
              <a:t>           1.3 Причины НС</a:t>
            </a:r>
            <a:endParaRPr lang="ru-RU" sz="6300" b="1" dirty="0" smtClean="0">
              <a:latin typeface="Times New Roman" pitchFamily="18" charset="0"/>
            </a:endParaRPr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1026" name="Diagram 4"/>
          <p:cNvGraphicFramePr>
            <a:graphicFrameLocks noChangeAspect="1"/>
          </p:cNvGraphicFramePr>
          <p:nvPr>
            <p:ph type="dgm" idx="1"/>
          </p:nvPr>
        </p:nvGraphicFramePr>
        <p:xfrm>
          <a:off x="179388" y="1773238"/>
          <a:ext cx="8461375" cy="4751387"/>
        </p:xfrm>
        <a:graphic>
          <a:graphicData uri="http://schemas.openxmlformats.org/drawingml/2006/compatibility">
            <com:legacyDrawing xmlns:com="http://schemas.openxmlformats.org/drawingml/2006/compatibility" spid="_x0000_s37890"/>
          </a:graphicData>
        </a:graphic>
      </p:graphicFrame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940425" y="2852738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867400" y="2349500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4432" name="Picture 16" descr="j0196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4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835525" cy="1422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300" b="1" dirty="0" smtClean="0">
                <a:solidFill>
                  <a:schemeClr val="tx1"/>
                </a:solidFill>
                <a:latin typeface="Times New Roman" pitchFamily="18" charset="0"/>
              </a:rPr>
              <a:t>Причины НС</a:t>
            </a:r>
            <a:r>
              <a:rPr lang="ru-RU" sz="63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</a:rPr>
              <a:t>НС</a:t>
            </a:r>
            <a:endParaRPr lang="ru-RU" sz="5000" b="1" dirty="0" smtClean="0">
              <a:latin typeface="Times New Roman" pitchFamily="18" charset="0"/>
            </a:endParaRPr>
          </a:p>
        </p:txBody>
      </p:sp>
      <p:graphicFrame>
        <p:nvGraphicFramePr>
          <p:cNvPr id="2050" name="Organization Chart 3"/>
          <p:cNvGraphicFramePr>
            <a:graphicFrameLocks noChangeAspect="1"/>
          </p:cNvGraphicFramePr>
          <p:nvPr>
            <p:ph type="dgm" idx="1"/>
          </p:nvPr>
        </p:nvGraphicFramePr>
        <p:xfrm>
          <a:off x="179388" y="1341438"/>
          <a:ext cx="8424862" cy="5183187"/>
        </p:xfrm>
        <a:graphic>
          <a:graphicData uri="http://schemas.openxmlformats.org/drawingml/2006/compatibility">
            <com:legacyDrawing xmlns:com="http://schemas.openxmlformats.org/drawingml/2006/compatibility" spid="_x0000_s38914"/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 flipH="1" flipV="1">
            <a:off x="1331913" y="-112713"/>
            <a:ext cx="71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ctr"/>
            <a:endParaRPr lang="ru-RU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049962" cy="814388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6300" b="1" dirty="0" smtClean="0">
                <a:solidFill>
                  <a:srgbClr val="000066"/>
                </a:solidFill>
                <a:latin typeface="Times New Roman" pitchFamily="18" charset="0"/>
              </a:rPr>
              <a:t>Причины НС</a:t>
            </a:r>
          </a:p>
        </p:txBody>
      </p:sp>
      <p:graphicFrame>
        <p:nvGraphicFramePr>
          <p:cNvPr id="3074" name="Organization Chart 3"/>
          <p:cNvGraphicFramePr>
            <a:graphicFrameLocks/>
          </p:cNvGraphicFramePr>
          <p:nvPr>
            <p:ph type="dgm" idx="1"/>
          </p:nvPr>
        </p:nvGraphicFramePr>
        <p:xfrm>
          <a:off x="431800" y="1554163"/>
          <a:ext cx="8208963" cy="4495800"/>
        </p:xfrm>
        <a:graphic>
          <a:graphicData uri="http://schemas.openxmlformats.org/drawingml/2006/compatibility">
            <com:legacyDrawing xmlns:com="http://schemas.openxmlformats.org/drawingml/2006/compatibility" spid="_x0000_s39938"/>
          </a:graphicData>
        </a:graphic>
      </p:graphicFrame>
      <p:pic>
        <p:nvPicPr>
          <p:cNvPr id="3084" name="Picture 12" descr="j02414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412875"/>
            <a:ext cx="21955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j02055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2300287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пожар в лес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51EE0"/>
                </a:solidFill>
              </a:rPr>
              <a:t>Причины несчастных случаев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eaLnBrk="1" hangingPunct="1"/>
            <a:r>
              <a:rPr lang="ru-RU" b="1" smtClean="0"/>
              <a:t>Организационные</a:t>
            </a:r>
          </a:p>
          <a:p>
            <a:pPr eaLnBrk="1" hangingPunct="1"/>
            <a:r>
              <a:rPr lang="ru-RU" b="1" smtClean="0"/>
              <a:t>Технические </a:t>
            </a:r>
          </a:p>
          <a:p>
            <a:pPr eaLnBrk="1" hangingPunct="1"/>
            <a:r>
              <a:rPr lang="ru-RU" b="1" smtClean="0"/>
              <a:t>Психо–физиологические (Личностные)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481263"/>
            <a:ext cx="6948487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rgbClr val="351EE0"/>
                </a:solidFill>
              </a:rPr>
              <a:t>Организационные причины травматизма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4495800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b="1" smtClean="0"/>
              <a:t>Санитарно–гигиенические,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smtClean="0"/>
              <a:t>Неправильное размещение оборудования,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smtClean="0"/>
              <a:t>Неудовлетворительная организация расположения и содержания рабочих мест и проходов,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2665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b="1" smtClean="0"/>
              <a:t>Отсутствие надлежащей организации инструктажей по технике безопасности,</a:t>
            </a:r>
          </a:p>
          <a:p>
            <a:pPr eaLnBrk="1" hangingPunct="1">
              <a:lnSpc>
                <a:spcPct val="90000"/>
              </a:lnSpc>
            </a:pPr>
            <a:endParaRPr lang="ru-RU" sz="26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800" b="1" smtClean="0">
                <a:solidFill>
                  <a:srgbClr val="351EE0"/>
                </a:solidFill>
              </a:rPr>
              <a:t>Санитарно–гигиенические причины травматизма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7959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Несоблюдение нормальных микроклиматических условий,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Плохая вентиляция помещений,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Недостаточная площадь помещений,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Нерациональное освещение рабочих мест,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Плохая изоляция помещений от шумов,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Неправильное содержание отходов,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smtClean="0"/>
              <a:t>Загромождение проходов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675" y="981075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351EE0"/>
                </a:solidFill>
              </a:rPr>
              <a:t>Организационные причины травматизма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Применение опасных способов эксплуатации и технического обслуживания техники</a:t>
            </a:r>
          </a:p>
          <a:p>
            <a:pPr eaLnBrk="1" hangingPunct="1"/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71810"/>
            <a:ext cx="42116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rgbClr val="351EE0"/>
                </a:solidFill>
              </a:rPr>
              <a:t>Организационные причины травматизма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6804025" cy="5876925"/>
          </a:xfrm>
        </p:spPr>
        <p:txBody>
          <a:bodyPr/>
          <a:lstStyle/>
          <a:p>
            <a:pPr eaLnBrk="1" hangingPunct="1"/>
            <a:r>
              <a:rPr lang="ru-RU" b="1" smtClean="0"/>
              <a:t>Нарушение режима труда и отдыха,</a:t>
            </a:r>
          </a:p>
          <a:p>
            <a:pPr eaLnBrk="1" hangingPunct="1"/>
            <a:r>
              <a:rPr lang="ru-RU" b="1" smtClean="0"/>
              <a:t>Отсутствие предупредительных надписей,</a:t>
            </a:r>
          </a:p>
          <a:p>
            <a:pPr eaLnBrk="1" hangingPunct="1"/>
            <a:r>
              <a:rPr lang="ru-RU" b="1" smtClean="0"/>
              <a:t> Отсутствие должного руководства и надзора за производством работ,</a:t>
            </a:r>
          </a:p>
          <a:p>
            <a:pPr eaLnBrk="1" hangingPunct="1"/>
            <a:r>
              <a:rPr lang="ru-RU" b="1" smtClean="0"/>
              <a:t>Низкая трудовая дисциплина,</a:t>
            </a:r>
          </a:p>
          <a:p>
            <a:pPr eaLnBrk="1" hangingPunct="1"/>
            <a:r>
              <a:rPr lang="ru-RU" b="1" smtClean="0"/>
              <a:t>Привлечение к работе лиц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не по специальности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113" y="2492375"/>
            <a:ext cx="29098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51EE0"/>
                </a:solidFill>
              </a:rPr>
              <a:t>Технические причины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507412" cy="1512887"/>
          </a:xfrm>
        </p:spPr>
        <p:txBody>
          <a:bodyPr/>
          <a:lstStyle/>
          <a:p>
            <a:pPr eaLnBrk="1" hangingPunct="1"/>
            <a:r>
              <a:rPr lang="ru-RU" sz="3400" b="1" smtClean="0"/>
              <a:t>Отсутствие ограждений и предохранительных устройств,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85273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351EE0"/>
                </a:solidFill>
              </a:rPr>
              <a:t>Технические причины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2376488"/>
          </a:xfrm>
        </p:spPr>
        <p:txBody>
          <a:bodyPr/>
          <a:lstStyle/>
          <a:p>
            <a:pPr eaLnBrk="1" hangingPunct="1"/>
            <a:r>
              <a:rPr lang="ru-RU" b="1" smtClean="0"/>
              <a:t>Неудовлетворительное состояние инструментов, оборудования. Приборов,</a:t>
            </a:r>
          </a:p>
          <a:p>
            <a:pPr eaLnBrk="1" hangingPunct="1"/>
            <a:r>
              <a:rPr lang="ru-RU" b="1" smtClean="0"/>
              <a:t>Неисправное состояние электрических сетей или их плохая изоляция.</a:t>
            </a:r>
          </a:p>
          <a:p>
            <a:pPr eaLnBrk="1" hangingPunct="1"/>
            <a:endParaRPr lang="ru-RU" sz="260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55925"/>
            <a:ext cx="58674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Травматизм. Производственный травматизм</a:t>
            </a:r>
          </a:p>
          <a:p>
            <a:r>
              <a:rPr lang="ru-RU" dirty="0" smtClean="0"/>
              <a:t>Анализ причин травматизма</a:t>
            </a:r>
          </a:p>
          <a:p>
            <a:r>
              <a:rPr lang="ru-RU" dirty="0" smtClean="0"/>
              <a:t>Классификация производственных травм  , несчастных случаев</a:t>
            </a:r>
          </a:p>
          <a:p>
            <a:r>
              <a:rPr lang="ru-RU" dirty="0" smtClean="0"/>
              <a:t>Причины НС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338763" cy="1139825"/>
          </a:xfrm>
        </p:spPr>
        <p:txBody>
          <a:bodyPr/>
          <a:lstStyle/>
          <a:p>
            <a:pPr eaLnBrk="1" hangingPunct="1"/>
            <a:r>
              <a:rPr lang="ru-RU" sz="3800" b="1" smtClean="0"/>
              <a:t>Человеческий фактор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5867400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Слабые практические навыки,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Неточные действия работающих.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Природные качества человека: сниженная сенсомоторная координация, внимание, эмоциональная неустойчивость, недомогание, заболевания, состояние после приема алкоголя.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09875"/>
            <a:ext cx="3276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Построить диаграммы о состоянии производственного травматизма в Ленинградской области…. На пример:</a:t>
            </a:r>
          </a:p>
          <a:p>
            <a:endParaRPr lang="ru-RU" dirty="0"/>
          </a:p>
        </p:txBody>
      </p:sp>
      <p:pic>
        <p:nvPicPr>
          <p:cNvPr id="4" name="Picture 2" descr="C:\Documents and Settings\student\Рабочий стол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143248"/>
            <a:ext cx="503191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28588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Травматизм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6429420" cy="435771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5800" b="1" u="sng" dirty="0">
                <a:solidFill>
                  <a:schemeClr val="tx1"/>
                </a:solidFill>
              </a:rPr>
              <a:t>Травматизм</a:t>
            </a:r>
            <a:r>
              <a:rPr lang="ru-RU" sz="5800" b="1" dirty="0">
                <a:solidFill>
                  <a:schemeClr val="tx1"/>
                </a:solidFill>
              </a:rPr>
              <a:t>  — совокупность травм, возникших  в определенной группе населения  за определенный отрезок времени</a:t>
            </a:r>
            <a:r>
              <a:rPr lang="ru-RU" sz="58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5100" b="1" i="1" dirty="0" smtClean="0">
              <a:solidFill>
                <a:schemeClr val="tx1"/>
              </a:solidFill>
            </a:endParaRPr>
          </a:p>
          <a:p>
            <a:r>
              <a:rPr lang="ru-RU" sz="5100" b="1" i="1" dirty="0" smtClean="0">
                <a:solidFill>
                  <a:srgbClr val="FF0000"/>
                </a:solidFill>
              </a:rPr>
              <a:t>Наибольший </a:t>
            </a:r>
            <a:r>
              <a:rPr lang="ru-RU" sz="5100" b="1" i="1" dirty="0">
                <a:solidFill>
                  <a:srgbClr val="FF0000"/>
                </a:solidFill>
              </a:rPr>
              <a:t>уровень травматизма отмечается у мужчин в возрасте 20-49 лет, а у женщин – 30-59 лет, причем во всех возрастных группах этот показатель значительно выше у мужчин. </a:t>
            </a:r>
          </a:p>
          <a:p>
            <a:r>
              <a:rPr lang="ru-RU" sz="51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51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Производственный травматизм.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/>
              <a:t>Производственный травматизм </a:t>
            </a:r>
            <a:r>
              <a:rPr lang="ru-RU" sz="2400" dirty="0"/>
              <a:t>– это травмы, полученные в связи с производственной деятельностью в промышленности, на строительстве и другие; травмы, полученные по пути на работу или с работы при </a:t>
            </a:r>
            <a:r>
              <a:rPr lang="ru-RU" sz="2400" dirty="0" smtClean="0"/>
              <a:t>выполнении </a:t>
            </a:r>
            <a:r>
              <a:rPr lang="ru-RU" sz="2400" dirty="0"/>
              <a:t>общественных обязанностей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u="sng" dirty="0" smtClean="0"/>
              <a:t>Причины </a:t>
            </a:r>
            <a:r>
              <a:rPr lang="ru-RU" sz="2000" u="sng" dirty="0"/>
              <a:t>производственного травматизма</a:t>
            </a:r>
            <a:r>
              <a:rPr lang="ru-RU" sz="2000" dirty="0"/>
              <a:t>:</a:t>
            </a:r>
          </a:p>
          <a:p>
            <a:pPr lvl="0"/>
            <a:r>
              <a:rPr lang="ru-RU" sz="2000" dirty="0"/>
              <a:t>организационные; </a:t>
            </a:r>
          </a:p>
          <a:p>
            <a:pPr lvl="0"/>
            <a:r>
              <a:rPr lang="ru-RU" sz="2000" dirty="0"/>
              <a:t>технические; </a:t>
            </a:r>
          </a:p>
          <a:p>
            <a:pPr lvl="0"/>
            <a:r>
              <a:rPr lang="ru-RU" sz="2000" dirty="0"/>
              <a:t>санитарно-гигиенические; </a:t>
            </a:r>
          </a:p>
          <a:p>
            <a:pPr lvl="0"/>
            <a:r>
              <a:rPr lang="ru-RU" sz="2000" dirty="0"/>
              <a:t>социально-психологические; </a:t>
            </a:r>
          </a:p>
          <a:p>
            <a:pPr lvl="0"/>
            <a:r>
              <a:rPr lang="ru-RU" sz="2000" dirty="0"/>
              <a:t>климатические; </a:t>
            </a:r>
          </a:p>
          <a:p>
            <a:pPr lvl="0"/>
            <a:r>
              <a:rPr lang="ru-RU" sz="2000" dirty="0"/>
              <a:t>биографические; </a:t>
            </a:r>
          </a:p>
          <a:p>
            <a:pPr lvl="0"/>
            <a:r>
              <a:rPr lang="ru-RU" sz="2000" dirty="0"/>
              <a:t>психофизиологические; </a:t>
            </a:r>
          </a:p>
          <a:p>
            <a:pPr lvl="0"/>
            <a:r>
              <a:rPr lang="ru-RU" sz="2000" dirty="0"/>
              <a:t>экономические. </a:t>
            </a:r>
          </a:p>
        </p:txBody>
      </p:sp>
      <p:pic>
        <p:nvPicPr>
          <p:cNvPr id="15362" name="Picture 2" descr="http://t1.gstatic.com/images?q=tbn:ANd9GcRmlh3x8N4CdjY6Fa7bOCpi6MCHbaU1f8c0YXLPJNYN6MwlnH3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857760"/>
            <a:ext cx="2619375" cy="1743076"/>
          </a:xfrm>
          <a:prstGeom prst="rect">
            <a:avLst/>
          </a:prstGeom>
          <a:noFill/>
        </p:spPr>
      </p:pic>
      <p:pic>
        <p:nvPicPr>
          <p:cNvPr id="15364" name="Picture 4" descr="http://t1.gstatic.com/images?q=tbn:ANd9GcQOVSlgC3dQT6Fq1EKp1KWlZVTrvp2x2wRajI0e2sKw5JkeJW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14324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457200" indent="-45720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Виды травматизма</a:t>
            </a:r>
          </a:p>
          <a:p>
            <a:pPr lvl="1"/>
            <a:r>
              <a:rPr lang="ru-RU" sz="3600" dirty="0" smtClean="0">
                <a:solidFill>
                  <a:srgbClr val="C00000"/>
                </a:solidFill>
              </a:rPr>
              <a:t>Производственный</a:t>
            </a:r>
          </a:p>
          <a:p>
            <a:pPr lvl="1"/>
            <a:r>
              <a:rPr lang="ru-RU" sz="3600" dirty="0" smtClean="0">
                <a:solidFill>
                  <a:srgbClr val="C00000"/>
                </a:solidFill>
              </a:rPr>
              <a:t>Бытовой</a:t>
            </a:r>
          </a:p>
          <a:p>
            <a:pPr lvl="1"/>
            <a:r>
              <a:rPr lang="ru-RU" sz="3600" dirty="0" smtClean="0">
                <a:solidFill>
                  <a:srgbClr val="C00000"/>
                </a:solidFill>
              </a:rPr>
              <a:t>Дорожно-транспортный</a:t>
            </a:r>
          </a:p>
          <a:p>
            <a:pPr lvl="1"/>
            <a:r>
              <a:rPr lang="ru-RU" sz="3600" dirty="0" smtClean="0">
                <a:solidFill>
                  <a:srgbClr val="C00000"/>
                </a:solidFill>
              </a:rPr>
              <a:t>Уличный</a:t>
            </a:r>
          </a:p>
          <a:p>
            <a:pPr lvl="1"/>
            <a:r>
              <a:rPr lang="ru-RU" sz="3600" dirty="0" smtClean="0">
                <a:solidFill>
                  <a:srgbClr val="C00000"/>
                </a:solidFill>
              </a:rPr>
              <a:t>Детский</a:t>
            </a:r>
          </a:p>
          <a:p>
            <a:pPr lvl="1"/>
            <a:r>
              <a:rPr lang="ru-RU" sz="3600" dirty="0" smtClean="0">
                <a:solidFill>
                  <a:srgbClr val="C00000"/>
                </a:solidFill>
              </a:rPr>
              <a:t>Спортивный</a:t>
            </a:r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pic>
        <p:nvPicPr>
          <p:cNvPr id="3074" name="Picture 2" descr="C:\Users\хахуй\Desktop\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1" r="14659"/>
          <a:stretch/>
        </p:blipFill>
        <p:spPr bwMode="auto">
          <a:xfrm>
            <a:off x="5333962" y="1540425"/>
            <a:ext cx="3630324" cy="39936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006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Анализ причин травматизма.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83259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1348800"/>
            <a:ext cx="6286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u="sng" dirty="0" smtClean="0">
                <a:solidFill>
                  <a:srgbClr val="C00000"/>
                </a:solidFill>
              </a:rPr>
              <a:t>Нормативно-правовая база: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Конституция РФ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Трудовой кодекс РФ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Нормативно–правовые акты по охране труда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Положение об особенностях расследования несчастных случаев на производстве …».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800" b="1" dirty="0" smtClean="0">
                <a:solidFill>
                  <a:srgbClr val="351EE0"/>
                </a:solidFill>
              </a:rPr>
              <a:t>1.1 Классификация производственных травм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3400" b="1" u="sng" dirty="0" smtClean="0"/>
              <a:t>По характеру повреждений:</a:t>
            </a:r>
          </a:p>
          <a:p>
            <a:pPr eaLnBrk="1" hangingPunct="1"/>
            <a:r>
              <a:rPr lang="ru-RU" sz="3400" b="1" dirty="0" smtClean="0"/>
              <a:t>Механические,</a:t>
            </a:r>
          </a:p>
          <a:p>
            <a:pPr eaLnBrk="1" hangingPunct="1"/>
            <a:r>
              <a:rPr lang="ru-RU" sz="3400" b="1" dirty="0" smtClean="0"/>
              <a:t>Термические,</a:t>
            </a:r>
          </a:p>
          <a:p>
            <a:pPr eaLnBrk="1" hangingPunct="1"/>
            <a:r>
              <a:rPr lang="ru-RU" sz="3400" b="1" dirty="0" smtClean="0"/>
              <a:t>Химические,</a:t>
            </a:r>
          </a:p>
          <a:p>
            <a:pPr eaLnBrk="1" hangingPunct="1"/>
            <a:r>
              <a:rPr lang="ru-RU" sz="3400" b="1" dirty="0" smtClean="0"/>
              <a:t>Электрические,</a:t>
            </a:r>
          </a:p>
          <a:p>
            <a:pPr eaLnBrk="1" hangingPunct="1"/>
            <a:r>
              <a:rPr lang="ru-RU" sz="3400" b="1" dirty="0" smtClean="0"/>
              <a:t> Психические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ru-RU" sz="3800" b="1" dirty="0" smtClean="0">
                <a:solidFill>
                  <a:srgbClr val="C00000"/>
                </a:solidFill>
              </a:rPr>
              <a:t>Классификация производственных травм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724525" cy="5257800"/>
          </a:xfrm>
        </p:spPr>
        <p:txBody>
          <a:bodyPr/>
          <a:lstStyle/>
          <a:p>
            <a:pPr eaLnBrk="1" hangingPunct="1">
              <a:buNone/>
            </a:pPr>
            <a:r>
              <a:rPr lang="ru-RU" b="1" u="sng" dirty="0" smtClean="0"/>
              <a:t>В зависимости от тяжести исхода:</a:t>
            </a:r>
          </a:p>
          <a:p>
            <a:pPr eaLnBrk="1" hangingPunct="1"/>
            <a:r>
              <a:rPr lang="ru-RU" b="1" dirty="0" smtClean="0"/>
              <a:t>Без потери трудоспособности,</a:t>
            </a:r>
          </a:p>
          <a:p>
            <a:pPr eaLnBrk="1" hangingPunct="1"/>
            <a:r>
              <a:rPr lang="ru-RU" b="1" dirty="0" smtClean="0"/>
              <a:t>С временной потерей трудоспособности,</a:t>
            </a:r>
          </a:p>
          <a:p>
            <a:pPr eaLnBrk="1" hangingPunct="1"/>
            <a:r>
              <a:rPr lang="ru-RU" b="1" dirty="0" smtClean="0"/>
              <a:t>Групповые,</a:t>
            </a:r>
          </a:p>
          <a:p>
            <a:pPr eaLnBrk="1" hangingPunct="1"/>
            <a:r>
              <a:rPr lang="ru-RU" b="1" dirty="0" smtClean="0"/>
              <a:t>С Тяжелым исходом,</a:t>
            </a:r>
          </a:p>
          <a:p>
            <a:pPr eaLnBrk="1" hangingPunct="1"/>
            <a:r>
              <a:rPr lang="ru-RU" b="1" dirty="0" smtClean="0"/>
              <a:t>Со смертельным исходом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2095500"/>
            <a:ext cx="3390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>
          <a:xfrm>
            <a:off x="358775" y="188913"/>
            <a:ext cx="8785225" cy="1087437"/>
          </a:xfr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52513"/>
            <a:ext cx="9144000" cy="58054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900" b="1" i="1" dirty="0" smtClean="0">
                <a:solidFill>
                  <a:srgbClr val="351EE0"/>
                </a:solidFill>
                <a:latin typeface="Arial Narrow" pitchFamily="34" charset="0"/>
              </a:rPr>
              <a:t>По степени тяжести: легкие, тяжелые, со смертельным исходом</a:t>
            </a:r>
          </a:p>
          <a:p>
            <a:pPr eaLnBrk="1" hangingPunct="1"/>
            <a:r>
              <a:rPr lang="ru-RU" sz="2900" b="1" dirty="0" smtClean="0">
                <a:latin typeface="Arial Narrow" pitchFamily="34" charset="0"/>
              </a:rPr>
              <a:t>   Несчастный случай, в результате которого получено повреждение здоровья, относящееся к категории «Легкие»</a:t>
            </a:r>
          </a:p>
          <a:p>
            <a:pPr eaLnBrk="1" hangingPunct="1"/>
            <a:r>
              <a:rPr lang="ru-RU" sz="2900" b="1" dirty="0" smtClean="0">
                <a:latin typeface="Arial Narrow" pitchFamily="34" charset="0"/>
              </a:rPr>
              <a:t>   Тяжелый несчастный  случай</a:t>
            </a:r>
          </a:p>
          <a:p>
            <a:pPr eaLnBrk="1" hangingPunct="1"/>
            <a:r>
              <a:rPr lang="ru-RU" sz="2900" b="1" dirty="0" smtClean="0">
                <a:latin typeface="Arial Narrow" pitchFamily="34" charset="0"/>
              </a:rPr>
              <a:t>   Несчастный случай на производстве со смертельным исходом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900" b="1" i="1" dirty="0" smtClean="0">
                <a:solidFill>
                  <a:srgbClr val="351EE0"/>
                </a:solidFill>
                <a:latin typeface="Arial Narrow" pitchFamily="34" charset="0"/>
              </a:rPr>
              <a:t>По числу пострадавших:</a:t>
            </a:r>
          </a:p>
          <a:p>
            <a:pPr eaLnBrk="1" hangingPunct="1"/>
            <a:r>
              <a:rPr lang="ru-RU" sz="2900" b="1" dirty="0" smtClean="0">
                <a:latin typeface="Arial Narrow" pitchFamily="34" charset="0"/>
              </a:rPr>
              <a:t>   Групповой несчастный случай</a:t>
            </a:r>
          </a:p>
          <a:p>
            <a:pPr eaLnBrk="1" hangingPunct="1"/>
            <a:r>
              <a:rPr lang="ru-RU" sz="2900" b="1" dirty="0" smtClean="0">
                <a:latin typeface="Arial Narrow" pitchFamily="34" charset="0"/>
              </a:rPr>
              <a:t>   Групповой несчастный случай с тяжелыми последствиями</a:t>
            </a:r>
            <a:endParaRPr lang="ru-RU" sz="2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</TotalTime>
  <Words>469</Words>
  <PresentationFormat>Экран (4:3)</PresentationFormat>
  <Paragraphs>147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РАЗДЕЛ 5. Организация работ по охране труда</vt:lpstr>
      <vt:lpstr>Содержание</vt:lpstr>
      <vt:lpstr>Травматизм</vt:lpstr>
      <vt:lpstr>Производственный травматизм.</vt:lpstr>
      <vt:lpstr>Слайд 5</vt:lpstr>
      <vt:lpstr>1. Анализ причин травматизма.</vt:lpstr>
      <vt:lpstr>1.1 Классификация производственных травм</vt:lpstr>
      <vt:lpstr>Классификация производственных травм</vt:lpstr>
      <vt:lpstr>Слайд 9</vt:lpstr>
      <vt:lpstr>           1.3 Причины НС</vt:lpstr>
      <vt:lpstr>Причины НС НС</vt:lpstr>
      <vt:lpstr>Причины НС</vt:lpstr>
      <vt:lpstr>Причины несчастных случаев</vt:lpstr>
      <vt:lpstr>Организационные причины травматизма</vt:lpstr>
      <vt:lpstr>Санитарно–гигиенические причины травматизма</vt:lpstr>
      <vt:lpstr>Организационные причины травматизма</vt:lpstr>
      <vt:lpstr>Организационные причины травматизма</vt:lpstr>
      <vt:lpstr>Технические причины</vt:lpstr>
      <vt:lpstr>Технические причины</vt:lpstr>
      <vt:lpstr>Человеческий фактор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4. Пожарная безопасчность</dc:title>
  <cp:lastModifiedBy>student</cp:lastModifiedBy>
  <cp:revision>19</cp:revision>
  <dcterms:modified xsi:type="dcterms:W3CDTF">2014-06-18T11:42:02Z</dcterms:modified>
</cp:coreProperties>
</file>