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0" r:id="rId3"/>
    <p:sldId id="260" r:id="rId4"/>
    <p:sldId id="302" r:id="rId5"/>
    <p:sldId id="261" r:id="rId6"/>
    <p:sldId id="259" r:id="rId7"/>
    <p:sldId id="257" r:id="rId8"/>
    <p:sldId id="258" r:id="rId9"/>
    <p:sldId id="262" r:id="rId10"/>
    <p:sldId id="263" r:id="rId11"/>
    <p:sldId id="264" r:id="rId12"/>
    <p:sldId id="266" r:id="rId13"/>
    <p:sldId id="26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303" r:id="rId22"/>
    <p:sldId id="274" r:id="rId23"/>
    <p:sldId id="277" r:id="rId24"/>
    <p:sldId id="275" r:id="rId25"/>
    <p:sldId id="276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6" r:id="rId34"/>
    <p:sldId id="285" r:id="rId35"/>
    <p:sldId id="287" r:id="rId36"/>
    <p:sldId id="291" r:id="rId37"/>
    <p:sldId id="292" r:id="rId38"/>
    <p:sldId id="288" r:id="rId39"/>
    <p:sldId id="289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4" r:id="rId50"/>
    <p:sldId id="305" r:id="rId5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A49FD69-60EC-454E-8C7E-8052E1F11CB2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F697F9D-AC91-4437-B004-087A5C77B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FD69-60EC-454E-8C7E-8052E1F11CB2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7F9D-AC91-4437-B004-087A5C77B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FD69-60EC-454E-8C7E-8052E1F11CB2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7F9D-AC91-4437-B004-087A5C77B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A49FD69-60EC-454E-8C7E-8052E1F11CB2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F697F9D-AC91-4437-B004-087A5C77BA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A49FD69-60EC-454E-8C7E-8052E1F11CB2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F697F9D-AC91-4437-B004-087A5C77B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FD69-60EC-454E-8C7E-8052E1F11CB2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7F9D-AC91-4437-B004-087A5C77BA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FD69-60EC-454E-8C7E-8052E1F11CB2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7F9D-AC91-4437-B004-087A5C77BA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49FD69-60EC-454E-8C7E-8052E1F11CB2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697F9D-AC91-4437-B004-087A5C77BA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FD69-60EC-454E-8C7E-8052E1F11CB2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7F9D-AC91-4437-B004-087A5C77B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A49FD69-60EC-454E-8C7E-8052E1F11CB2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F697F9D-AC91-4437-B004-087A5C77BA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49FD69-60EC-454E-8C7E-8052E1F11CB2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697F9D-AC91-4437-B004-087A5C77BA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A49FD69-60EC-454E-8C7E-8052E1F11CB2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F697F9D-AC91-4437-B004-087A5C77B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232" y="2500306"/>
            <a:ext cx="6172200" cy="894230"/>
          </a:xfrm>
        </p:spPr>
        <p:txBody>
          <a:bodyPr>
            <a:normAutofit/>
          </a:bodyPr>
          <a:lstStyle/>
          <a:p>
            <a:r>
              <a:rPr lang="ru-RU" sz="36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Четвёртое лишнее</a:t>
            </a:r>
            <a:endParaRPr lang="ru-RU" sz="3600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5429264"/>
            <a:ext cx="4572032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Работа </a:t>
            </a:r>
            <a:r>
              <a:rPr lang="ru-RU" dirty="0" smtClean="0"/>
              <a:t>с сигнальными </a:t>
            </a:r>
            <a:r>
              <a:rPr lang="ru-RU" dirty="0" smtClean="0"/>
              <a:t>карточками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457200" indent="-457200">
              <a:buAutoNum type="arabicPeriod"/>
            </a:pPr>
            <a:r>
              <a:rPr lang="ru-RU" sz="4400" dirty="0" smtClean="0"/>
              <a:t>Человек</a:t>
            </a:r>
          </a:p>
          <a:p>
            <a:pPr marL="457200" indent="-457200">
              <a:buAutoNum type="arabicPeriod"/>
            </a:pPr>
            <a:r>
              <a:rPr lang="ru-RU" sz="4400" dirty="0" smtClean="0"/>
              <a:t>Быстро</a:t>
            </a:r>
          </a:p>
          <a:p>
            <a:pPr marL="457200" indent="-457200">
              <a:buAutoNum type="arabicPeriod"/>
            </a:pPr>
            <a:r>
              <a:rPr lang="ru-RU" sz="4400" dirty="0" smtClean="0"/>
              <a:t>Писать</a:t>
            </a:r>
          </a:p>
          <a:p>
            <a:pPr marL="457200" indent="-457200">
              <a:buAutoNum type="arabicPeriod"/>
            </a:pPr>
            <a:r>
              <a:rPr lang="ru-RU" sz="4400" dirty="0" smtClean="0"/>
              <a:t>Красивый </a:t>
            </a:r>
            <a:endParaRPr lang="ru-RU" sz="4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Стрелка вниз 4"/>
          <p:cNvSpPr/>
          <p:nvPr/>
        </p:nvSpPr>
        <p:spPr>
          <a:xfrm rot="16200000">
            <a:off x="3786182" y="2214554"/>
            <a:ext cx="214314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643438" y="2285992"/>
            <a:ext cx="2651688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Наречие – </a:t>
            </a:r>
          </a:p>
          <a:p>
            <a:r>
              <a:rPr lang="ru-RU" sz="2400" b="1" dirty="0" smtClean="0"/>
              <a:t>неизменяемая </a:t>
            </a:r>
          </a:p>
          <a:p>
            <a:r>
              <a:rPr lang="ru-RU" sz="2400" b="1" dirty="0" smtClean="0"/>
              <a:t>часть речи</a:t>
            </a:r>
            <a:endParaRPr lang="ru-RU" sz="2400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4400" dirty="0" smtClean="0"/>
              <a:t>Вперёд</a:t>
            </a:r>
          </a:p>
          <a:p>
            <a:pPr marL="457200" indent="-457200">
              <a:buAutoNum type="arabicPeriod"/>
            </a:pPr>
            <a:r>
              <a:rPr lang="ru-RU" sz="4400" dirty="0" smtClean="0"/>
              <a:t>Летом</a:t>
            </a:r>
          </a:p>
          <a:p>
            <a:pPr marL="457200" indent="-457200">
              <a:buAutoNum type="arabicPeriod"/>
            </a:pPr>
            <a:r>
              <a:rPr lang="ru-RU" sz="4400" dirty="0" smtClean="0"/>
              <a:t>Быстро</a:t>
            </a:r>
          </a:p>
          <a:p>
            <a:pPr marL="457200" indent="-457200">
              <a:buAutoNum type="arabicPeriod"/>
            </a:pPr>
            <a:r>
              <a:rPr lang="ru-RU" sz="4400" dirty="0" smtClean="0"/>
              <a:t>Книгой</a:t>
            </a:r>
            <a:endParaRPr lang="ru-RU" sz="4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4400" dirty="0" smtClean="0"/>
              <a:t>Лишь</a:t>
            </a:r>
          </a:p>
          <a:p>
            <a:pPr marL="457200" indent="-457200">
              <a:buAutoNum type="arabicPeriod"/>
            </a:pPr>
            <a:r>
              <a:rPr lang="ru-RU" sz="4400" dirty="0" smtClean="0"/>
              <a:t>Не </a:t>
            </a:r>
          </a:p>
          <a:p>
            <a:pPr marL="457200" indent="-457200">
              <a:buAutoNum type="arabicPeriod"/>
            </a:pPr>
            <a:r>
              <a:rPr lang="ru-RU" sz="4400" dirty="0" smtClean="0"/>
              <a:t>По </a:t>
            </a:r>
          </a:p>
          <a:p>
            <a:pPr marL="457200" indent="-457200">
              <a:buAutoNum type="arabicPeriod"/>
            </a:pPr>
            <a:r>
              <a:rPr lang="ru-RU" sz="4400" dirty="0" smtClean="0"/>
              <a:t>Он </a:t>
            </a:r>
            <a:endParaRPr lang="ru-RU" sz="4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4400" dirty="0" smtClean="0"/>
              <a:t>Простыня</a:t>
            </a:r>
          </a:p>
          <a:p>
            <a:pPr marL="457200" indent="-457200">
              <a:buAutoNum type="arabicPeriod"/>
            </a:pPr>
            <a:r>
              <a:rPr lang="ru-RU" sz="4400" dirty="0" smtClean="0"/>
              <a:t>Плацкарта </a:t>
            </a:r>
          </a:p>
          <a:p>
            <a:pPr marL="457200" indent="-457200">
              <a:buAutoNum type="arabicPeriod"/>
            </a:pPr>
            <a:r>
              <a:rPr lang="ru-RU" sz="4400" dirty="0" smtClean="0"/>
              <a:t>Рельс </a:t>
            </a:r>
          </a:p>
          <a:p>
            <a:pPr marL="457200" indent="-457200">
              <a:buAutoNum type="arabicPeriod"/>
            </a:pPr>
            <a:r>
              <a:rPr lang="ru-RU" sz="4400" dirty="0" err="1" smtClean="0"/>
              <a:t>Фамилие</a:t>
            </a:r>
            <a:r>
              <a:rPr lang="ru-RU" sz="4400" dirty="0" smtClean="0"/>
              <a:t> </a:t>
            </a:r>
            <a:endParaRPr lang="ru-RU" sz="4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3143240" y="4143380"/>
            <a:ext cx="428628" cy="28575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43240" y="3571876"/>
            <a:ext cx="518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Я</a:t>
            </a:r>
            <a:endParaRPr lang="ru-RU" sz="3200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400" dirty="0" smtClean="0"/>
              <a:t>Текст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Абзац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Частица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Тема </a:t>
            </a:r>
          </a:p>
          <a:p>
            <a:pPr marL="457200" indent="-457200">
              <a:buNone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400" dirty="0" smtClean="0"/>
              <a:t>Звук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Буква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Часть речи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Транскрипция </a:t>
            </a:r>
          </a:p>
          <a:p>
            <a:pPr marL="457200" indent="-457200">
              <a:buNone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4400" dirty="0" smtClean="0"/>
              <a:t>[</a:t>
            </a:r>
            <a:r>
              <a:rPr lang="ru-RU" sz="4400" dirty="0" smtClean="0"/>
              <a:t>а</a:t>
            </a:r>
            <a:r>
              <a:rPr lang="en-US" sz="4400" dirty="0" smtClean="0"/>
              <a:t>]</a:t>
            </a:r>
          </a:p>
          <a:p>
            <a:pPr marL="742950" indent="-742950">
              <a:buAutoNum type="arabicPeriod"/>
            </a:pPr>
            <a:r>
              <a:rPr lang="en-US" sz="4400" dirty="0" smtClean="0"/>
              <a:t>[</a:t>
            </a:r>
            <a:r>
              <a:rPr lang="ru-RU" sz="4400" dirty="0" smtClean="0"/>
              <a:t>о</a:t>
            </a:r>
            <a:r>
              <a:rPr lang="en-US" sz="5400" dirty="0" smtClean="0"/>
              <a:t>]</a:t>
            </a:r>
          </a:p>
          <a:p>
            <a:pPr marL="742950" indent="-742950">
              <a:buAutoNum type="arabicPeriod"/>
            </a:pPr>
            <a:r>
              <a:rPr lang="en-US" sz="5400" dirty="0" smtClean="0"/>
              <a:t>[</a:t>
            </a:r>
            <a:r>
              <a:rPr lang="ru-RU" sz="5400" dirty="0" smtClean="0"/>
              <a:t>в</a:t>
            </a:r>
            <a:r>
              <a:rPr lang="en-US" sz="5400" dirty="0" smtClean="0"/>
              <a:t>]</a:t>
            </a:r>
          </a:p>
          <a:p>
            <a:pPr marL="742950" indent="-742950">
              <a:buAutoNum type="arabicPeriod"/>
            </a:pPr>
            <a:r>
              <a:rPr lang="en-US" sz="5400" dirty="0" smtClean="0"/>
              <a:t>[</a:t>
            </a:r>
            <a:r>
              <a:rPr lang="ru-RU" sz="5400" dirty="0" smtClean="0"/>
              <a:t>у</a:t>
            </a:r>
            <a:r>
              <a:rPr lang="en-US" sz="5400" dirty="0" smtClean="0"/>
              <a:t>]</a:t>
            </a:r>
            <a:endParaRPr lang="ru-RU" sz="4400" dirty="0" smtClean="0"/>
          </a:p>
          <a:p>
            <a:pPr marL="457200" indent="-457200">
              <a:buNone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400" dirty="0" smtClean="0"/>
              <a:t>Иглы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Понял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Создала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Арбуза </a:t>
            </a:r>
          </a:p>
          <a:p>
            <a:pPr marL="457200" indent="-457200">
              <a:buNone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1571604" y="1571612"/>
            <a:ext cx="214314" cy="21431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2643174" y="1714488"/>
            <a:ext cx="214314" cy="21431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2428860" y="3857628"/>
            <a:ext cx="214314" cy="21431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1928794" y="2357430"/>
            <a:ext cx="214314" cy="21431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3357554" y="3143248"/>
            <a:ext cx="214314" cy="21431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400" dirty="0" smtClean="0"/>
              <a:t>Класть</a:t>
            </a:r>
          </a:p>
          <a:p>
            <a:pPr marL="742950" indent="-742950">
              <a:buAutoNum type="arabicPeriod"/>
            </a:pPr>
            <a:r>
              <a:rPr lang="ru-RU" sz="4400" dirty="0" err="1" smtClean="0"/>
              <a:t>Ложить</a:t>
            </a:r>
            <a:endParaRPr lang="ru-RU" sz="4400" dirty="0" smtClean="0"/>
          </a:p>
          <a:p>
            <a:pPr marL="742950" indent="-742950">
              <a:buAutoNum type="arabicPeriod"/>
            </a:pPr>
            <a:r>
              <a:rPr lang="ru-RU" sz="4400" dirty="0" smtClean="0"/>
              <a:t>Положить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Выложить </a:t>
            </a:r>
          </a:p>
          <a:p>
            <a:pPr marL="457200" indent="-457200">
              <a:buNone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214414" y="2786058"/>
            <a:ext cx="250033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3286116" y="3071810"/>
            <a:ext cx="285752" cy="28575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1928794" y="3857628"/>
            <a:ext cx="214314" cy="21431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400" dirty="0" smtClean="0"/>
              <a:t>Антенна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Ателье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Кафе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Кофе   </a:t>
            </a:r>
          </a:p>
          <a:p>
            <a:pPr marL="457200" indent="-457200">
              <a:buNone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 </a:t>
            </a:r>
            <a:r>
              <a:rPr lang="ru-RU" sz="4000" b="1" i="1" dirty="0" smtClean="0"/>
              <a:t>Укажите неверное утверждение: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sz="2800" dirty="0" smtClean="0"/>
              <a:t>а) глагол называет действия предметов</a:t>
            </a:r>
            <a:br>
              <a:rPr lang="ru-RU" sz="2800" dirty="0" smtClean="0"/>
            </a:br>
            <a:r>
              <a:rPr lang="ru-RU" sz="2800" dirty="0" smtClean="0"/>
              <a:t>б) спряжение – изменение глагола по </a:t>
            </a:r>
          </a:p>
          <a:p>
            <a:pPr>
              <a:buNone/>
            </a:pPr>
            <a:r>
              <a:rPr lang="ru-RU" sz="2800" dirty="0" smtClean="0"/>
              <a:t>       лицам и числам</a:t>
            </a:r>
          </a:p>
          <a:p>
            <a:pPr>
              <a:buNone/>
            </a:pPr>
            <a:r>
              <a:rPr lang="ru-RU" sz="2800" dirty="0" smtClean="0"/>
              <a:t>   г) глаголы изменяются по временам</a:t>
            </a:r>
            <a:br>
              <a:rPr lang="ru-RU" sz="2800" dirty="0" smtClean="0"/>
            </a:br>
            <a:r>
              <a:rPr lang="ru-RU" sz="2800" dirty="0" err="1" smtClean="0"/>
              <a:t>д</a:t>
            </a:r>
            <a:r>
              <a:rPr lang="ru-RU" sz="2800" dirty="0" smtClean="0"/>
              <a:t>) в предложении глагол бывает только </a:t>
            </a:r>
          </a:p>
          <a:p>
            <a:pPr>
              <a:buNone/>
            </a:pPr>
            <a:r>
              <a:rPr lang="ru-RU" sz="2800" dirty="0" smtClean="0"/>
              <a:t>       сказуемым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642910" y="3857628"/>
            <a:ext cx="500066" cy="55721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400" dirty="0" smtClean="0"/>
              <a:t>Зуб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Дуб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Суп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Встать  </a:t>
            </a:r>
          </a:p>
          <a:p>
            <a:pPr marL="457200" indent="-457200">
              <a:buNone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400" dirty="0" smtClean="0"/>
              <a:t>эффект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шинель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морфема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тембр </a:t>
            </a:r>
          </a:p>
          <a:p>
            <a:pPr marL="457200" indent="-457200">
              <a:buNone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1802" y="4000504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[ </a:t>
            </a:r>
            <a:r>
              <a:rPr lang="ru-RU" sz="3600" dirty="0" err="1" smtClean="0"/>
              <a:t>тэ</a:t>
            </a:r>
            <a:r>
              <a:rPr lang="en-US" sz="3600" dirty="0" smtClean="0"/>
              <a:t>]</a:t>
            </a:r>
            <a:endParaRPr lang="ru-RU" sz="36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8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400" dirty="0" smtClean="0"/>
              <a:t>Ручка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Стена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Телевизор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Парта  </a:t>
            </a:r>
          </a:p>
          <a:p>
            <a:pPr marL="457200" indent="-457200">
              <a:buNone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400" dirty="0" smtClean="0"/>
              <a:t>Ш…</a:t>
            </a:r>
            <a:r>
              <a:rPr lang="ru-RU" sz="4400" dirty="0" err="1" smtClean="0"/>
              <a:t>рох</a:t>
            </a:r>
            <a:endParaRPr lang="ru-RU" sz="4400" dirty="0" smtClean="0"/>
          </a:p>
          <a:p>
            <a:pPr marL="742950" indent="-742950">
              <a:buAutoNum type="arabicPeriod"/>
            </a:pPr>
            <a:r>
              <a:rPr lang="ru-RU" sz="4400" dirty="0" smtClean="0"/>
              <a:t>Ш…лк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Ж…</a:t>
            </a:r>
            <a:r>
              <a:rPr lang="ru-RU" sz="4400" dirty="0" err="1" smtClean="0"/>
              <a:t>лудь</a:t>
            </a:r>
            <a:endParaRPr lang="ru-RU" sz="4400" dirty="0" smtClean="0"/>
          </a:p>
          <a:p>
            <a:pPr marL="742950" indent="-742950">
              <a:buAutoNum type="arabicPeriod"/>
            </a:pPr>
            <a:r>
              <a:rPr lang="ru-RU" sz="4400" dirty="0" smtClean="0"/>
              <a:t>Ч…</a:t>
            </a:r>
            <a:r>
              <a:rPr lang="ru-RU" sz="4400" dirty="0" err="1" smtClean="0"/>
              <a:t>рный</a:t>
            </a:r>
            <a:r>
              <a:rPr lang="ru-RU" sz="4400" dirty="0" smtClean="0"/>
              <a:t>  </a:t>
            </a:r>
          </a:p>
          <a:p>
            <a:pPr marL="457200" indent="-457200">
              <a:buNone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28794" y="1500174"/>
            <a:ext cx="492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о</a:t>
            </a:r>
            <a:endParaRPr lang="ru-RU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1928794" y="2285992"/>
            <a:ext cx="492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ё</a:t>
            </a:r>
            <a:endParaRPr lang="ru-RU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1714480" y="3714752"/>
            <a:ext cx="492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ё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1928794" y="3000372"/>
            <a:ext cx="492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ё</a:t>
            </a:r>
            <a:endParaRPr lang="ru-RU" sz="48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58138" cy="48737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400" dirty="0" smtClean="0"/>
              <a:t>Удеру – удирать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Замереть – замирать 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Расстелить – расстилать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Загореть - загар</a:t>
            </a:r>
          </a:p>
          <a:p>
            <a:pPr marL="457200" indent="-457200">
              <a:buNone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Дуга 4"/>
          <p:cNvSpPr/>
          <p:nvPr/>
        </p:nvSpPr>
        <p:spPr>
          <a:xfrm rot="18901698">
            <a:off x="1891750" y="3955921"/>
            <a:ext cx="1175126" cy="1190214"/>
          </a:xfrm>
          <a:prstGeom prst="arc">
            <a:avLst>
              <a:gd name="adj1" fmla="val 15670484"/>
              <a:gd name="adj2" fmla="val 2142319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Дуга 5"/>
          <p:cNvSpPr/>
          <p:nvPr/>
        </p:nvSpPr>
        <p:spPr>
          <a:xfrm rot="18901698">
            <a:off x="4534958" y="3955922"/>
            <a:ext cx="1175126" cy="1190214"/>
          </a:xfrm>
          <a:prstGeom prst="arc">
            <a:avLst>
              <a:gd name="adj1" fmla="val 15670484"/>
              <a:gd name="adj2" fmla="val 2142319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3108" y="4572008"/>
            <a:ext cx="35719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929190" y="4500570"/>
            <a:ext cx="35719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58138" cy="48737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400" dirty="0" smtClean="0"/>
              <a:t>Растение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Выращивать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Росток 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Расти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8992" y="3214686"/>
            <a:ext cx="2577950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3200" dirty="0" smtClean="0"/>
              <a:t>исключение</a:t>
            </a:r>
            <a:endParaRPr lang="ru-RU" sz="3200" dirty="0"/>
          </a:p>
        </p:txBody>
      </p:sp>
      <p:sp>
        <p:nvSpPr>
          <p:cNvPr id="11" name="Дуга 10"/>
          <p:cNvSpPr/>
          <p:nvPr/>
        </p:nvSpPr>
        <p:spPr>
          <a:xfrm rot="18386431">
            <a:off x="1309543" y="3027525"/>
            <a:ext cx="1095625" cy="967056"/>
          </a:xfrm>
          <a:prstGeom prst="arc">
            <a:avLst>
              <a:gd name="adj1" fmla="val 16200000"/>
              <a:gd name="adj2" fmla="val 2285799"/>
            </a:avLst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714480" y="3786190"/>
            <a:ext cx="71438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000232" y="3929066"/>
            <a:ext cx="428628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None/>
            </a:pPr>
            <a:r>
              <a:rPr lang="ru-RU" sz="4400" dirty="0" smtClean="0"/>
              <a:t>  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Из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Рас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Над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При</a:t>
            </a:r>
          </a:p>
          <a:p>
            <a:pPr marL="742950" indent="-742950">
              <a:buNone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None/>
            </a:pPr>
            <a:r>
              <a:rPr lang="ru-RU" sz="4400" dirty="0" smtClean="0"/>
              <a:t>  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Ц…</a:t>
            </a:r>
            <a:r>
              <a:rPr lang="ru-RU" sz="4400" dirty="0" err="1" smtClean="0"/>
              <a:t>ган</a:t>
            </a:r>
            <a:endParaRPr lang="ru-RU" sz="4400" dirty="0" smtClean="0"/>
          </a:p>
          <a:p>
            <a:pPr marL="742950" indent="-742950">
              <a:buAutoNum type="arabicPeriod"/>
            </a:pPr>
            <a:r>
              <a:rPr lang="ru-RU" sz="4400" dirty="0" err="1" smtClean="0"/>
              <a:t>Лекц</a:t>
            </a:r>
            <a:r>
              <a:rPr lang="ru-RU" sz="4400" dirty="0" smtClean="0"/>
              <a:t>…я</a:t>
            </a:r>
          </a:p>
          <a:p>
            <a:pPr marL="742950" indent="-742950">
              <a:buAutoNum type="arabicPeriod"/>
            </a:pPr>
            <a:r>
              <a:rPr lang="ru-RU" sz="4400" dirty="0" smtClean="0"/>
              <a:t>Синиц…</a:t>
            </a:r>
            <a:r>
              <a:rPr lang="ru-RU" sz="4400" dirty="0" err="1" smtClean="0"/>
              <a:t>н</a:t>
            </a:r>
            <a:endParaRPr lang="ru-RU" sz="4400" dirty="0" smtClean="0"/>
          </a:p>
          <a:p>
            <a:pPr marL="742950" indent="-742950">
              <a:buAutoNum type="arabicPeriod"/>
            </a:pPr>
            <a:r>
              <a:rPr lang="ru-RU" sz="4400" dirty="0" smtClean="0"/>
              <a:t>Куниц… </a:t>
            </a:r>
          </a:p>
          <a:p>
            <a:pPr marL="742950" indent="-742950">
              <a:buNone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None/>
            </a:pPr>
            <a:r>
              <a:rPr lang="ru-RU" sz="4400" dirty="0" smtClean="0"/>
              <a:t>  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Знаки препинания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Предложение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Имя существительное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Интонация</a:t>
            </a:r>
          </a:p>
          <a:p>
            <a:pPr marL="742950" indent="-742950">
              <a:buNone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None/>
            </a:pPr>
            <a:r>
              <a:rPr lang="ru-RU" sz="4400" dirty="0" smtClean="0"/>
              <a:t>  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Интересная книга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Весёлый клоун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На морозе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Деревенский житель</a:t>
            </a:r>
          </a:p>
          <a:p>
            <a:pPr marL="742950" indent="-742950">
              <a:buNone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4000" dirty="0" smtClean="0"/>
              <a:t>Ценность</a:t>
            </a:r>
          </a:p>
          <a:p>
            <a:pPr marL="457200" indent="-457200">
              <a:buAutoNum type="arabicPeriod"/>
            </a:pPr>
            <a:r>
              <a:rPr lang="ru-RU" sz="4000" dirty="0" smtClean="0"/>
              <a:t>Важность</a:t>
            </a:r>
          </a:p>
          <a:p>
            <a:pPr marL="457200" indent="-457200">
              <a:buAutoNum type="arabicPeriod"/>
            </a:pPr>
            <a:r>
              <a:rPr lang="ru-RU" sz="4000" dirty="0" smtClean="0"/>
              <a:t>Беспорядок</a:t>
            </a:r>
          </a:p>
          <a:p>
            <a:pPr marL="457200" indent="-457200">
              <a:buAutoNum type="arabicPeriod"/>
            </a:pPr>
            <a:r>
              <a:rPr lang="ru-RU" sz="4000" dirty="0" smtClean="0"/>
              <a:t>Картонка </a:t>
            </a:r>
            <a:endParaRPr lang="ru-RU" sz="40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None/>
            </a:pPr>
            <a:r>
              <a:rPr lang="ru-RU" sz="4400" dirty="0" smtClean="0"/>
              <a:t>  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Стекля…</a:t>
            </a:r>
            <a:r>
              <a:rPr lang="ru-RU" sz="4000" dirty="0" err="1" smtClean="0"/>
              <a:t>ый</a:t>
            </a:r>
            <a:endParaRPr lang="ru-RU" sz="4000" dirty="0" smtClean="0"/>
          </a:p>
          <a:p>
            <a:pPr marL="742950" indent="-742950">
              <a:buAutoNum type="arabicPeriod"/>
            </a:pPr>
            <a:r>
              <a:rPr lang="ru-RU" sz="4000" dirty="0" err="1" smtClean="0"/>
              <a:t>Оловя</a:t>
            </a:r>
            <a:r>
              <a:rPr lang="ru-RU" sz="4000" dirty="0" smtClean="0"/>
              <a:t>…</a:t>
            </a:r>
            <a:r>
              <a:rPr lang="ru-RU" sz="4000" dirty="0" err="1" smtClean="0"/>
              <a:t>ный</a:t>
            </a:r>
            <a:endParaRPr lang="ru-RU" sz="4000" dirty="0" smtClean="0"/>
          </a:p>
          <a:p>
            <a:pPr marL="742950" indent="-742950">
              <a:buAutoNum type="arabicPeriod"/>
            </a:pPr>
            <a:r>
              <a:rPr lang="ru-RU" sz="4000" dirty="0" smtClean="0"/>
              <a:t>Клюкве….</a:t>
            </a:r>
            <a:r>
              <a:rPr lang="ru-RU" sz="4000" dirty="0" err="1" smtClean="0"/>
              <a:t>ый</a:t>
            </a:r>
            <a:endParaRPr lang="ru-RU" sz="4000" dirty="0" smtClean="0"/>
          </a:p>
          <a:p>
            <a:pPr marL="742950" indent="-742950">
              <a:buAutoNum type="arabicPeriod"/>
            </a:pPr>
            <a:r>
              <a:rPr lang="ru-RU" sz="4000" dirty="0" err="1" smtClean="0"/>
              <a:t>Овся</a:t>
            </a:r>
            <a:r>
              <a:rPr lang="ru-RU" sz="4000" dirty="0" smtClean="0"/>
              <a:t>…</a:t>
            </a:r>
            <a:r>
              <a:rPr lang="ru-RU" sz="4000" dirty="0" err="1" smtClean="0"/>
              <a:t>ый</a:t>
            </a:r>
            <a:endParaRPr lang="ru-RU" sz="4000" dirty="0" smtClean="0"/>
          </a:p>
          <a:p>
            <a:pPr marL="742950" indent="-742950">
              <a:buNone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28926" y="2357430"/>
            <a:ext cx="7649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 smtClean="0">
                <a:solidFill>
                  <a:srgbClr val="FF0000"/>
                </a:solidFill>
              </a:rPr>
              <a:t>нн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14612" y="3071810"/>
            <a:ext cx="7649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 smtClean="0">
                <a:solidFill>
                  <a:srgbClr val="FF0000"/>
                </a:solidFill>
              </a:rPr>
              <a:t>нн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71802" y="3714752"/>
            <a:ext cx="7649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 smtClean="0">
                <a:solidFill>
                  <a:srgbClr val="FF0000"/>
                </a:solidFill>
              </a:rPr>
              <a:t>нн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00298" y="4429132"/>
            <a:ext cx="474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 smtClean="0">
                <a:solidFill>
                  <a:srgbClr val="0070C0"/>
                </a:solidFill>
              </a:rPr>
              <a:t>н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None/>
            </a:pPr>
            <a:r>
              <a:rPr lang="ru-RU" sz="4400" dirty="0" smtClean="0"/>
              <a:t>  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Пр…рвать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Пр…лечь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Пр…усадебный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Пр…соединить</a:t>
            </a:r>
          </a:p>
          <a:p>
            <a:pPr marL="742950" indent="-742950">
              <a:buNone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None/>
            </a:pPr>
            <a:r>
              <a:rPr lang="ru-RU" sz="4400" dirty="0" smtClean="0"/>
              <a:t>  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Птицы улетели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На земле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И красное, и зелёное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Приятный голосок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None/>
            </a:pPr>
            <a:r>
              <a:rPr lang="ru-RU" sz="4400" dirty="0" smtClean="0"/>
              <a:t>  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Раз…</a:t>
            </a:r>
            <a:r>
              <a:rPr lang="ru-RU" sz="4000" dirty="0" err="1" smtClean="0"/>
              <a:t>грать</a:t>
            </a:r>
            <a:endParaRPr lang="ru-RU" sz="4000" dirty="0" smtClean="0"/>
          </a:p>
          <a:p>
            <a:pPr marL="742950" indent="-742950">
              <a:buAutoNum type="arabicPeriod"/>
            </a:pPr>
            <a:r>
              <a:rPr lang="ru-RU" sz="4000" dirty="0" smtClean="0"/>
              <a:t>Под…</a:t>
            </a:r>
            <a:r>
              <a:rPr lang="ru-RU" sz="4000" dirty="0" err="1" smtClean="0"/>
              <a:t>грать</a:t>
            </a:r>
            <a:endParaRPr lang="ru-RU" sz="4000" dirty="0" smtClean="0"/>
          </a:p>
          <a:p>
            <a:pPr marL="742950" indent="-742950">
              <a:buAutoNum type="arabicPeriod"/>
            </a:pPr>
            <a:r>
              <a:rPr lang="ru-RU" sz="4000" dirty="0" smtClean="0"/>
              <a:t>Сверх…</a:t>
            </a:r>
            <a:r>
              <a:rPr lang="ru-RU" sz="4000" dirty="0" err="1" smtClean="0"/>
              <a:t>нтересный</a:t>
            </a:r>
            <a:endParaRPr lang="ru-RU" sz="4000" dirty="0" smtClean="0"/>
          </a:p>
          <a:p>
            <a:pPr marL="742950" indent="-742950">
              <a:buAutoNum type="arabicPeriod"/>
            </a:pPr>
            <a:r>
              <a:rPr lang="ru-RU" sz="4000" dirty="0" smtClean="0"/>
              <a:t>Без…</a:t>
            </a:r>
            <a:r>
              <a:rPr lang="ru-RU" sz="4000" dirty="0" err="1" smtClean="0"/>
              <a:t>мянный</a:t>
            </a:r>
            <a:endParaRPr lang="ru-RU" sz="40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1500166" y="3714752"/>
            <a:ext cx="1285884" cy="214314"/>
          </a:xfrm>
          <a:custGeom>
            <a:avLst/>
            <a:gdLst>
              <a:gd name="connsiteX0" fmla="*/ 0 w 885372"/>
              <a:gd name="connsiteY0" fmla="*/ 25400 h 201386"/>
              <a:gd name="connsiteX1" fmla="*/ 751115 w 885372"/>
              <a:gd name="connsiteY1" fmla="*/ 25400 h 201386"/>
              <a:gd name="connsiteX2" fmla="*/ 805543 w 885372"/>
              <a:gd name="connsiteY2" fmla="*/ 177800 h 201386"/>
              <a:gd name="connsiteX3" fmla="*/ 816429 w 885372"/>
              <a:gd name="connsiteY3" fmla="*/ 166915 h 201386"/>
              <a:gd name="connsiteX4" fmla="*/ 816429 w 885372"/>
              <a:gd name="connsiteY4" fmla="*/ 166915 h 201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5372" h="201386">
                <a:moveTo>
                  <a:pt x="0" y="25400"/>
                </a:moveTo>
                <a:cubicBezTo>
                  <a:pt x="308429" y="12700"/>
                  <a:pt x="616858" y="0"/>
                  <a:pt x="751115" y="25400"/>
                </a:cubicBezTo>
                <a:cubicBezTo>
                  <a:pt x="885372" y="50800"/>
                  <a:pt x="794657" y="154214"/>
                  <a:pt x="805543" y="177800"/>
                </a:cubicBezTo>
                <a:cubicBezTo>
                  <a:pt x="816429" y="201386"/>
                  <a:pt x="816429" y="166915"/>
                  <a:pt x="816429" y="166915"/>
                </a:cubicBezTo>
                <a:lnTo>
                  <a:pt x="816429" y="166915"/>
                </a:ln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786050" y="3714752"/>
            <a:ext cx="5020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и</a:t>
            </a:r>
            <a:endParaRPr lang="ru-RU" sz="40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8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8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None/>
            </a:pPr>
            <a:r>
              <a:rPr lang="ru-RU" sz="4000" dirty="0" smtClean="0"/>
              <a:t>1.   Разбежаться</a:t>
            </a:r>
          </a:p>
          <a:p>
            <a:pPr marL="742950" indent="-742950">
              <a:buNone/>
            </a:pPr>
            <a:r>
              <a:rPr lang="ru-RU" sz="4000" dirty="0" smtClean="0"/>
              <a:t>2.   Отъехать</a:t>
            </a:r>
          </a:p>
          <a:p>
            <a:pPr marL="742950" indent="-742950">
              <a:buNone/>
            </a:pPr>
            <a:r>
              <a:rPr lang="ru-RU" sz="4000" dirty="0" smtClean="0"/>
              <a:t>3.   Слететь</a:t>
            </a:r>
          </a:p>
          <a:p>
            <a:pPr marL="742950" indent="-742950">
              <a:buNone/>
            </a:pPr>
            <a:r>
              <a:rPr lang="ru-RU" sz="4000" dirty="0" smtClean="0"/>
              <a:t>4.   Выбежать</a:t>
            </a:r>
          </a:p>
          <a:p>
            <a:pPr marL="742950" indent="-742950">
              <a:buAutoNum type="arabicPeriod"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1469571" y="1640114"/>
            <a:ext cx="885372" cy="201386"/>
          </a:xfrm>
          <a:custGeom>
            <a:avLst/>
            <a:gdLst>
              <a:gd name="connsiteX0" fmla="*/ 0 w 885372"/>
              <a:gd name="connsiteY0" fmla="*/ 25400 h 201386"/>
              <a:gd name="connsiteX1" fmla="*/ 751115 w 885372"/>
              <a:gd name="connsiteY1" fmla="*/ 25400 h 201386"/>
              <a:gd name="connsiteX2" fmla="*/ 805543 w 885372"/>
              <a:gd name="connsiteY2" fmla="*/ 177800 h 201386"/>
              <a:gd name="connsiteX3" fmla="*/ 816429 w 885372"/>
              <a:gd name="connsiteY3" fmla="*/ 166915 h 201386"/>
              <a:gd name="connsiteX4" fmla="*/ 816429 w 885372"/>
              <a:gd name="connsiteY4" fmla="*/ 166915 h 201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5372" h="201386">
                <a:moveTo>
                  <a:pt x="0" y="25400"/>
                </a:moveTo>
                <a:cubicBezTo>
                  <a:pt x="308429" y="12700"/>
                  <a:pt x="616858" y="0"/>
                  <a:pt x="751115" y="25400"/>
                </a:cubicBezTo>
                <a:cubicBezTo>
                  <a:pt x="885372" y="50800"/>
                  <a:pt x="794657" y="154214"/>
                  <a:pt x="805543" y="177800"/>
                </a:cubicBezTo>
                <a:cubicBezTo>
                  <a:pt x="816429" y="201386"/>
                  <a:pt x="816429" y="166915"/>
                  <a:pt x="816429" y="166915"/>
                </a:cubicBezTo>
                <a:lnTo>
                  <a:pt x="816429" y="166915"/>
                </a:ln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4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000" dirty="0" smtClean="0"/>
              <a:t>Выр…с</a:t>
            </a:r>
          </a:p>
          <a:p>
            <a:pPr marL="742950" indent="-742950">
              <a:buAutoNum type="arabicPeriod"/>
            </a:pPr>
            <a:r>
              <a:rPr lang="ru-RU" sz="4000" dirty="0" err="1" smtClean="0"/>
              <a:t>Отр</a:t>
            </a:r>
            <a:r>
              <a:rPr lang="ru-RU" sz="4000" dirty="0" smtClean="0"/>
              <a:t>…</a:t>
            </a:r>
            <a:r>
              <a:rPr lang="ru-RU" sz="4000" dirty="0" err="1" smtClean="0"/>
              <a:t>сль</a:t>
            </a:r>
            <a:endParaRPr lang="ru-RU" sz="4000" dirty="0" smtClean="0"/>
          </a:p>
          <a:p>
            <a:pPr marL="742950" indent="-742950">
              <a:buAutoNum type="arabicPeriod"/>
            </a:pPr>
            <a:r>
              <a:rPr lang="ru-RU" sz="4000" dirty="0" err="1" smtClean="0"/>
              <a:t>Изл</a:t>
            </a:r>
            <a:r>
              <a:rPr lang="ru-RU" sz="4000" dirty="0" smtClean="0"/>
              <a:t>...гать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Выр…щенный</a:t>
            </a:r>
          </a:p>
          <a:p>
            <a:pPr marL="742950" indent="-742950">
              <a:buAutoNum type="arabicPeriod"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5984" y="1571612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о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14546" y="2214554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5984" y="2928934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5984" y="3643314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7467600" cy="48737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400" dirty="0" err="1" smtClean="0"/>
              <a:t>Участв</a:t>
            </a:r>
            <a:r>
              <a:rPr lang="ru-RU" sz="4400" dirty="0" smtClean="0"/>
              <a:t>…</a:t>
            </a:r>
            <a:r>
              <a:rPr lang="ru-RU" sz="4400" dirty="0" err="1" smtClean="0"/>
              <a:t>вать</a:t>
            </a:r>
            <a:endParaRPr lang="ru-RU" sz="4400" dirty="0" smtClean="0"/>
          </a:p>
          <a:p>
            <a:pPr marL="742950" indent="-742950">
              <a:buAutoNum type="arabicPeriod"/>
            </a:pPr>
            <a:r>
              <a:rPr lang="ru-RU" sz="4400" dirty="0" err="1" smtClean="0"/>
              <a:t>Разгад</a:t>
            </a:r>
            <a:r>
              <a:rPr lang="ru-RU" sz="4400" dirty="0" smtClean="0"/>
              <a:t>…</a:t>
            </a:r>
            <a:r>
              <a:rPr lang="ru-RU" sz="4400" dirty="0" err="1" smtClean="0"/>
              <a:t>вать</a:t>
            </a:r>
            <a:endParaRPr lang="ru-RU" sz="4400" dirty="0" smtClean="0"/>
          </a:p>
          <a:p>
            <a:pPr marL="742950" indent="-742950">
              <a:buAutoNum type="arabicPeriod"/>
            </a:pPr>
            <a:r>
              <a:rPr lang="ru-RU" sz="4400" dirty="0" smtClean="0"/>
              <a:t>Волн…</a:t>
            </a:r>
            <a:r>
              <a:rPr lang="ru-RU" sz="4400" dirty="0" err="1" smtClean="0"/>
              <a:t>ваться</a:t>
            </a:r>
            <a:endParaRPr lang="ru-RU" sz="4400" dirty="0" smtClean="0"/>
          </a:p>
          <a:p>
            <a:pPr marL="742950" indent="-742950">
              <a:buAutoNum type="arabicPeriod"/>
            </a:pPr>
            <a:r>
              <a:rPr lang="ru-RU" sz="4400" dirty="0" smtClean="0"/>
              <a:t>След…</a:t>
            </a:r>
            <a:r>
              <a:rPr lang="ru-RU" sz="4400" dirty="0" err="1" smtClean="0"/>
              <a:t>вать</a:t>
            </a:r>
            <a:endParaRPr lang="ru-RU" sz="40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43240" y="1571612"/>
            <a:ext cx="4667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43174" y="3000372"/>
            <a:ext cx="4667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43174" y="3714752"/>
            <a:ext cx="4667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71802" y="2285992"/>
            <a:ext cx="6126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ы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/>
      <p:bldP spid="1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7467600" cy="48737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400" dirty="0" err="1" smtClean="0"/>
              <a:t>Соб</a:t>
            </a:r>
            <a:r>
              <a:rPr lang="ru-RU" sz="4400" dirty="0" smtClean="0"/>
              <a:t>…</a:t>
            </a:r>
            <a:r>
              <a:rPr lang="ru-RU" sz="4400" dirty="0" err="1" smtClean="0"/>
              <a:t>рёшь</a:t>
            </a:r>
            <a:endParaRPr lang="ru-RU" sz="4400" dirty="0" smtClean="0"/>
          </a:p>
          <a:p>
            <a:pPr marL="742950" indent="-742950">
              <a:buAutoNum type="arabicPeriod"/>
            </a:pPr>
            <a:r>
              <a:rPr lang="ru-RU" sz="4400" dirty="0" err="1" smtClean="0"/>
              <a:t>Бл</a:t>
            </a:r>
            <a:r>
              <a:rPr lang="ru-RU" sz="4400" dirty="0" smtClean="0"/>
              <a:t>…</a:t>
            </a:r>
            <a:r>
              <a:rPr lang="ru-RU" sz="4400" dirty="0" err="1" smtClean="0"/>
              <a:t>стишь</a:t>
            </a:r>
            <a:endParaRPr lang="ru-RU" sz="4400" dirty="0" smtClean="0"/>
          </a:p>
          <a:p>
            <a:pPr marL="742950" indent="-742950">
              <a:buAutoNum type="arabicPeriod"/>
            </a:pPr>
            <a:r>
              <a:rPr lang="ru-RU" sz="4400" dirty="0" smtClean="0"/>
              <a:t>Зап…</a:t>
            </a:r>
            <a:r>
              <a:rPr lang="ru-RU" sz="4400" dirty="0" err="1" smtClean="0"/>
              <a:t>р</a:t>
            </a:r>
            <a:endParaRPr lang="ru-RU" sz="4400" dirty="0" smtClean="0"/>
          </a:p>
          <a:p>
            <a:pPr marL="742950" indent="-742950">
              <a:buAutoNum type="arabicPeriod"/>
            </a:pPr>
            <a:r>
              <a:rPr lang="ru-RU" sz="4400" dirty="0" smtClean="0"/>
              <a:t>Зап…рать</a:t>
            </a:r>
          </a:p>
          <a:p>
            <a:pPr marL="742950" indent="-742950">
              <a:buNone/>
            </a:pPr>
            <a:endParaRPr lang="ru-RU" sz="4400" dirty="0" smtClean="0"/>
          </a:p>
          <a:p>
            <a:pPr marL="742950" indent="-742950">
              <a:buNone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5984" y="1500174"/>
            <a:ext cx="4667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е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00232" y="2285992"/>
            <a:ext cx="4667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е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5984" y="3071810"/>
            <a:ext cx="4667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е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57422" y="3786190"/>
            <a:ext cx="5341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и</a:t>
            </a:r>
            <a:endParaRPr lang="ru-RU" sz="4400" dirty="0">
              <a:solidFill>
                <a:srgbClr val="FF0000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3143240" y="4572008"/>
            <a:ext cx="35719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4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14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4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14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64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0" grpId="0"/>
      <p:bldP spid="12" grpId="0"/>
      <p:bldP spid="1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spcBef>
                <a:spcPts val="0"/>
              </a:spcBef>
              <a:buNone/>
            </a:pPr>
            <a:r>
              <a:rPr lang="ru-RU" sz="4000" dirty="0" smtClean="0"/>
              <a:t>        </a:t>
            </a:r>
            <a:r>
              <a:rPr lang="ru-RU" sz="3600" dirty="0" smtClean="0"/>
              <a:t>Чистые зеркала воды (1) брошенные в яркую зелень(2) то (3) переливались на солнце (4) то замирали (5) облитые тенью</a:t>
            </a:r>
            <a:r>
              <a:rPr lang="ru-RU" sz="4400" dirty="0" smtClean="0"/>
              <a:t>.</a:t>
            </a:r>
          </a:p>
          <a:p>
            <a:pPr marL="742950" indent="-742950">
              <a:spcBef>
                <a:spcPts val="0"/>
              </a:spcBef>
              <a:buNone/>
            </a:pPr>
            <a:r>
              <a:rPr lang="ru-RU" sz="4400" dirty="0" smtClean="0"/>
              <a:t>а) 123       в) 1245</a:t>
            </a:r>
          </a:p>
          <a:p>
            <a:pPr marL="742950" indent="-742950">
              <a:spcBef>
                <a:spcPts val="0"/>
              </a:spcBef>
              <a:buNone/>
            </a:pPr>
            <a:r>
              <a:rPr lang="ru-RU" sz="4400" dirty="0" smtClean="0"/>
              <a:t>б) 125        г) 12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Выбери правильный вариант ответа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643306" y="5214950"/>
            <a:ext cx="1357322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8737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spcBef>
                <a:spcPts val="0"/>
              </a:spcBef>
              <a:buNone/>
            </a:pPr>
            <a:r>
              <a:rPr lang="ru-RU" sz="4000" dirty="0" smtClean="0"/>
              <a:t>        </a:t>
            </a:r>
            <a:r>
              <a:rPr lang="ru-RU" sz="3600" dirty="0" smtClean="0"/>
              <a:t>Мы увидели (1) хлопья снега</a:t>
            </a:r>
          </a:p>
          <a:p>
            <a:pPr marL="742950" indent="-742950">
              <a:spcBef>
                <a:spcPts val="0"/>
              </a:spcBef>
              <a:buNone/>
            </a:pPr>
            <a:r>
              <a:rPr lang="ru-RU" sz="3600" dirty="0" smtClean="0"/>
              <a:t> (2) лениво падающие с неба (3) и </a:t>
            </a:r>
          </a:p>
          <a:p>
            <a:pPr marL="742950" indent="-742950">
              <a:spcBef>
                <a:spcPts val="0"/>
              </a:spcBef>
              <a:buNone/>
            </a:pPr>
            <a:r>
              <a:rPr lang="ru-RU" sz="3600" dirty="0" smtClean="0"/>
              <a:t>угрюмый лес (4) наполненный (5) </a:t>
            </a:r>
          </a:p>
          <a:p>
            <a:pPr marL="742950" indent="-742950">
              <a:spcBef>
                <a:spcPts val="0"/>
              </a:spcBef>
              <a:buNone/>
            </a:pPr>
            <a:r>
              <a:rPr lang="ru-RU" sz="3600" dirty="0" smtClean="0"/>
              <a:t>голубоватым светом</a:t>
            </a:r>
            <a:r>
              <a:rPr lang="ru-RU" sz="4400" dirty="0" smtClean="0"/>
              <a:t>.</a:t>
            </a:r>
          </a:p>
          <a:p>
            <a:pPr marL="742950" indent="-742950">
              <a:spcBef>
                <a:spcPts val="0"/>
              </a:spcBef>
              <a:buNone/>
            </a:pPr>
            <a:endParaRPr lang="ru-RU" sz="4400" dirty="0" smtClean="0"/>
          </a:p>
          <a:p>
            <a:pPr marL="742950" indent="-742950">
              <a:spcBef>
                <a:spcPts val="0"/>
              </a:spcBef>
              <a:buNone/>
            </a:pPr>
            <a:r>
              <a:rPr lang="ru-RU" sz="4400" dirty="0" smtClean="0"/>
              <a:t>а) 234            в) 35</a:t>
            </a:r>
          </a:p>
          <a:p>
            <a:pPr marL="742950" indent="-742950">
              <a:spcBef>
                <a:spcPts val="0"/>
              </a:spcBef>
              <a:buNone/>
            </a:pPr>
            <a:r>
              <a:rPr lang="ru-RU" sz="4400" dirty="0" smtClean="0"/>
              <a:t>б) 12345        г) 145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Выбери правильный вариант ответа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00100" y="5357826"/>
            <a:ext cx="1357322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4000" dirty="0" smtClean="0"/>
              <a:t>Семья</a:t>
            </a:r>
          </a:p>
          <a:p>
            <a:pPr marL="457200" indent="-457200">
              <a:buAutoNum type="arabicPeriod"/>
            </a:pPr>
            <a:r>
              <a:rPr lang="ru-RU" sz="4000" dirty="0" smtClean="0"/>
              <a:t>Ручьи</a:t>
            </a:r>
          </a:p>
          <a:p>
            <a:pPr marL="457200" indent="-457200">
              <a:buAutoNum type="arabicPeriod"/>
            </a:pPr>
            <a:r>
              <a:rPr lang="ru-RU" sz="4000" dirty="0" smtClean="0"/>
              <a:t>Дочь</a:t>
            </a:r>
          </a:p>
          <a:p>
            <a:pPr marL="457200" indent="-457200">
              <a:buAutoNum type="arabicPeriod"/>
            </a:pPr>
            <a:r>
              <a:rPr lang="ru-RU" sz="4000" dirty="0" smtClean="0"/>
              <a:t>Пью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2428860" y="3143248"/>
            <a:ext cx="164307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214810" y="3143248"/>
            <a:ext cx="329128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/>
              <a:t>Показатель ГЗ слова</a:t>
            </a:r>
            <a:endParaRPr lang="ru-RU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000" dirty="0" smtClean="0"/>
              <a:t>Разбежавшись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Списывая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Играючи 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Скрепивший</a:t>
            </a:r>
          </a:p>
          <a:p>
            <a:pPr marL="742950" indent="-742950">
              <a:buNone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71604" y="4786322"/>
            <a:ext cx="2685351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/>
              <a:t>Это причастие</a:t>
            </a:r>
            <a:endParaRPr lang="ru-RU" sz="28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2786050" y="4286256"/>
            <a:ext cx="214314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8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18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000" dirty="0" err="1" smtClean="0"/>
              <a:t>Зайч</a:t>
            </a:r>
            <a:r>
              <a:rPr lang="ru-RU" sz="4000" dirty="0" smtClean="0"/>
              <a:t>…к</a:t>
            </a:r>
          </a:p>
          <a:p>
            <a:pPr marL="742950" indent="-742950">
              <a:buAutoNum type="arabicPeriod"/>
            </a:pPr>
            <a:r>
              <a:rPr lang="ru-RU" sz="4000" dirty="0" err="1" smtClean="0"/>
              <a:t>Ножич</a:t>
            </a:r>
            <a:r>
              <a:rPr lang="ru-RU" sz="4000" dirty="0" smtClean="0"/>
              <a:t>…к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Арбуз…к</a:t>
            </a:r>
          </a:p>
          <a:p>
            <a:pPr marL="742950" indent="-742950">
              <a:buAutoNum type="arabicPeriod"/>
            </a:pPr>
            <a:r>
              <a:rPr lang="ru-RU" sz="4000" smtClean="0"/>
              <a:t>Кирпич…к</a:t>
            </a:r>
            <a:endParaRPr lang="ru-RU" sz="4000" dirty="0" smtClean="0"/>
          </a:p>
          <a:p>
            <a:pPr marL="742950" indent="-742950">
              <a:buNone/>
            </a:pPr>
            <a:endParaRPr lang="ru-RU" sz="44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000" dirty="0" smtClean="0"/>
              <a:t>Тюль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Ковыль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Штемпель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Вуаль 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28926" y="3857628"/>
            <a:ext cx="1103187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3 </a:t>
            </a:r>
            <a:r>
              <a:rPr lang="ru-RU" sz="2400" b="1" dirty="0" err="1" smtClean="0"/>
              <a:t>скл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000" dirty="0" smtClean="0"/>
              <a:t>Пять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Двадцать восемь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Три седьмых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Девяносто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4876" y="3000372"/>
            <a:ext cx="2467342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Дробное </a:t>
            </a:r>
          </a:p>
          <a:p>
            <a:r>
              <a:rPr lang="ru-RU" sz="2400" b="1" dirty="0" smtClean="0"/>
              <a:t>числительное</a:t>
            </a:r>
            <a:endParaRPr lang="ru-RU" sz="2400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8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000" dirty="0" smtClean="0"/>
              <a:t>Трое малышей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Семеро козлят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Двое суток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Четверо подруг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5984" y="4429132"/>
            <a:ext cx="286649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Четыре подруги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000" dirty="0" smtClean="0"/>
              <a:t>Костёр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Пушкин А.С.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«Костёр»</a:t>
            </a:r>
          </a:p>
          <a:p>
            <a:pPr marL="742950" indent="-742950">
              <a:buAutoNum type="arabicPeriod"/>
            </a:pPr>
            <a:r>
              <a:rPr lang="ru-RU" sz="4000" smtClean="0"/>
              <a:t>Барнаул</a:t>
            </a:r>
            <a:endParaRPr lang="ru-RU" sz="40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000" dirty="0" smtClean="0"/>
              <a:t>Имя существительное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Наречие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Обстоятельство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Глагол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14942" y="3143248"/>
            <a:ext cx="3042821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/>
              <a:t>член предложения</a:t>
            </a:r>
            <a:endParaRPr lang="ru-RU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000" dirty="0" smtClean="0"/>
              <a:t>На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Ввиду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Не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В течение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00496" y="3143248"/>
            <a:ext cx="136928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/>
              <a:t>частица</a:t>
            </a:r>
            <a:endParaRPr lang="ru-RU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000" dirty="0" smtClean="0"/>
              <a:t>Бог с тобой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Айда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Бах</a:t>
            </a:r>
          </a:p>
          <a:p>
            <a:pPr marL="742950" indent="-742950">
              <a:buAutoNum type="arabicPeriod"/>
            </a:pPr>
            <a:r>
              <a:rPr lang="ru-RU" sz="4000" dirty="0" smtClean="0"/>
              <a:t>Моё почтение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71736" y="3143248"/>
            <a:ext cx="4370107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/>
              <a:t>Звукоподражательное слово</a:t>
            </a:r>
            <a:endParaRPr lang="ru-RU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429684" cy="48737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3600" dirty="0" smtClean="0"/>
              <a:t>Камыш…, могуч…, горяч…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Ландыш…, из-за туч…, </a:t>
            </a:r>
            <a:r>
              <a:rPr lang="ru-RU" sz="3600" dirty="0" err="1" smtClean="0"/>
              <a:t>терпиш</a:t>
            </a:r>
            <a:r>
              <a:rPr lang="ru-RU" sz="3600" dirty="0" smtClean="0"/>
              <a:t>…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Хорошо…, пахуч…, </a:t>
            </a:r>
            <a:r>
              <a:rPr lang="ru-RU" sz="3200" dirty="0" err="1" smtClean="0"/>
              <a:t>собираеш</a:t>
            </a:r>
            <a:r>
              <a:rPr lang="ru-RU" sz="3200" dirty="0" smtClean="0"/>
              <a:t>…</a:t>
            </a:r>
            <a:r>
              <a:rPr lang="ru-RU" sz="3200" dirty="0" err="1" smtClean="0"/>
              <a:t>ся</a:t>
            </a:r>
            <a:r>
              <a:rPr lang="ru-RU" sz="3200" dirty="0" smtClean="0"/>
              <a:t>.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Пейзаж…, жгуч…, </a:t>
            </a:r>
            <a:r>
              <a:rPr lang="ru-RU" sz="3600" dirty="0" err="1" smtClean="0"/>
              <a:t>спешиш</a:t>
            </a:r>
            <a:r>
              <a:rPr lang="ru-RU" sz="3600" dirty="0" smtClean="0"/>
              <a:t>…</a:t>
            </a:r>
          </a:p>
          <a:p>
            <a:pPr marL="742950" indent="-742950">
              <a:buAutoNum type="arabicPeriod"/>
            </a:pPr>
            <a:endParaRPr lang="ru-RU" sz="36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4000" dirty="0" smtClean="0"/>
              <a:t>Садовод</a:t>
            </a:r>
          </a:p>
          <a:p>
            <a:pPr marL="457200" indent="-457200">
              <a:buAutoNum type="arabicPeriod"/>
            </a:pPr>
            <a:r>
              <a:rPr lang="ru-RU" sz="4000" dirty="0" err="1" smtClean="0"/>
              <a:t>Северо</a:t>
            </a:r>
            <a:r>
              <a:rPr lang="ru-RU" sz="4000" dirty="0" smtClean="0"/>
              <a:t> – восток </a:t>
            </a:r>
          </a:p>
          <a:p>
            <a:pPr marL="457200" indent="-457200">
              <a:buAutoNum type="arabicPeriod"/>
            </a:pPr>
            <a:r>
              <a:rPr lang="ru-RU" sz="4000" dirty="0" smtClean="0"/>
              <a:t>Диван – кровать </a:t>
            </a:r>
          </a:p>
          <a:p>
            <a:pPr marL="457200" indent="-457200">
              <a:buAutoNum type="arabicPeriod"/>
            </a:pPr>
            <a:r>
              <a:rPr lang="ru-RU" sz="4000" dirty="0" smtClean="0"/>
              <a:t>Биатлонист </a:t>
            </a:r>
            <a:endParaRPr lang="ru-RU" sz="40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429684" cy="48737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3600" dirty="0" err="1" smtClean="0"/>
              <a:t>Прич</a:t>
            </a:r>
            <a:r>
              <a:rPr lang="ru-RU" sz="3600" dirty="0" smtClean="0"/>
              <a:t>…</a:t>
            </a:r>
            <a:r>
              <a:rPr lang="ru-RU" sz="3600" dirty="0" err="1" smtClean="0"/>
              <a:t>ска</a:t>
            </a:r>
            <a:r>
              <a:rPr lang="ru-RU" sz="3600" dirty="0" smtClean="0"/>
              <a:t>, ж…</a:t>
            </a:r>
            <a:r>
              <a:rPr lang="ru-RU" sz="3600" dirty="0" err="1" smtClean="0"/>
              <a:t>рдочка</a:t>
            </a:r>
            <a:r>
              <a:rPr lang="ru-RU" sz="3600" dirty="0" smtClean="0"/>
              <a:t>, </a:t>
            </a:r>
            <a:r>
              <a:rPr lang="ru-RU" sz="3600" dirty="0" err="1" smtClean="0"/>
              <a:t>ноч</a:t>
            </a:r>
            <a:r>
              <a:rPr lang="ru-RU" sz="3600" dirty="0" smtClean="0"/>
              <a:t>…</a:t>
            </a:r>
            <a:r>
              <a:rPr lang="ru-RU" sz="3600" dirty="0" err="1" smtClean="0"/>
              <a:t>вка</a:t>
            </a:r>
            <a:endParaRPr lang="ru-RU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Ш…</a:t>
            </a:r>
            <a:r>
              <a:rPr lang="ru-RU" sz="3600" dirty="0" err="1" smtClean="0"/>
              <a:t>кодад</a:t>
            </a:r>
            <a:r>
              <a:rPr lang="ru-RU" sz="3600" dirty="0" smtClean="0"/>
              <a:t>, ч…</a:t>
            </a:r>
            <a:r>
              <a:rPr lang="ru-RU" sz="3600" dirty="0" err="1" smtClean="0"/>
              <a:t>рный</a:t>
            </a:r>
            <a:r>
              <a:rPr lang="ru-RU" sz="3600" dirty="0" smtClean="0"/>
              <a:t>, ж…</a:t>
            </a:r>
            <a:r>
              <a:rPr lang="ru-RU" sz="3600" dirty="0" err="1" smtClean="0"/>
              <a:t>лтый</a:t>
            </a:r>
            <a:endParaRPr lang="ru-RU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Ш…в, </a:t>
            </a:r>
            <a:r>
              <a:rPr lang="ru-RU" sz="3600" dirty="0" err="1" smtClean="0"/>
              <a:t>беч</a:t>
            </a:r>
            <a:r>
              <a:rPr lang="ru-RU" sz="3600" dirty="0" smtClean="0"/>
              <a:t>…</a:t>
            </a:r>
            <a:r>
              <a:rPr lang="ru-RU" sz="3600" dirty="0" err="1" smtClean="0"/>
              <a:t>вка</a:t>
            </a:r>
            <a:r>
              <a:rPr lang="ru-RU" sz="3600" dirty="0" smtClean="0"/>
              <a:t>, </a:t>
            </a:r>
            <a:r>
              <a:rPr lang="ru-RU" sz="3600" dirty="0" err="1" smtClean="0"/>
              <a:t>чеч</a:t>
            </a:r>
            <a:r>
              <a:rPr lang="ru-RU" sz="3600" dirty="0" smtClean="0"/>
              <a:t>…</a:t>
            </a:r>
            <a:r>
              <a:rPr lang="ru-RU" sz="3600" dirty="0" err="1" smtClean="0"/>
              <a:t>тка</a:t>
            </a:r>
            <a:endParaRPr lang="ru-RU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Ш…пот, </a:t>
            </a:r>
            <a:r>
              <a:rPr lang="ru-RU" sz="3600" dirty="0" err="1" smtClean="0"/>
              <a:t>ш</a:t>
            </a:r>
            <a:r>
              <a:rPr lang="ru-RU" sz="3600" dirty="0" smtClean="0"/>
              <a:t>…</a:t>
            </a:r>
            <a:r>
              <a:rPr lang="ru-RU" sz="3600" dirty="0" err="1" smtClean="0"/>
              <a:t>рох</a:t>
            </a:r>
            <a:r>
              <a:rPr lang="ru-RU" sz="3600" dirty="0" smtClean="0"/>
              <a:t>, крыж…вник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72452" cy="48737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4400" dirty="0" smtClean="0"/>
              <a:t>Лес</a:t>
            </a:r>
          </a:p>
          <a:p>
            <a:pPr marL="457200" indent="-457200">
              <a:buAutoNum type="arabicPeriod"/>
            </a:pPr>
            <a:r>
              <a:rPr lang="ru-RU" sz="4400" dirty="0" smtClean="0"/>
              <a:t>Бежать          </a:t>
            </a:r>
            <a:endParaRPr lang="ru-RU" sz="4400" dirty="0" smtClean="0">
              <a:solidFill>
                <a:srgbClr val="7030A0"/>
              </a:solidFill>
            </a:endParaRPr>
          </a:p>
          <a:p>
            <a:pPr marL="457200" indent="-457200">
              <a:buAutoNum type="arabicPeriod"/>
            </a:pPr>
            <a:r>
              <a:rPr lang="ru-RU" sz="4400" dirty="0" smtClean="0"/>
              <a:t>Умный            </a:t>
            </a:r>
            <a:endParaRPr lang="ru-RU" sz="3600" dirty="0" smtClean="0">
              <a:solidFill>
                <a:srgbClr val="7030A0"/>
              </a:solidFill>
            </a:endParaRPr>
          </a:p>
          <a:p>
            <a:pPr marL="457200" indent="-457200">
              <a:buAutoNum type="arabicPeriod"/>
            </a:pPr>
            <a:r>
              <a:rPr lang="ru-RU" sz="4400" dirty="0" smtClean="0"/>
              <a:t>По</a:t>
            </a:r>
          </a:p>
          <a:p>
            <a:pPr marL="457200" indent="-457200">
              <a:buNone/>
            </a:pPr>
            <a:endParaRPr lang="ru-RU" sz="4400" dirty="0" smtClean="0"/>
          </a:p>
          <a:p>
            <a:pPr marL="457200" indent="-457200">
              <a:buNone/>
            </a:pPr>
            <a:r>
              <a:rPr lang="ru-RU" sz="4400" dirty="0" smtClean="0"/>
              <a:t>                   </a:t>
            </a:r>
            <a:r>
              <a:rPr lang="ru-RU" sz="3200" b="1" dirty="0" smtClean="0">
                <a:solidFill>
                  <a:srgbClr val="7030A0"/>
                </a:solidFill>
              </a:rPr>
              <a:t>служебная часть речи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3214678" y="1785926"/>
            <a:ext cx="1000132" cy="2214578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18501640">
            <a:off x="2307038" y="4179640"/>
            <a:ext cx="484632" cy="15636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143372" y="2357430"/>
            <a:ext cx="410881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Самостоятельные</a:t>
            </a:r>
          </a:p>
          <a:p>
            <a:r>
              <a:rPr lang="ru-RU" sz="3200" b="1" dirty="0" smtClean="0">
                <a:solidFill>
                  <a:srgbClr val="7030A0"/>
                </a:solidFill>
              </a:rPr>
              <a:t> части речи</a:t>
            </a:r>
            <a:endParaRPr lang="ru-RU" sz="3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7467600" cy="4873752"/>
          </a:xfrm>
          <a:ln w="38100"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4800" dirty="0" smtClean="0"/>
              <a:t>Стол</a:t>
            </a:r>
          </a:p>
          <a:p>
            <a:pPr marL="457200" indent="-457200">
              <a:buAutoNum type="arabicPeriod"/>
            </a:pPr>
            <a:r>
              <a:rPr lang="ru-RU" sz="4800" dirty="0" smtClean="0"/>
              <a:t>Стола</a:t>
            </a:r>
          </a:p>
          <a:p>
            <a:pPr marL="457200" indent="-457200">
              <a:buAutoNum type="arabicPeriod"/>
            </a:pPr>
            <a:r>
              <a:rPr lang="ru-RU" sz="4800" dirty="0" smtClean="0"/>
              <a:t>Столик</a:t>
            </a:r>
          </a:p>
          <a:p>
            <a:pPr marL="457200" indent="-457200">
              <a:buAutoNum type="arabicPeriod"/>
            </a:pPr>
            <a:r>
              <a:rPr lang="ru-RU" sz="4800" dirty="0" smtClean="0"/>
              <a:t>Столом</a:t>
            </a:r>
            <a:endParaRPr lang="ru-RU" sz="4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1928802"/>
            <a:ext cx="428628" cy="35719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357422" y="2714620"/>
            <a:ext cx="428628" cy="35719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428860" y="4286256"/>
            <a:ext cx="714380" cy="42862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2750331" y="3250405"/>
            <a:ext cx="357190" cy="28575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2428860" y="3214686"/>
            <a:ext cx="357190" cy="35719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Четвёртое лишнее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000" dirty="0" smtClean="0"/>
              <a:t>1Бул…он</a:t>
            </a:r>
          </a:p>
          <a:p>
            <a:r>
              <a:rPr lang="ru-RU" sz="4000" dirty="0" smtClean="0"/>
              <a:t>2.Компан…он</a:t>
            </a:r>
          </a:p>
          <a:p>
            <a:r>
              <a:rPr lang="ru-RU" sz="4000" dirty="0" smtClean="0"/>
              <a:t>3.Павил…он</a:t>
            </a:r>
          </a:p>
          <a:p>
            <a:r>
              <a:rPr lang="ru-RU" sz="4000" dirty="0" smtClean="0"/>
              <a:t>4.Об…</a:t>
            </a:r>
            <a:r>
              <a:rPr lang="ru-RU" sz="4000" dirty="0" err="1" smtClean="0"/>
              <a:t>ект</a:t>
            </a:r>
            <a:endParaRPr lang="ru-RU" sz="40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4400" dirty="0" smtClean="0"/>
              <a:t>Неужели</a:t>
            </a:r>
          </a:p>
          <a:p>
            <a:pPr marL="457200" indent="-457200">
              <a:buAutoNum type="arabicPeriod"/>
            </a:pPr>
            <a:r>
              <a:rPr lang="ru-RU" sz="4400" dirty="0" smtClean="0"/>
              <a:t>Завтра</a:t>
            </a:r>
          </a:p>
          <a:p>
            <a:pPr marL="457200" indent="-457200">
              <a:buAutoNum type="arabicPeriod"/>
            </a:pPr>
            <a:r>
              <a:rPr lang="ru-RU" sz="4400" dirty="0" smtClean="0"/>
              <a:t>Бежать</a:t>
            </a:r>
          </a:p>
          <a:p>
            <a:pPr marL="457200" indent="-457200">
              <a:buAutoNum type="arabicPeriod"/>
            </a:pPr>
            <a:r>
              <a:rPr lang="ru-RU" sz="4400" dirty="0" smtClean="0"/>
              <a:t>Учитель</a:t>
            </a:r>
            <a:endParaRPr lang="ru-RU" sz="4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Найди «четвёртое лишнее» и объясни свой выбор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1174</TotalTime>
  <Words>859</Words>
  <Application>Microsoft Office PowerPoint</Application>
  <PresentationFormat>Экран (4:3)</PresentationFormat>
  <Paragraphs>297</Paragraphs>
  <Slides>50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1" baseType="lpstr">
      <vt:lpstr>Эркер</vt:lpstr>
      <vt:lpstr>Четвёртое лишнее</vt:lpstr>
      <vt:lpstr> Укажите неверное утверждение: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Четвёртое лишнее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Выбери правильный вариант ответа</vt:lpstr>
      <vt:lpstr>Выбери правильный вариант ответа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  <vt:lpstr>Найди «четвёртое лишнее» и объясни свой выбор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Четвёртое лишнее</dc:title>
  <dc:creator>1</dc:creator>
  <cp:lastModifiedBy>1</cp:lastModifiedBy>
  <cp:revision>111</cp:revision>
  <dcterms:created xsi:type="dcterms:W3CDTF">2009-10-05T09:15:06Z</dcterms:created>
  <dcterms:modified xsi:type="dcterms:W3CDTF">2013-04-22T10:29:15Z</dcterms:modified>
</cp:coreProperties>
</file>