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99"/>
    <a:srgbClr val="99FFCC"/>
    <a:srgbClr val="FF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9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69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69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6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470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12DE05-17B1-4848-A429-8994307D3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D106F-A672-44BD-9974-D0C9E98D35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F50A8-D6C6-4858-BC6A-B7CD10BA2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DF217D-31B8-430D-ADF5-3742AA9541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8A2FF7-9CE1-483D-B16A-8714B5B09A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D1DE45-4145-4975-93F8-122423A595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A66E2B-58DE-4D10-B068-12E458833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211BB-1806-42BE-8697-15605725AF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3725-67D4-4B2C-B9F9-A8B58BF078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460FB-7939-4686-8B79-B1C11D050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CBA55-F347-43E3-8A1C-92C305C857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F8584-D28F-427E-B36A-BEFA60D04B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D5836-6629-44F6-B56E-077BE34006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88186-F081-4E9B-80B4-14D3C7CD1E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C2ECF-61F6-4CEC-8124-F2147E98EC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6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6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36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A3ACDD8-72E1-4DF3-BF05-4AFE6202AF9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&#208;&#164;&#208;&#176;&#208;&#185;&#208;&#187;:Kljatva_Stalina.jpg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060575"/>
            <a:ext cx="6400800" cy="1752600"/>
          </a:xfrm>
        </p:spPr>
        <p:txBody>
          <a:bodyPr/>
          <a:lstStyle/>
          <a:p>
            <a:r>
              <a:rPr lang="ru-RU" sz="4400" b="1" i="1">
                <a:solidFill>
                  <a:srgbClr val="FFFFCC"/>
                </a:solidFill>
              </a:rPr>
              <a:t>- Клятва воина на верность Родине. </a:t>
            </a:r>
          </a:p>
          <a:p>
            <a:endParaRPr lang="ru-RU"/>
          </a:p>
        </p:txBody>
      </p:sp>
      <p:sp>
        <p:nvSpPr>
          <p:cNvPr id="111620" name="WordArt 4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7772400" cy="155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gradFill rotWithShape="0">
                  <a:gsLst>
                    <a:gs pos="0">
                      <a:schemeClr val="folHlink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Военная присяга</a:t>
            </a:r>
          </a:p>
        </p:txBody>
      </p:sp>
      <p:pic>
        <p:nvPicPr>
          <p:cNvPr id="111624" name="Picture 8" descr="i(1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500438"/>
            <a:ext cx="3059112" cy="1924050"/>
          </a:xfrm>
          <a:prstGeom prst="rect">
            <a:avLst/>
          </a:prstGeom>
          <a:noFill/>
        </p:spPr>
      </p:pic>
      <p:pic>
        <p:nvPicPr>
          <p:cNvPr id="111626" name="Picture 10" descr="avtopri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744913"/>
            <a:ext cx="3384550" cy="3113087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5500694" y="6072206"/>
            <a:ext cx="2500330" cy="357190"/>
          </a:xfrm>
          <a:prstGeom prst="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Prezentacii.com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121150"/>
            <a:ext cx="8229600" cy="2736850"/>
          </a:xfrm>
        </p:spPr>
        <p:txBody>
          <a:bodyPr/>
          <a:lstStyle/>
          <a:p>
            <a:r>
              <a:rPr lang="ru-RU" b="1" i="1">
                <a:solidFill>
                  <a:srgbClr val="00FFFF"/>
                </a:solidFill>
              </a:rPr>
              <a:t>После принятия военной присяги оркестр исполняет Государственный гимн Российской Федерации</a:t>
            </a:r>
            <a:r>
              <a:rPr lang="en-US" b="1" i="1">
                <a:solidFill>
                  <a:srgbClr val="00FFFF"/>
                </a:solidFill>
              </a:rPr>
              <a:t>,</a:t>
            </a:r>
            <a:r>
              <a:rPr lang="ru-RU" b="1" i="1">
                <a:solidFill>
                  <a:srgbClr val="00FFFF"/>
                </a:solidFill>
              </a:rPr>
              <a:t> воинская часть проходит торжественным маршем.</a:t>
            </a:r>
          </a:p>
        </p:txBody>
      </p:sp>
      <p:pic>
        <p:nvPicPr>
          <p:cNvPr id="133124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60350"/>
            <a:ext cx="3811587" cy="2859088"/>
          </a:xfrm>
          <a:prstGeom prst="rect">
            <a:avLst/>
          </a:prstGeom>
          <a:noFill/>
        </p:spPr>
      </p:pic>
      <p:pic>
        <p:nvPicPr>
          <p:cNvPr id="133125" name="Picture 5" descr="i(1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196975"/>
            <a:ext cx="381635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76250"/>
            <a:ext cx="8351838" cy="2447925"/>
          </a:xfrm>
        </p:spPr>
        <p:txBody>
          <a:bodyPr/>
          <a:lstStyle/>
          <a:p>
            <a:r>
              <a:rPr lang="ru-RU" b="1" i="1">
                <a:solidFill>
                  <a:srgbClr val="FF6600"/>
                </a:solidFill>
              </a:rPr>
              <a:t>Военная присяга</a:t>
            </a:r>
            <a:r>
              <a:rPr lang="ru-RU" b="1" i="1">
                <a:solidFill>
                  <a:srgbClr val="FFFFCC"/>
                </a:solidFill>
              </a:rPr>
              <a:t> – торжественное обещание</a:t>
            </a:r>
            <a:r>
              <a:rPr lang="en-US" b="1" i="1">
                <a:solidFill>
                  <a:srgbClr val="FFFFCC"/>
                </a:solidFill>
              </a:rPr>
              <a:t>,</a:t>
            </a:r>
            <a:r>
              <a:rPr lang="ru-RU" b="1" i="1">
                <a:solidFill>
                  <a:srgbClr val="FFFFCC"/>
                </a:solidFill>
              </a:rPr>
              <a:t> даваемое каждым гражданином при вступлении в ряды Вооруженных Сил.</a:t>
            </a:r>
          </a:p>
          <a:p>
            <a:endParaRPr lang="ru-RU" b="1" i="1">
              <a:solidFill>
                <a:srgbClr val="FFFFCC"/>
              </a:solidFill>
            </a:endParaRPr>
          </a:p>
        </p:txBody>
      </p:sp>
      <p:pic>
        <p:nvPicPr>
          <p:cNvPr id="115721" name="Picture 9" descr="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3213100"/>
            <a:ext cx="4105275" cy="3081338"/>
          </a:xfrm>
        </p:spPr>
      </p:pic>
      <p:pic>
        <p:nvPicPr>
          <p:cNvPr id="115723" name="Picture 11" descr="i(4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213100"/>
            <a:ext cx="4103688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800" b="1" i="1">
                <a:solidFill>
                  <a:srgbClr val="FFFFCC"/>
                </a:solidFill>
              </a:rPr>
              <a:t>Принятая в установленном порядке военная присяга становится для военнослужащего законом</a:t>
            </a:r>
            <a:r>
              <a:rPr lang="en-US" sz="2800" b="1" i="1">
                <a:solidFill>
                  <a:srgbClr val="FFFFCC"/>
                </a:solidFill>
              </a:rPr>
              <a:t>,</a:t>
            </a:r>
            <a:r>
              <a:rPr lang="ru-RU" sz="2800" b="1" i="1">
                <a:solidFill>
                  <a:srgbClr val="FFFFCC"/>
                </a:solidFill>
              </a:rPr>
              <a:t> подлежащим неукоснительному выполнению.</a:t>
            </a:r>
          </a:p>
        </p:txBody>
      </p:sp>
      <p:pic>
        <p:nvPicPr>
          <p:cNvPr id="118792" name="Picture 8" descr="i(3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4813"/>
            <a:ext cx="4157663" cy="2873375"/>
          </a:xfrm>
        </p:spPr>
      </p:pic>
      <p:pic>
        <p:nvPicPr>
          <p:cNvPr id="118793" name="Picture 9" descr="i(10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385763"/>
            <a:ext cx="4321175" cy="2881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512888"/>
          </a:xfrm>
        </p:spPr>
        <p:txBody>
          <a:bodyPr/>
          <a:lstStyle/>
          <a:p>
            <a:pPr algn="l"/>
            <a:r>
              <a:rPr lang="ru-RU" sz="2800" b="1" i="1"/>
              <a:t>Военная присяга принимается в торжественной обстановке</a:t>
            </a:r>
            <a:r>
              <a:rPr lang="en-US" sz="2800" b="1" i="1"/>
              <a:t>,</a:t>
            </a:r>
            <a:r>
              <a:rPr lang="ru-RU" sz="2800" b="1" i="1"/>
              <a:t>для этого часть выстраивается в пешем строю с оружием у знамени с оркестром.</a:t>
            </a:r>
            <a:r>
              <a:rPr lang="ru-RU" sz="4000" b="1" i="1"/>
              <a:t> 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2327275"/>
            <a:ext cx="8229600" cy="4530725"/>
          </a:xfrm>
        </p:spPr>
        <p:txBody>
          <a:bodyPr/>
          <a:lstStyle/>
          <a:p>
            <a:endParaRPr lang="ru-RU"/>
          </a:p>
        </p:txBody>
      </p:sp>
      <p:pic>
        <p:nvPicPr>
          <p:cNvPr id="120840" name="Picture 8" descr="i(1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29075"/>
            <a:ext cx="3744913" cy="2828925"/>
          </a:xfrm>
          <a:prstGeom prst="rect">
            <a:avLst/>
          </a:prstGeom>
          <a:noFill/>
        </p:spPr>
      </p:pic>
      <p:pic>
        <p:nvPicPr>
          <p:cNvPr id="120842" name="Picture 10" descr="avtopr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420938"/>
            <a:ext cx="3816350" cy="2403475"/>
          </a:xfrm>
          <a:prstGeom prst="rect">
            <a:avLst/>
          </a:prstGeom>
          <a:noFill/>
        </p:spPr>
      </p:pic>
      <p:pic>
        <p:nvPicPr>
          <p:cNvPr id="120843" name="Picture 11" descr="i(1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5138" y="4146550"/>
            <a:ext cx="3598862" cy="271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/>
          <a:lstStyle/>
          <a:p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04813"/>
            <a:ext cx="4038600" cy="5870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FFFF99"/>
                </a:solidFill>
              </a:rPr>
              <a:t>Каждый принимающий военную присягу</a:t>
            </a:r>
            <a:r>
              <a:rPr lang="en-US" sz="2400" b="1" i="1">
                <a:solidFill>
                  <a:srgbClr val="FFFF99"/>
                </a:solidFill>
              </a:rPr>
              <a:t>,</a:t>
            </a:r>
            <a:r>
              <a:rPr lang="ru-RU" sz="2400" b="1" i="1">
                <a:solidFill>
                  <a:srgbClr val="FFFF99"/>
                </a:solidFill>
              </a:rPr>
              <a:t> держа автомат в положении </a:t>
            </a:r>
            <a:r>
              <a:rPr lang="en-US" sz="2400" b="1" i="1">
                <a:solidFill>
                  <a:srgbClr val="FFFF99"/>
                </a:solidFill>
              </a:rPr>
              <a:t>&lt;&lt;</a:t>
            </a:r>
            <a:r>
              <a:rPr lang="ru-RU" sz="2400" b="1" i="1">
                <a:solidFill>
                  <a:srgbClr val="FFFF99"/>
                </a:solidFill>
              </a:rPr>
              <a:t>на грудь</a:t>
            </a:r>
            <a:r>
              <a:rPr lang="en-US" sz="2400" b="1" i="1">
                <a:solidFill>
                  <a:srgbClr val="FFFF99"/>
                </a:solidFill>
              </a:rPr>
              <a:t>&gt;&gt;</a:t>
            </a:r>
            <a:r>
              <a:rPr lang="ru-RU" sz="2400" b="1" i="1">
                <a:solidFill>
                  <a:srgbClr val="FFFF99"/>
                </a:solidFill>
              </a:rPr>
              <a:t>(карабин- </a:t>
            </a:r>
            <a:r>
              <a:rPr lang="en-US" sz="2400" b="1" i="1">
                <a:solidFill>
                  <a:srgbClr val="FFFF99"/>
                </a:solidFill>
              </a:rPr>
              <a:t>&lt;&lt;</a:t>
            </a:r>
            <a:r>
              <a:rPr lang="ru-RU" sz="2400" b="1" i="1">
                <a:solidFill>
                  <a:srgbClr val="FFFF99"/>
                </a:solidFill>
              </a:rPr>
              <a:t>к ноге</a:t>
            </a:r>
            <a:r>
              <a:rPr lang="en-US" sz="2400" b="1" i="1">
                <a:solidFill>
                  <a:srgbClr val="FFFF99"/>
                </a:solidFill>
              </a:rPr>
              <a:t>&gt;&gt;</a:t>
            </a:r>
            <a:r>
              <a:rPr lang="ru-RU" sz="2400" b="1" i="1">
                <a:solidFill>
                  <a:srgbClr val="FFFF99"/>
                </a:solidFill>
              </a:rPr>
              <a:t>)</a:t>
            </a:r>
            <a:r>
              <a:rPr lang="en-US" sz="2400" b="1" i="1">
                <a:solidFill>
                  <a:srgbClr val="FFFF99"/>
                </a:solidFill>
              </a:rPr>
              <a:t>,</a:t>
            </a:r>
            <a:r>
              <a:rPr lang="ru-RU" sz="2400" b="1" i="1">
                <a:solidFill>
                  <a:srgbClr val="FFFF99"/>
                </a:solidFill>
              </a:rPr>
              <a:t> читает вслух текст военной присяги</a:t>
            </a:r>
            <a:r>
              <a:rPr lang="en-US" sz="2400" b="1" i="1">
                <a:solidFill>
                  <a:srgbClr val="FFFF99"/>
                </a:solidFill>
              </a:rPr>
              <a:t>,</a:t>
            </a:r>
            <a:r>
              <a:rPr lang="ru-RU" sz="2400" b="1" i="1">
                <a:solidFill>
                  <a:srgbClr val="FFFF99"/>
                </a:solidFill>
              </a:rPr>
              <a:t>после чего собственноручно расписывается в специальном списке в графе против своей фамилии и становится на своё место в строю.</a:t>
            </a:r>
          </a:p>
        </p:txBody>
      </p:sp>
      <p:sp>
        <p:nvSpPr>
          <p:cNvPr id="121865" name="Rectangle 9"/>
          <p:cNvSpPr>
            <a:spLocks noGrp="1" noChangeArrowheads="1"/>
          </p:cNvSpPr>
          <p:nvPr>
            <p:ph sz="half" idx="2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</p:txBody>
      </p:sp>
      <p:pic>
        <p:nvPicPr>
          <p:cNvPr id="121867" name="Picture 11" descr="avtopr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404813"/>
            <a:ext cx="4427537" cy="2789237"/>
          </a:xfrm>
          <a:prstGeom prst="rect">
            <a:avLst/>
          </a:prstGeom>
          <a:noFill/>
        </p:spPr>
      </p:pic>
      <p:pic>
        <p:nvPicPr>
          <p:cNvPr id="121869" name="Picture 13" descr="avtopri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141663"/>
            <a:ext cx="38100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3912" name="Picture 8" descr="i(8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43550" y="0"/>
            <a:ext cx="3600450" cy="2039938"/>
          </a:xfrm>
        </p:spPr>
      </p:pic>
      <p:sp>
        <p:nvSpPr>
          <p:cNvPr id="1239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668838"/>
            <a:ext cx="8229600" cy="2189162"/>
          </a:xfrm>
        </p:spPr>
        <p:txBody>
          <a:bodyPr/>
          <a:lstStyle/>
          <a:p>
            <a:r>
              <a:rPr lang="ru-RU" sz="2800" b="1" i="1"/>
              <a:t>Содержание присяги и ритуалы при ее принятии отражают исторические и национальные традиции и обычаи народа и армии.</a:t>
            </a:r>
          </a:p>
        </p:txBody>
      </p:sp>
      <p:pic>
        <p:nvPicPr>
          <p:cNvPr id="123913" name="Picture 9" descr="i(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08400" cy="2892425"/>
          </a:xfrm>
          <a:prstGeom prst="rect">
            <a:avLst/>
          </a:prstGeom>
          <a:noFill/>
        </p:spPr>
      </p:pic>
      <p:pic>
        <p:nvPicPr>
          <p:cNvPr id="123914" name="Picture 10" descr="i(4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1989138"/>
            <a:ext cx="3024187" cy="227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6990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549275"/>
            <a:ext cx="4038600" cy="4530725"/>
          </a:xfrm>
          <a:noFill/>
          <a:ln/>
        </p:spPr>
        <p:txBody>
          <a:bodyPr/>
          <a:lstStyle/>
          <a:p>
            <a:r>
              <a:rPr lang="ru-RU" sz="3600" b="1" i="1">
                <a:solidFill>
                  <a:srgbClr val="FFFFCC"/>
                </a:solidFill>
              </a:rPr>
              <a:t>Текст военной присяги</a:t>
            </a:r>
            <a:r>
              <a:rPr lang="en-US" sz="3600" b="1" i="1">
                <a:solidFill>
                  <a:srgbClr val="FFFFCC"/>
                </a:solidFill>
              </a:rPr>
              <a:t>,</a:t>
            </a:r>
            <a:r>
              <a:rPr lang="ru-RU" sz="3600" b="1" i="1">
                <a:solidFill>
                  <a:srgbClr val="FFFFCC"/>
                </a:solidFill>
              </a:rPr>
              <a:t> как правило</a:t>
            </a:r>
            <a:r>
              <a:rPr lang="en-US" sz="3600" b="1" i="1">
                <a:solidFill>
                  <a:srgbClr val="FFFFCC"/>
                </a:solidFill>
              </a:rPr>
              <a:t>,</a:t>
            </a:r>
            <a:r>
              <a:rPr lang="ru-RU" sz="3600" b="1" i="1">
                <a:solidFill>
                  <a:srgbClr val="FFFFCC"/>
                </a:solidFill>
              </a:rPr>
              <a:t> утверждается высшими органами государственной власти.</a:t>
            </a:r>
          </a:p>
        </p:txBody>
      </p:sp>
      <p:sp>
        <p:nvSpPr>
          <p:cNvPr id="126992" name="Rectangle 1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126984" name="Picture 8" descr="180px-Kljatva_Stalina">
            <a:hlinkClick r:id="rId2" tooltip="Присяга РККА (Клятва Сталина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125538"/>
            <a:ext cx="2033587" cy="3490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>
                <a:solidFill>
                  <a:srgbClr val="FFFF99"/>
                </a:solidFill>
              </a:rPr>
              <a:t>Принятие военной присяги является важным правовым и морально – политическим актом</a:t>
            </a:r>
            <a:r>
              <a:rPr lang="en-US" sz="2800" b="1" i="1">
                <a:solidFill>
                  <a:srgbClr val="FFFF99"/>
                </a:solidFill>
              </a:rPr>
              <a:t>,</a:t>
            </a:r>
            <a:r>
              <a:rPr lang="ru-RU" sz="2800" b="1" i="1">
                <a:solidFill>
                  <a:srgbClr val="FFFF99"/>
                </a:solidFill>
              </a:rPr>
              <a:t> характерным для военной службы у большинства государств.</a:t>
            </a:r>
          </a:p>
        </p:txBody>
      </p:sp>
      <p:pic>
        <p:nvPicPr>
          <p:cNvPr id="130055" name="Picture 7" descr="180px-Oath_of_enlistment_to_soldiers_of_1st_Battalion%2C_327th_Brigade%2C_101st_Airborne_Division_-_2006-02-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88913"/>
            <a:ext cx="3671887" cy="2387600"/>
          </a:xfrm>
        </p:spPr>
      </p:pic>
      <p:pic>
        <p:nvPicPr>
          <p:cNvPr id="130056" name="Picture 8" descr="i(19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692275"/>
            <a:ext cx="3240087" cy="2152650"/>
          </a:xfrm>
          <a:prstGeom prst="rect">
            <a:avLst/>
          </a:prstGeom>
          <a:noFill/>
        </p:spPr>
      </p:pic>
      <p:pic>
        <p:nvPicPr>
          <p:cNvPr id="130057" name="Picture 9" descr="i(14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6788" y="260350"/>
            <a:ext cx="3097212" cy="264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1" name="Picture 5" descr="avtopr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925" y="0"/>
            <a:ext cx="4537075" cy="3206750"/>
          </a:xfrm>
          <a:prstGeom prst="rect">
            <a:avLst/>
          </a:prstGeom>
          <a:noFill/>
        </p:spPr>
      </p:pic>
      <p:pic>
        <p:nvPicPr>
          <p:cNvPr id="132103" name="Picture 7" descr="avtopri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3438"/>
            <a:ext cx="4932363" cy="3484562"/>
          </a:xfrm>
          <a:prstGeom prst="rect">
            <a:avLst/>
          </a:prstGeom>
          <a:noFill/>
        </p:spPr>
      </p:pic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1187450" y="260350"/>
            <a:ext cx="3455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FFFF99"/>
                </a:solidFill>
              </a:rPr>
              <a:t>Напутственные слова представителя Православной церкви.</a:t>
            </a:r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4932363" y="5300663"/>
            <a:ext cx="2828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FFFF99"/>
                </a:solidFill>
              </a:rPr>
              <a:t>Благословение на служение Отечеству.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2">
      <a:dk1>
        <a:srgbClr val="008000"/>
      </a:dk1>
      <a:lt1>
        <a:srgbClr val="FFFFFF"/>
      </a:lt1>
      <a:dk2>
        <a:srgbClr val="003300"/>
      </a:dk2>
      <a:lt2>
        <a:srgbClr val="C0C0C0"/>
      </a:lt2>
      <a:accent1>
        <a:srgbClr val="99CC00"/>
      </a:accent1>
      <a:accent2>
        <a:srgbClr val="527C3A"/>
      </a:accent2>
      <a:accent3>
        <a:srgbClr val="AAADAA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112</TotalTime>
  <Words>188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Орбита</vt:lpstr>
      <vt:lpstr>Слайд 1</vt:lpstr>
      <vt:lpstr>Слайд 2</vt:lpstr>
      <vt:lpstr>Слайд 3</vt:lpstr>
      <vt:lpstr>Военная присяга принимается в торжественной обстановке,для этого часть выстраивается в пешем строю с оружием у знамени с оркестром.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</cp:revision>
  <cp:lastPrinted>1601-01-01T00:00:00Z</cp:lastPrinted>
  <dcterms:created xsi:type="dcterms:W3CDTF">2009-03-17T15:49:48Z</dcterms:created>
  <dcterms:modified xsi:type="dcterms:W3CDTF">2012-02-13T17:17:27Z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