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71" r:id="rId4"/>
    <p:sldId id="262" r:id="rId5"/>
    <p:sldId id="272" r:id="rId6"/>
    <p:sldId id="273" r:id="rId7"/>
    <p:sldId id="274" r:id="rId8"/>
    <p:sldId id="291" r:id="rId9"/>
    <p:sldId id="275" r:id="rId10"/>
    <p:sldId id="276" r:id="rId11"/>
    <p:sldId id="292" r:id="rId12"/>
    <p:sldId id="278" r:id="rId13"/>
    <p:sldId id="293" r:id="rId14"/>
    <p:sldId id="279" r:id="rId15"/>
    <p:sldId id="280" r:id="rId16"/>
    <p:sldId id="282" r:id="rId17"/>
    <p:sldId id="294" r:id="rId18"/>
    <p:sldId id="283" r:id="rId19"/>
    <p:sldId id="284" r:id="rId20"/>
    <p:sldId id="285" r:id="rId21"/>
    <p:sldId id="29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A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26AD99BB-989C-47AD-BF1B-B77FF49023B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B83AB614-276B-4DAD-96D0-A6A814089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2B26C-CF6D-4D65-827D-A8F55070542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35A40-77B9-47FF-A8E8-EAAAC691E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5A74F-A1DB-4F94-B183-2756E7BEEFD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134C-1908-45F2-A11C-C940ADA3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D35A-966B-4D3C-9303-3DCEA592B0CA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A2247-C862-4092-BDE5-BBCBC2DED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6DCF0-3CFD-4154-9AF2-A9588D20DADE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826A-910C-4386-B61B-96ABBED01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60A53-C12A-4B1F-8DFF-F818E9AF6669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6324-7762-4639-B1BA-8517A0C84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0599-9AA4-4F62-8943-E82D5640AC9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410A6-72D2-4EEF-9072-EA8DA3C56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3BFCA-DD51-479A-A088-19631735A08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D7B4-54C7-4E8D-A402-167FD27DF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5444B-FD81-478F-B10F-B93BC4A8EE87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F737-804A-427B-8F7E-BD1477921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A41A1-0CE0-4EC8-9C52-EC4AB1944B43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1BB9-EA2B-45CA-89BF-E1B3F05AD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69878-CE1E-4171-B4EC-6C3AEB200EDA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2DA46-496A-473A-86DC-8D2A6EA3D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506F-2B0A-40AA-808C-CCF09E1E030D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41C6-BCC3-4A71-B4D4-E8287D553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B8D44E-74FC-43AF-AE84-D57AA3305856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6A7139-68D4-4B32-9621-F969AF1DB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11188" y="476250"/>
            <a:ext cx="7772400" cy="31718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91A15"/>
                </a:solidFill>
                <a:latin typeface="Batang" pitchFamily="18" charset="-127"/>
              </a:rPr>
              <a:t>Урок- практикум</a:t>
            </a:r>
            <a:r>
              <a:rPr lang="ru-RU" b="1" smtClean="0">
                <a:solidFill>
                  <a:srgbClr val="F91A15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smtClean="0">
                <a:solidFill>
                  <a:srgbClr val="F91A15"/>
                </a:solidFill>
                <a:latin typeface="Batang" pitchFamily="18" charset="-127"/>
                <a:ea typeface="Batang" pitchFamily="18" charset="-127"/>
              </a:rPr>
            </a:br>
            <a:endParaRPr lang="ru-RU" b="1" smtClean="0">
              <a:solidFill>
                <a:srgbClr val="F91A15"/>
              </a:solidFill>
              <a:latin typeface="Batang" pitchFamily="18" charset="-127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8" y="4857750"/>
            <a:ext cx="5643562" cy="1785938"/>
          </a:xfrm>
        </p:spPr>
        <p:txBody>
          <a:bodyPr/>
          <a:lstStyle/>
          <a:p>
            <a:pPr eaLnBrk="1" hangingPunct="1"/>
            <a:endParaRPr lang="ru-RU" b="1" i="1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4339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371475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3460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91A15"/>
                </a:solidFill>
                <a:latin typeface="Batang" pitchFamily="18" charset="-127"/>
              </a:rPr>
              <a:t>А 14. Корни с чередованием</a:t>
            </a:r>
          </a:p>
        </p:txBody>
      </p:sp>
      <p:sp>
        <p:nvSpPr>
          <p:cNvPr id="23554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503238" y="836613"/>
            <a:ext cx="8640762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1. От </a:t>
            </a:r>
            <a:r>
              <a:rPr lang="en-US" sz="2000" b="1" smtClean="0"/>
              <a:t>c</a:t>
            </a:r>
            <a:r>
              <a:rPr lang="ru-RU" sz="2000" b="1" smtClean="0"/>
              <a:t>уффикса     2.  От ударения                              3. От согласной</a:t>
            </a: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Бер-бира                гАр- гор                                                лаг-лож (полог)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Блест-блиста        зОр-зАр- зар (зоревать)                      раст-ращ-рос(росток,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Дер-дира               клАн-клОн-клон                                   ростовщик, Ростов,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Жег-жига              твАр-твОр-твор(утварь)                       Ростислав, отрасль)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Мер-мира            плАв ( пловец, пловчиха, плывун)    скак-скоч (скачи,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Пер- пира                                                                                  скачок, скачу)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Стел-стила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Тер-тира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Чет-чита(сочетать, сочетание),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кос- каса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                                                           </a:t>
            </a: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 4. От Л.З: </a:t>
            </a:r>
            <a:r>
              <a:rPr lang="ru-RU" sz="2000" smtClean="0"/>
              <a:t>мак – погружать; мок- впитывать; Равн- одинаковый; ровн- прямой, гладкий( равнина, ровесник, поровну, уровень)</a:t>
            </a:r>
          </a:p>
          <a:p>
            <a:pPr eaLnBrk="1" hangingPunct="1">
              <a:lnSpc>
                <a:spcPct val="80000"/>
              </a:lnSpc>
            </a:pPr>
            <a:endParaRPr lang="ru-RU" sz="2000" b="1" smtClean="0"/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  Не являются корнями с чередованием:</a:t>
            </a:r>
            <a:r>
              <a:rPr lang="ru-RU" sz="2000" smtClean="0"/>
              <a:t> горы, горе, держу, меряю, мирю,косы, потерялся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sz="half" idx="1"/>
          </p:nvPr>
        </p:nvSpPr>
        <p:spPr>
          <a:xfrm>
            <a:off x="395288" y="404813"/>
            <a:ext cx="4100512" cy="56499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1</a:t>
            </a:r>
            <a:r>
              <a:rPr lang="ru-RU" sz="2400" smtClean="0">
                <a:latin typeface="Times New Roman" pitchFamily="18" charset="0"/>
              </a:rPr>
              <a:t>. . Но лишь божественный глагол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До слуха чуткого коснется,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Душа поэта в..трепенется,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Как пр..будившийся орел.</a:t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2. Как ныне ..бирается вещий Олег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..мстить неразумным хозарам: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Их села и нивы за буйный набег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Обрек он мечам и пожарам;  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25603" name="Rectangle 5"/>
          <p:cNvSpPr>
            <a:spLocks noGrp="1"/>
          </p:cNvSpPr>
          <p:nvPr>
            <p:ph type="body" sz="half" idx="2"/>
          </p:nvPr>
        </p:nvSpPr>
        <p:spPr>
          <a:xfrm>
            <a:off x="4572000" y="333375"/>
            <a:ext cx="4114800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3. Пр..нес — и ..слабел, и лег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Под сводом шалаша на лыки,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И умер бедный раб у ног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Н.победимого владыки.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4. Одна заря ..менить другую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Спешит, дав ночи полчаса…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5. Девицы, красавицы, душеньки, подруженьки,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    Р.зыграйтесь, девицы, ра.гуляйтесь, милые!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49053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91A15"/>
                </a:solidFill>
                <a:latin typeface="Batang" pitchFamily="18" charset="-127"/>
              </a:rPr>
              <a:t>А 15. Правописание приставок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323850" y="765175"/>
            <a:ext cx="8362950" cy="56880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При</a:t>
            </a:r>
            <a:r>
              <a:rPr lang="ru-RU" sz="2800" smtClean="0">
                <a:latin typeface="Arial" charset="0"/>
              </a:rPr>
              <a:t>: приближение, присоединение, неполнота действия, «около», завершение</a:t>
            </a:r>
            <a:endParaRPr lang="ru-RU" sz="28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b="1" smtClean="0">
                <a:latin typeface="Arial" charset="0"/>
              </a:rPr>
              <a:t>Пре: </a:t>
            </a:r>
            <a:r>
              <a:rPr lang="ru-RU" sz="2800" smtClean="0">
                <a:latin typeface="Arial" charset="0"/>
              </a:rPr>
              <a:t>«очень», пере  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latin typeface="Arial" charset="0"/>
              </a:rPr>
              <a:t>   Не путай !</a:t>
            </a:r>
            <a:r>
              <a:rPr lang="ru-RU" sz="2800" smtClean="0">
                <a:latin typeface="Arial" charset="0"/>
              </a:rPr>
              <a:t> придел ( пристрой), предел(граница) терпению, пребывал(долго), прибывал куда-либо, презирать ( ненавидеть), призирать( давать приют), преемник ( последователь), приёмник, предать друга, придать значение, претворить мечту, притворить дверь, преклоняться перед авторитетом, приклонить ветку, преступить закон, приступить к делу, преходящие (временные) ценности, приходящий работник, преуменьшить (значительно), приуменьшить (немного)</a:t>
            </a:r>
            <a:endParaRPr lang="ru-RU" sz="2800" b="1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ru-RU" smtClean="0">
              <a:latin typeface="Arial" charset="0"/>
            </a:endParaRPr>
          </a:p>
        </p:txBody>
      </p:sp>
      <p:pic>
        <p:nvPicPr>
          <p:cNvPr id="26627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46613"/>
            <a:ext cx="23764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395288" y="260350"/>
            <a:ext cx="8291512" cy="5865813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Уж восемь робертов с.грали герои виста. </a:t>
            </a:r>
          </a:p>
          <a:p>
            <a:pPr marL="609600" indent="-609600">
              <a:lnSpc>
                <a:spcPct val="90000"/>
              </a:lnSpc>
            </a:pPr>
            <a:endParaRPr lang="ru-RU" sz="280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Нашёл и шлем и звонкий рог; Но лишь меча с.скать не мог </a:t>
            </a:r>
          </a:p>
          <a:p>
            <a:pPr marL="609600" indent="-609600">
              <a:lnSpc>
                <a:spcPct val="90000"/>
              </a:lnSpc>
            </a:pPr>
            <a:endParaRPr lang="ru-RU" sz="280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b="1" smtClean="0"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В нем вз.грало ретивое! "Что я вижу? что такое?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         Как!" - и дух в нем занялся... Царь слезами залился,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        Обнимает он царицу,  И сынка, и молодицу…</a:t>
            </a:r>
          </a:p>
          <a:p>
            <a:pPr marL="609600" indent="-609600">
              <a:lnSpc>
                <a:spcPct val="90000"/>
              </a:lnSpc>
            </a:pPr>
            <a:endParaRPr lang="ru-RU" sz="280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Когда-нибудь монах трудолюбивый </a:t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</a:rPr>
            </a:br>
            <a:r>
              <a:rPr lang="ru-RU" sz="2800" smtClean="0">
                <a:latin typeface="Times New Roman" pitchFamily="18" charset="0"/>
              </a:rPr>
              <a:t>Найдет мой труд усердный, безымянный;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91A15"/>
                </a:solidFill>
                <a:latin typeface="Batang" pitchFamily="18" charset="-127"/>
              </a:rPr>
              <a:t>А 15. Изменение корневой гласной</a:t>
            </a:r>
            <a:br>
              <a:rPr lang="ru-RU" sz="3200" b="1" smtClean="0">
                <a:solidFill>
                  <a:srgbClr val="F91A15"/>
                </a:solidFill>
                <a:latin typeface="Batang" pitchFamily="18" charset="-127"/>
              </a:rPr>
            </a:br>
            <a:r>
              <a:rPr lang="ru-RU" sz="3200" b="1" smtClean="0">
                <a:solidFill>
                  <a:srgbClr val="F91A15"/>
                </a:solidFill>
                <a:latin typeface="Batang" pitchFamily="18" charset="-127"/>
              </a:rPr>
              <a:t> И на Ы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   ..И     на     ..Ы: </a:t>
            </a:r>
          </a:p>
          <a:p>
            <a:pPr eaLnBrk="1" hangingPunct="1"/>
            <a:r>
              <a:rPr lang="ru-RU" smtClean="0"/>
              <a:t>после согл. ( безыдейный, предымпрессионизм, предынфарктный)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Не изменяется (</a:t>
            </a:r>
            <a:r>
              <a:rPr lang="ru-RU" b="1" smtClean="0"/>
              <a:t>..и-..и):</a:t>
            </a:r>
          </a:p>
          <a:p>
            <a:pPr eaLnBrk="1" hangingPunct="1"/>
            <a:r>
              <a:rPr lang="ru-RU" b="1" smtClean="0"/>
              <a:t> 1. </a:t>
            </a:r>
            <a:r>
              <a:rPr lang="ru-RU" smtClean="0"/>
              <a:t>после гласной (поиск)</a:t>
            </a:r>
          </a:p>
          <a:p>
            <a:pPr eaLnBrk="1" hangingPunct="1"/>
            <a:r>
              <a:rPr lang="ru-RU" smtClean="0"/>
              <a:t> </a:t>
            </a:r>
            <a:r>
              <a:rPr lang="ru-RU" b="1" smtClean="0"/>
              <a:t>2</a:t>
            </a:r>
            <a:r>
              <a:rPr lang="ru-RU" smtClean="0"/>
              <a:t>.взимать</a:t>
            </a:r>
          </a:p>
          <a:p>
            <a:pPr eaLnBrk="1" hangingPunct="1"/>
            <a:r>
              <a:rPr lang="ru-RU" smtClean="0"/>
              <a:t> </a:t>
            </a:r>
            <a:r>
              <a:rPr lang="ru-RU" b="1" smtClean="0"/>
              <a:t>3.</a:t>
            </a:r>
            <a:r>
              <a:rPr lang="ru-RU" smtClean="0"/>
              <a:t> после сверх, меж, суб, транс, пан, пост, контр, дез, супер</a:t>
            </a:r>
          </a:p>
        </p:txBody>
      </p:sp>
      <p:pic>
        <p:nvPicPr>
          <p:cNvPr id="28675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5197475"/>
            <a:ext cx="1728787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91A15"/>
                </a:solidFill>
                <a:latin typeface="Batang" pitchFamily="18" charset="-127"/>
              </a:rPr>
              <a:t>В каком ряду на месте пропуска во всех словах пишется одна и та же буква?</a:t>
            </a:r>
            <a:r>
              <a:rPr lang="ru-RU" sz="4000" smtClean="0"/>
              <a:t> 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1)  бе.гранична , бе.заветное, в.ойти </a:t>
            </a:r>
          </a:p>
          <a:p>
            <a:pPr eaLnBrk="1" hangingPunct="1"/>
            <a:r>
              <a:rPr lang="ru-RU" smtClean="0"/>
              <a:t>2)   пр..вращение, пр..образовать, пр.дел в церкви</a:t>
            </a:r>
          </a:p>
          <a:p>
            <a:pPr eaLnBrk="1" hangingPunct="1"/>
            <a:r>
              <a:rPr lang="ru-RU" smtClean="0"/>
              <a:t>3)   ра..хаживать, и.менение, ди..пропорция</a:t>
            </a:r>
          </a:p>
          <a:p>
            <a:pPr eaLnBrk="1" hangingPunct="1"/>
            <a:r>
              <a:rPr lang="ru-RU" smtClean="0"/>
              <a:t>4)   дез..нформация, про..нформировать, небез.звестный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</a:t>
            </a:r>
          </a:p>
        </p:txBody>
      </p:sp>
      <p:pic>
        <p:nvPicPr>
          <p:cNvPr id="29699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46613"/>
            <a:ext cx="23764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91A15"/>
                </a:solidFill>
                <a:latin typeface="Batang" pitchFamily="18" charset="-127"/>
              </a:rPr>
              <a:t>В каком ряду во всех трех словах пропущена одна и та же буква?</a:t>
            </a:r>
            <a:r>
              <a:rPr lang="ru-RU" sz="4000" smtClean="0"/>
              <a:t> 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1) и.полнять, в..драгивать, и..давать </a:t>
            </a:r>
          </a:p>
          <a:p>
            <a:pPr eaLnBrk="1" hangingPunct="1"/>
            <a:r>
              <a:rPr lang="ru-RU" smtClean="0"/>
              <a:t>2) п..дсказывать, п..никнуть, не..глядный </a:t>
            </a:r>
          </a:p>
          <a:p>
            <a:pPr eaLnBrk="1" hangingPunct="1"/>
            <a:r>
              <a:rPr lang="ru-RU" smtClean="0"/>
              <a:t>3) пр..клоняться перед талантом, пр..страстие, пр..мелькаться </a:t>
            </a:r>
          </a:p>
          <a:p>
            <a:pPr eaLnBrk="1" hangingPunct="1"/>
            <a:r>
              <a:rPr lang="ru-RU" smtClean="0"/>
              <a:t>4) раз..скать, без..сходный, п..истине </a:t>
            </a:r>
          </a:p>
        </p:txBody>
      </p:sp>
      <p:pic>
        <p:nvPicPr>
          <p:cNvPr id="30723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46613"/>
            <a:ext cx="23764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smtClean="0">
                <a:latin typeface="Mistral" pitchFamily="66" charset="0"/>
              </a:rPr>
              <a:t>А.С.Пушкин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i="1" smtClean="0">
                <a:latin typeface="Mistral" pitchFamily="66" charset="0"/>
              </a:rPr>
              <a:t>Ведает мой добрый гений,</a:t>
            </a:r>
            <a:br>
              <a:rPr lang="ru-RU" sz="3600" b="1" i="1" smtClean="0">
                <a:latin typeface="Mistral" pitchFamily="66" charset="0"/>
              </a:rPr>
            </a:br>
            <a:r>
              <a:rPr lang="ru-RU" sz="3600" b="1" i="1" smtClean="0">
                <a:latin typeface="Mistral" pitchFamily="66" charset="0"/>
              </a:rPr>
              <a:t>Что предпочел бы я скорей</a:t>
            </a:r>
            <a:br>
              <a:rPr lang="ru-RU" sz="3600" b="1" i="1" smtClean="0">
                <a:latin typeface="Mistral" pitchFamily="66" charset="0"/>
              </a:rPr>
            </a:br>
            <a:r>
              <a:rPr lang="ru-RU" sz="3600" b="1" i="1" smtClean="0">
                <a:latin typeface="Mistral" pitchFamily="66" charset="0"/>
              </a:rPr>
              <a:t>Бессмертию души моей</a:t>
            </a:r>
            <a:br>
              <a:rPr lang="ru-RU" sz="3600" b="1" i="1" smtClean="0">
                <a:latin typeface="Mistral" pitchFamily="66" charset="0"/>
              </a:rPr>
            </a:br>
            <a:r>
              <a:rPr lang="ru-RU" sz="3600" b="1" i="1" smtClean="0">
                <a:latin typeface="Mistral" pitchFamily="66" charset="0"/>
              </a:rPr>
              <a:t>Бессмертие своих творений</a:t>
            </a:r>
            <a:r>
              <a:rPr lang="ru-RU" sz="3600" smtClean="0">
                <a:latin typeface="Mistral" pitchFamily="66" charset="0"/>
              </a:rPr>
              <a:t> …</a:t>
            </a:r>
          </a:p>
        </p:txBody>
      </p:sp>
      <p:pic>
        <p:nvPicPr>
          <p:cNvPr id="32771" name="Picture 7" descr="Александр Пушки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3716338"/>
            <a:ext cx="46926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91A15"/>
                </a:solidFill>
                <a:latin typeface="Batang" pitchFamily="18" charset="-127"/>
              </a:rPr>
              <a:t>Принципы русской орфографии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 Морфологический -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единообразное написание слов и частей слов (морфем) достигается тем, что в одной и той же части слова пишутся преимущественно одни и те же буквы, независимо от произношения: </a:t>
            </a:r>
          </a:p>
          <a:p>
            <a:pPr eaLnBrk="1" hangingPunct="1">
              <a:buFont typeface="Arial" charset="0"/>
              <a:buNone/>
            </a:pPr>
            <a:r>
              <a:rPr lang="ru-RU" i="1" smtClean="0"/>
              <a:t>     ку</a:t>
            </a:r>
            <a:r>
              <a:rPr lang="ru-RU" b="1" i="1" smtClean="0"/>
              <a:t>б</a:t>
            </a:r>
            <a:r>
              <a:rPr lang="ru-RU" i="1" smtClean="0"/>
              <a:t> [п]</a:t>
            </a:r>
            <a:r>
              <a:rPr lang="ru-RU" smtClean="0"/>
              <a:t> - </a:t>
            </a:r>
            <a:r>
              <a:rPr lang="ru-RU" i="1" smtClean="0"/>
              <a:t>куба [б]; отдалённый</a:t>
            </a:r>
            <a:r>
              <a:rPr lang="ru-RU" smtClean="0"/>
              <a:t> - </a:t>
            </a:r>
            <a:r>
              <a:rPr lang="ru-RU" i="1" smtClean="0"/>
              <a:t>даль; сбежать, сделать.</a:t>
            </a:r>
            <a:r>
              <a:rPr lang="ru-RU" smtClean="0"/>
              <a:t> </a:t>
            </a:r>
          </a:p>
        </p:txBody>
      </p:sp>
      <p:pic>
        <p:nvPicPr>
          <p:cNvPr id="33795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953000"/>
            <a:ext cx="2016125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91A15"/>
                </a:solidFill>
                <a:latin typeface="Batang" pitchFamily="18" charset="-127"/>
              </a:rPr>
              <a:t>Принципы русской орфографии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2. Фонетический принцип -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максимальное соответствие звукового и графического облика слова (т.е. слово пишется, как слышится).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Правописание приставок на </a:t>
            </a:r>
            <a:r>
              <a:rPr lang="ru-RU" b="1" smtClean="0"/>
              <a:t>-з, </a:t>
            </a:r>
            <a:r>
              <a:rPr lang="ru-RU" b="1" i="1" smtClean="0"/>
              <a:t>-с</a:t>
            </a:r>
            <a:r>
              <a:rPr lang="ru-RU" b="1" smtClean="0"/>
              <a:t>,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</a:t>
            </a:r>
            <a:r>
              <a:rPr lang="ru-RU" i="1" smtClean="0"/>
              <a:t>интересный</a:t>
            </a:r>
            <a:r>
              <a:rPr lang="ru-RU" smtClean="0"/>
              <a:t> - </a:t>
            </a:r>
            <a:r>
              <a:rPr lang="ru-RU" i="1" smtClean="0"/>
              <a:t>без</a:t>
            </a:r>
            <a:r>
              <a:rPr lang="ru-RU" b="1" i="1" smtClean="0"/>
              <a:t>ы</a:t>
            </a:r>
            <a:r>
              <a:rPr lang="ru-RU" i="1" smtClean="0"/>
              <a:t>нтересный; история</a:t>
            </a:r>
            <a:r>
              <a:rPr lang="ru-RU" smtClean="0"/>
              <a:t> - </a:t>
            </a:r>
            <a:r>
              <a:rPr lang="ru-RU" i="1" smtClean="0"/>
              <a:t>пред</a:t>
            </a:r>
            <a:r>
              <a:rPr lang="ru-RU" b="1" i="1" smtClean="0"/>
              <a:t>ы</a:t>
            </a:r>
            <a:r>
              <a:rPr lang="ru-RU" i="1" smtClean="0"/>
              <a:t>стория).</a:t>
            </a:r>
          </a:p>
        </p:txBody>
      </p:sp>
      <p:pic>
        <p:nvPicPr>
          <p:cNvPr id="34819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46613"/>
            <a:ext cx="23764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91A15"/>
                </a:solidFill>
                <a:latin typeface="Batang" pitchFamily="18" charset="-127"/>
                <a:ea typeface="Batang" pitchFamily="18" charset="-127"/>
              </a:rPr>
              <a:t>Успех на уроке возможен,</a:t>
            </a:r>
            <a:br>
              <a:rPr lang="ru-RU" sz="4000" b="1" smtClean="0">
                <a:solidFill>
                  <a:srgbClr val="F91A15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4000" b="1" smtClean="0">
                <a:solidFill>
                  <a:srgbClr val="F91A15"/>
                </a:solidFill>
                <a:latin typeface="Batang" pitchFamily="18" charset="-127"/>
                <a:ea typeface="Batang" pitchFamily="18" charset="-127"/>
              </a:rPr>
              <a:t>если мы будем</a:t>
            </a:r>
            <a:endParaRPr lang="ru-RU" sz="6000" b="1" smtClean="0">
              <a:solidFill>
                <a:srgbClr val="F91A15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latin typeface="Batang" pitchFamily="18" charset="-127"/>
                <a:ea typeface="Batang" pitchFamily="18" charset="-127"/>
              </a:rPr>
              <a:t>слышать и слушать,</a:t>
            </a:r>
            <a:endParaRPr lang="ru-RU" sz="4000" smtClean="0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ru-RU" sz="4000" b="1" i="1" smtClean="0">
                <a:latin typeface="Batang" pitchFamily="18" charset="-127"/>
                <a:ea typeface="Batang" pitchFamily="18" charset="-127"/>
              </a:rPr>
              <a:t>вникать и размышлять,</a:t>
            </a:r>
            <a:endParaRPr lang="ru-RU" sz="4000" smtClean="0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ru-RU" sz="4000" b="1" i="1" smtClean="0">
                <a:latin typeface="Batang" pitchFamily="18" charset="-127"/>
                <a:ea typeface="Batang" pitchFamily="18" charset="-127"/>
              </a:rPr>
              <a:t>анализировать и реагировать,</a:t>
            </a:r>
            <a:endParaRPr lang="ru-RU" sz="4000" smtClean="0">
              <a:latin typeface="Batang" pitchFamily="18" charset="-127"/>
              <a:ea typeface="Batang" pitchFamily="18" charset="-127"/>
            </a:endParaRPr>
          </a:p>
          <a:p>
            <a:pPr eaLnBrk="1" hangingPunct="1"/>
            <a:r>
              <a:rPr lang="ru-RU" sz="4000" b="1" i="1" smtClean="0">
                <a:latin typeface="Batang" pitchFamily="18" charset="-127"/>
                <a:ea typeface="Batang" pitchFamily="18" charset="-127"/>
              </a:rPr>
              <a:t>оценивать.</a:t>
            </a:r>
            <a:endParaRPr lang="ru-RU" sz="4000" smtClean="0">
              <a:latin typeface="Batang" pitchFamily="18" charset="-127"/>
              <a:ea typeface="Batang" pitchFamily="18" charset="-127"/>
            </a:endParaRPr>
          </a:p>
          <a:p>
            <a:pPr eaLnBrk="1" hangingPunct="1">
              <a:buFont typeface="Arial" charset="0"/>
              <a:buNone/>
            </a:pPr>
            <a:endParaRPr lang="ru-RU" sz="4000" smtClean="0"/>
          </a:p>
        </p:txBody>
      </p:sp>
      <p:pic>
        <p:nvPicPr>
          <p:cNvPr id="15363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4365625"/>
            <a:ext cx="2808287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91A15"/>
                </a:solidFill>
                <a:latin typeface="Batang" pitchFamily="18" charset="-127"/>
              </a:rPr>
              <a:t>Принципы русской орфографии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3. Традиционный принцип</a:t>
            </a:r>
            <a:r>
              <a:rPr lang="ru-RU" smtClean="0"/>
              <a:t> предполагает большой разрыв, несоответствие между написанием и произношением слова. </a:t>
            </a:r>
          </a:p>
          <a:p>
            <a:pPr eaLnBrk="1" hangingPunct="1">
              <a:buFont typeface="Arial" charset="0"/>
              <a:buNone/>
            </a:pPr>
            <a:r>
              <a:rPr lang="ru-RU" i="1" smtClean="0"/>
              <a:t>    (красив</a:t>
            </a:r>
            <a:r>
              <a:rPr lang="ru-RU" b="1" i="1" smtClean="0"/>
              <a:t>ого</a:t>
            </a:r>
            <a:r>
              <a:rPr lang="ru-RU" i="1" smtClean="0"/>
              <a:t>, треть</a:t>
            </a:r>
            <a:r>
              <a:rPr lang="ru-RU" b="1" i="1" smtClean="0"/>
              <a:t>его</a:t>
            </a:r>
            <a:r>
              <a:rPr lang="ru-RU" i="1" smtClean="0"/>
              <a:t>, котор</a:t>
            </a:r>
            <a:r>
              <a:rPr lang="ru-RU" b="1" i="1" smtClean="0"/>
              <a:t>ого</a:t>
            </a:r>
            <a:r>
              <a:rPr lang="ru-RU" i="1" smtClean="0"/>
              <a:t>),</a:t>
            </a:r>
            <a:r>
              <a:rPr lang="ru-RU" smtClean="0"/>
              <a:t> в наличии/отсутствии буквы </a:t>
            </a:r>
            <a:r>
              <a:rPr lang="ru-RU" b="1" i="1" smtClean="0"/>
              <a:t>ь</a:t>
            </a:r>
            <a:r>
              <a:rPr lang="ru-RU" smtClean="0"/>
              <a:t> на конце наречий и частиц </a:t>
            </a:r>
            <a:r>
              <a:rPr lang="ru-RU" i="1" smtClean="0"/>
              <a:t>(вскачь, замуж, лишь, уж</a:t>
            </a:r>
            <a:r>
              <a:rPr lang="ru-RU" smtClean="0"/>
              <a:t>).</a:t>
            </a:r>
          </a:p>
        </p:txBody>
      </p:sp>
      <p:pic>
        <p:nvPicPr>
          <p:cNvPr id="35843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646613"/>
            <a:ext cx="2376487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>
              <a:latin typeface="Batang" pitchFamily="18" charset="-127"/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611188" y="1773238"/>
            <a:ext cx="8075612" cy="43529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  По традиционной программе школьного курса русского языка изучается 70 орфограмм.</a:t>
            </a:r>
            <a:r>
              <a:rPr lang="ru-RU" smtClean="0"/>
              <a:t> Почти все правила русской орфографии имеют исключения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</a:t>
            </a:r>
            <a:endParaRPr lang="ru-RU" b="1" smtClean="0"/>
          </a:p>
        </p:txBody>
      </p:sp>
      <p:pic>
        <p:nvPicPr>
          <p:cNvPr id="36867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4033838"/>
            <a:ext cx="3097212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684213" y="476250"/>
            <a:ext cx="77041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0">
                <a:solidFill>
                  <a:srgbClr val="F91A15"/>
                </a:solidFill>
                <a:latin typeface="Batang" pitchFamily="18" charset="-127"/>
              </a:rPr>
              <a:t>     Принципы русской орфографии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91A15"/>
                </a:solidFill>
                <a:latin typeface="Batang" pitchFamily="18" charset="-127"/>
              </a:rPr>
              <a:t>Орфоэпическая разминка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арахис,баловать,балуясь,банты, брала,  включит, вручит,  водопровод, дозировать, знамение, иконопись, клала, клеить, кралась,     красивее, кренится, кровоточащий, кровоточить, мастерски, мизерный,   молящий, нанявшийся, насорит, начавший, начатый, послала</a:t>
            </a:r>
          </a:p>
        </p:txBody>
      </p:sp>
      <p:pic>
        <p:nvPicPr>
          <p:cNvPr id="37891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524375"/>
            <a:ext cx="2520950" cy="214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91A15"/>
                </a:solidFill>
                <a:latin typeface="Batang" pitchFamily="18" charset="-127"/>
              </a:rPr>
              <a:t>Орфоэпическая разминка</a:t>
            </a: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арАхис, баловАть, балУясь, бАнты, бралА,  включИт, вручИт,  водопровОд, дозИровать, знАмение, Иконопись, клАла,клЕить, крАлась, красИвее, кренИтся,кровоточАщий, кровоточИть, мастерскИ, мизЕрный, молЯщий, нанЯвшийся, насорИт, начАвший, нАчатый, послАла</a:t>
            </a:r>
          </a:p>
        </p:txBody>
      </p:sp>
      <p:pic>
        <p:nvPicPr>
          <p:cNvPr id="38915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891088"/>
            <a:ext cx="208915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91A15"/>
                </a:solidFill>
                <a:latin typeface="Batang" pitchFamily="18" charset="-127"/>
              </a:rPr>
              <a:t>Оцените правильность суждения:</a:t>
            </a:r>
            <a:r>
              <a:rPr lang="ru-RU" sz="4000" smtClean="0"/>
              <a:t> 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Человек стремится освоить письменную речь, когда у него для этого сформирован мотив. Невозможно научить грамотно писать того, кто не считает грамотность необходимым условием языковой компетенции.</a:t>
            </a:r>
          </a:p>
        </p:txBody>
      </p:sp>
      <p:pic>
        <p:nvPicPr>
          <p:cNvPr id="39939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4156075"/>
            <a:ext cx="2952750" cy="251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91A15"/>
                </a:solidFill>
                <a:latin typeface="Batang" pitchFamily="18" charset="-127"/>
              </a:rPr>
              <a:t>Я русский бы выучил…</a:t>
            </a:r>
            <a:br>
              <a:rPr lang="ru-RU" sz="3200" smtClean="0">
                <a:solidFill>
                  <a:srgbClr val="F91A15"/>
                </a:solidFill>
                <a:latin typeface="Batang" pitchFamily="18" charset="-127"/>
              </a:rPr>
            </a:br>
            <a:r>
              <a:rPr lang="ru-RU" sz="3200" smtClean="0">
                <a:solidFill>
                  <a:srgbClr val="F91A15"/>
                </a:solidFill>
                <a:latin typeface="Batang" pitchFamily="18" charset="-127"/>
              </a:rPr>
              <a:t>                                 В. Маяковский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              </a:t>
            </a:r>
            <a:r>
              <a:rPr lang="ru-RU" sz="4000" smtClean="0"/>
              <a:t>И выучим!!!</a:t>
            </a:r>
          </a:p>
          <a:p>
            <a:pPr eaLnBrk="1" hangingPunct="1">
              <a:buFont typeface="Arial" charset="0"/>
              <a:buNone/>
            </a:pPr>
            <a:r>
              <a:rPr lang="ru-RU" sz="4000" smtClean="0"/>
              <a:t>                О.В.Мутыгулина + 10 А класс</a:t>
            </a:r>
          </a:p>
          <a:p>
            <a:pPr eaLnBrk="1" hangingPunct="1">
              <a:buFont typeface="Arial" charset="0"/>
              <a:buNone/>
            </a:pPr>
            <a:endParaRPr lang="ru-RU" sz="4000" smtClean="0"/>
          </a:p>
          <a:p>
            <a:pPr eaLnBrk="1" hangingPunct="1">
              <a:buFont typeface="Arial" charset="0"/>
              <a:buNone/>
            </a:pPr>
            <a:r>
              <a:rPr lang="ru-RU" sz="4000" smtClean="0"/>
              <a:t>       Дорогу осилит идущий!</a:t>
            </a:r>
          </a:p>
          <a:p>
            <a:pPr eaLnBrk="1" hangingPunct="1">
              <a:buFont typeface="Arial" charset="0"/>
              <a:buNone/>
            </a:pPr>
            <a:endParaRPr lang="ru-RU" sz="4000" smtClean="0"/>
          </a:p>
        </p:txBody>
      </p:sp>
      <p:pic>
        <p:nvPicPr>
          <p:cNvPr id="40963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4400550"/>
            <a:ext cx="2665412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  <a:latin typeface="Arial" charset="0"/>
              </a:rPr>
              <a:t>Орфоэпическая  разминка</a:t>
            </a:r>
            <a:r>
              <a:rPr lang="ru-RU" sz="4000" b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4000" b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sz="4000" b="1" smtClean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    </a:t>
            </a:r>
            <a:r>
              <a:rPr lang="ru-RU" smtClean="0">
                <a:latin typeface="Times New Roman" pitchFamily="18" charset="0"/>
              </a:rPr>
              <a:t>арАхис, баловАть, балУясь, бАнты, бралА,  включИт, вручИт,  водопровОд, дозИровать, знАмение, Иконопись, клАла,клЕить, крАлась, красИвее, кренИтся,кровоточАщий, кровоточИть, мастерскИ, мизЕрный, молЯщий, нанЯвшийся, насорИт, начАвший, нАчатый, послАла</a:t>
            </a:r>
          </a:p>
        </p:txBody>
      </p:sp>
      <p:pic>
        <p:nvPicPr>
          <p:cNvPr id="16387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670425"/>
            <a:ext cx="2376488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91A15"/>
                </a:solidFill>
                <a:latin typeface="Batang" pitchFamily="18" charset="-127"/>
              </a:rPr>
              <a:t>Принципы русской орфографии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                           механизация процесса письма</a:t>
            </a:r>
            <a:br>
              <a:rPr lang="ru-RU" smtClean="0"/>
            </a:br>
            <a:r>
              <a:rPr lang="ru-RU" smtClean="0"/>
              <a:t>            никоим образом не даст абсолютной     грамотности, процесс письма  должен быть сознательным. </a:t>
            </a:r>
            <a:br>
              <a:rPr lang="ru-RU" smtClean="0"/>
            </a:br>
            <a:r>
              <a:rPr lang="ru-RU" smtClean="0"/>
              <a:t>                                              Л.В.Щерба                                                                                                                     </a:t>
            </a:r>
          </a:p>
        </p:txBody>
      </p:sp>
      <p:pic>
        <p:nvPicPr>
          <p:cNvPr id="17411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05263"/>
            <a:ext cx="29876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138237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91A15"/>
                </a:solidFill>
                <a:latin typeface="Batang" pitchFamily="18" charset="-127"/>
              </a:rPr>
              <a:t>И долго буду тем любезен я народу,</a:t>
            </a:r>
            <a:br>
              <a:rPr lang="ru-RU" sz="2800" smtClean="0">
                <a:solidFill>
                  <a:srgbClr val="F91A15"/>
                </a:solidFill>
                <a:latin typeface="Batang" pitchFamily="18" charset="-127"/>
              </a:rPr>
            </a:br>
            <a:r>
              <a:rPr lang="ru-RU" sz="2800" smtClean="0">
                <a:solidFill>
                  <a:srgbClr val="F91A15"/>
                </a:solidFill>
                <a:latin typeface="Batang" pitchFamily="18" charset="-127"/>
              </a:rPr>
              <a:t>   Что чувства добрые я лирой пробуждал</a:t>
            </a:r>
            <a:r>
              <a:rPr lang="ru-RU" sz="2800" smtClean="0">
                <a:solidFill>
                  <a:srgbClr val="F91A15"/>
                </a:solidFill>
                <a:latin typeface="Arial" charset="0"/>
              </a:rPr>
              <a:t>…</a:t>
            </a:r>
            <a:r>
              <a:rPr lang="ru-RU" sz="4000" smtClean="0"/>
              <a:t> </a:t>
            </a:r>
          </a:p>
        </p:txBody>
      </p:sp>
      <p:pic>
        <p:nvPicPr>
          <p:cNvPr id="18434" name="Picture 2" descr="C:\Users\HP\Desktop\всё для презентаций\аним\анимации\gbook03.gif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00788" y="4473575"/>
            <a:ext cx="2592387" cy="2384425"/>
          </a:xfrm>
        </p:spPr>
      </p:pic>
      <p:pic>
        <p:nvPicPr>
          <p:cNvPr id="18435" name="Picture 7" descr="pushk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341438"/>
            <a:ext cx="3971925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rgbClr val="F91A15"/>
                </a:solidFill>
                <a:latin typeface="Batang" pitchFamily="18" charset="-127"/>
              </a:rPr>
              <a:t>Словарь языка писателя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211638" y="1557338"/>
            <a:ext cx="4475162" cy="4568825"/>
          </a:xfrm>
        </p:spPr>
        <p:txBody>
          <a:bodyPr/>
          <a:lstStyle/>
          <a:p>
            <a:pPr eaLnBrk="1" hangingPunct="1"/>
            <a:r>
              <a:rPr lang="ru-RU" sz="2800" smtClean="0"/>
              <a:t>В нем описывается  20000 слов (21 191 слово) русского языка, встречающихся в художественных и публицистических произведениях А. С. Пушкина, а также в его письмах и деловых бумагах. </a:t>
            </a:r>
          </a:p>
        </p:txBody>
      </p:sp>
      <p:pic>
        <p:nvPicPr>
          <p:cNvPr id="19459" name="Picture 5" descr="Словарь языка Пушки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773238"/>
            <a:ext cx="2747962" cy="414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4938713"/>
            <a:ext cx="2087563" cy="191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22177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91A15"/>
                </a:solidFill>
                <a:latin typeface="Batang" pitchFamily="18" charset="-127"/>
              </a:rPr>
              <a:t>Словарь Вильяма Шекспира составляет 12 000 слов...Эллочка Щукина легко и свободно обходилась тридцатью...                   </a:t>
            </a:r>
            <a:br>
              <a:rPr lang="ru-RU" sz="2400" b="1" smtClean="0">
                <a:solidFill>
                  <a:srgbClr val="F91A15"/>
                </a:solidFill>
                <a:latin typeface="Batang" pitchFamily="18" charset="-127"/>
              </a:rPr>
            </a:br>
            <a:r>
              <a:rPr lang="ru-RU" sz="2400" b="1" smtClean="0">
                <a:solidFill>
                  <a:srgbClr val="F91A15"/>
                </a:solidFill>
                <a:latin typeface="Batang" pitchFamily="18" charset="-127"/>
              </a:rPr>
              <a:t> «Двенадцать стульев» И. Ильф и Е. Петров</a:t>
            </a:r>
            <a:r>
              <a:rPr lang="ru-RU" smtClean="0"/>
              <a:t>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611188" y="2636838"/>
            <a:ext cx="8075612" cy="3489325"/>
          </a:xfrm>
        </p:spPr>
        <p:txBody>
          <a:bodyPr/>
          <a:lstStyle/>
          <a:p>
            <a:pPr eaLnBrk="1" hangingPunct="1"/>
            <a:r>
              <a:rPr lang="ru-RU" sz="2800" smtClean="0"/>
              <a:t>Активный словарь современного взрослого образованного(!) человека обычно не превышает 7–9 тысяч разных слов, пассивный словарь бывает вдвое больше! </a:t>
            </a:r>
            <a:br>
              <a:rPr lang="ru-RU" sz="2800" smtClean="0"/>
            </a:br>
            <a:r>
              <a:rPr lang="ru-RU" sz="2800" smtClean="0"/>
              <a:t> В повседневном общении мы обычно пользуемся 1000- 1500 слов.</a:t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20483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473575"/>
            <a:ext cx="2736850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Rectangle 3"/>
          <p:cNvSpPr>
            <a:spLocks noGrp="1"/>
          </p:cNvSpPr>
          <p:nvPr>
            <p:ph type="body" sz="half" idx="1"/>
          </p:nvPr>
        </p:nvSpPr>
        <p:spPr>
          <a:xfrm>
            <a:off x="250825" y="188913"/>
            <a:ext cx="4244975" cy="6669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latin typeface="Times New Roman" pitchFamily="18" charset="0"/>
              </a:rPr>
              <a:t>1. </a:t>
            </a:r>
            <a:r>
              <a:rPr lang="ru-RU" sz="2400" smtClean="0">
                <a:latin typeface="Times New Roman" pitchFamily="18" charset="0"/>
              </a:rPr>
              <a:t>Под голубыми небесами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Великолепными к..врами,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Бл..стя на солнце, снег лежит;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Прозрачный лес один чернеет,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      И ель сквозь ин..й зеленеет,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И речка подо льдом бл..стит.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2. Но лишь божественный глагол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До слуха чуткого к..снется,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Душа поэта встрепенется,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Как пробудившийся орел. </a:t>
            </a:r>
          </a:p>
        </p:txBody>
      </p:sp>
      <p:sp>
        <p:nvSpPr>
          <p:cNvPr id="21507" name="Rectangle 5"/>
          <p:cNvSpPr>
            <a:spLocks noGrp="1"/>
          </p:cNvSpPr>
          <p:nvPr>
            <p:ph type="body" sz="half" idx="2"/>
          </p:nvPr>
        </p:nvSpPr>
        <p:spPr>
          <a:xfrm>
            <a:off x="4500563" y="260350"/>
            <a:ext cx="4186237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3. Вьюга злится, вьюга плачет;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Кони чуткие хр..пят;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Вот уж он д..лече ск..чет,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Лишь глаза во мгле г..рят;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Кони снова пон..слися;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Колокольчик дин-дин-дин...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Вижу: духи собр..лися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Средь б..леющих р..внин. 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4. Принес — и ослабел, и лег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Под сводом ш..лаша на лыки,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И ум..р бедный раб у ног 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Непоб..димого владыки.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5. Одна з..ря сменить другую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latin typeface="Times New Roman" pitchFamily="18" charset="0"/>
              </a:rPr>
              <a:t>Сп..шит, дав ночи полчаса…</a:t>
            </a:r>
          </a:p>
          <a:p>
            <a:pPr>
              <a:lnSpc>
                <a:spcPct val="8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91A15"/>
                </a:solidFill>
                <a:latin typeface="Batang" pitchFamily="18" charset="-127"/>
              </a:rPr>
              <a:t>Используя алгоритм, укажите в каждой строчке лишнее слово</a:t>
            </a:r>
            <a:r>
              <a:rPr lang="ru-RU" sz="4000" b="1" smtClean="0">
                <a:solidFill>
                  <a:srgbClr val="F91A15"/>
                </a:solidFill>
              </a:rPr>
              <a:t> </a:t>
            </a:r>
            <a:endParaRPr lang="ru-RU" sz="2800" b="1" smtClean="0">
              <a:solidFill>
                <a:srgbClr val="F91A15"/>
              </a:solidFill>
              <a:latin typeface="Batang" pitchFamily="18" charset="-127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2800" smtClean="0"/>
              <a:t>Горько, прогореть, горчица, горчит</a:t>
            </a:r>
          </a:p>
          <a:p>
            <a:pPr marL="609600" indent="-609600" eaLnBrk="1" hangingPunct="1"/>
            <a:r>
              <a:rPr lang="ru-RU" sz="2800" smtClean="0"/>
              <a:t>Сложить, сложный, слагаемый, прилагательный</a:t>
            </a:r>
          </a:p>
          <a:p>
            <a:pPr marL="609600" indent="-609600" eaLnBrk="1" hangingPunct="1"/>
            <a:r>
              <a:rPr lang="ru-RU" sz="2800" smtClean="0"/>
              <a:t>Косить, коса, прикосновение, косит (траву)</a:t>
            </a:r>
          </a:p>
          <a:p>
            <a:pPr marL="609600" indent="-609600" eaLnBrk="1" hangingPunct="1"/>
            <a:r>
              <a:rPr lang="ru-RU" sz="2800" smtClean="0"/>
              <a:t>Пригорок, пригореть, горец, горский</a:t>
            </a:r>
          </a:p>
          <a:p>
            <a:pPr marL="609600" indent="-609600" eaLnBrk="1" hangingPunct="1"/>
            <a:r>
              <a:rPr lang="ru-RU" sz="2800" smtClean="0"/>
              <a:t>Горе, пригорюниться, загоревать, загореться</a:t>
            </a:r>
          </a:p>
          <a:p>
            <a:pPr marL="609600" indent="-609600" eaLnBrk="1" hangingPunct="1"/>
            <a:r>
              <a:rPr lang="ru-RU" sz="2800" smtClean="0"/>
              <a:t>Прикасаться, косовица, коснуться, прикосновение</a:t>
            </a:r>
          </a:p>
          <a:p>
            <a:pPr marL="609600" indent="-609600" eaLnBrk="1" hangingPunct="1"/>
            <a:r>
              <a:rPr lang="ru-RU" sz="2800" smtClean="0"/>
              <a:t>Косолапый, коснуться, косая (линия), покосивший </a:t>
            </a:r>
          </a:p>
        </p:txBody>
      </p:sp>
      <p:pic>
        <p:nvPicPr>
          <p:cNvPr id="22531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773613"/>
            <a:ext cx="2266950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914</Words>
  <Application>Microsoft Office PowerPoint</Application>
  <PresentationFormat>Экран (4:3)</PresentationFormat>
  <Paragraphs>118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Batang</vt:lpstr>
      <vt:lpstr>Times New Roman</vt:lpstr>
      <vt:lpstr>Mistral</vt:lpstr>
      <vt:lpstr>Тема Office</vt:lpstr>
      <vt:lpstr>Урок- практикум </vt:lpstr>
      <vt:lpstr>Успех на уроке возможен, если мы будем</vt:lpstr>
      <vt:lpstr>Орфоэпическая  разминка </vt:lpstr>
      <vt:lpstr>Принципы русской орфографии</vt:lpstr>
      <vt:lpstr>И долго буду тем любезен я народу,    Что чувства добрые я лирой пробуждал… </vt:lpstr>
      <vt:lpstr>Словарь языка писателя</vt:lpstr>
      <vt:lpstr>Словарь Вильяма Шекспира составляет 12 000 слов...Эллочка Щукина легко и свободно обходилась тридцатью...                     «Двенадцать стульев» И. Ильф и Е. Петров </vt:lpstr>
      <vt:lpstr>Слайд 8</vt:lpstr>
      <vt:lpstr>Используя алгоритм, укажите в каждой строчке лишнее слово </vt:lpstr>
      <vt:lpstr>А 14. Корни с чередованием</vt:lpstr>
      <vt:lpstr>Слайд 11</vt:lpstr>
      <vt:lpstr>А 15. Правописание приставок</vt:lpstr>
      <vt:lpstr>Слайд 13</vt:lpstr>
      <vt:lpstr>А 15. Изменение корневой гласной  И на Ы</vt:lpstr>
      <vt:lpstr>В каком ряду на месте пропуска во всех словах пишется одна и та же буква? </vt:lpstr>
      <vt:lpstr>В каком ряду во всех трех словах пропущена одна и та же буква? </vt:lpstr>
      <vt:lpstr>А.С.Пушкин</vt:lpstr>
      <vt:lpstr>Принципы русской орфографии</vt:lpstr>
      <vt:lpstr>Принципы русской орфографии</vt:lpstr>
      <vt:lpstr>Принципы русской орфографии</vt:lpstr>
      <vt:lpstr>Слайд 21</vt:lpstr>
      <vt:lpstr>   </vt:lpstr>
      <vt:lpstr>Орфоэпическая разминка</vt:lpstr>
      <vt:lpstr>Орфоэпическая разминка</vt:lpstr>
      <vt:lpstr>Оцените правильность суждения: </vt:lpstr>
      <vt:lpstr>Я русский бы выучил…                                  В. Маяковский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Dr.Dre</cp:lastModifiedBy>
  <cp:revision>16</cp:revision>
  <dcterms:created xsi:type="dcterms:W3CDTF">2011-01-11T17:43:34Z</dcterms:created>
  <dcterms:modified xsi:type="dcterms:W3CDTF">2014-02-05T16:36:52Z</dcterms:modified>
</cp:coreProperties>
</file>