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19"/>
  </p:notesMasterIdLst>
  <p:sldIdLst>
    <p:sldId id="256" r:id="rId3"/>
    <p:sldId id="268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1" r:id="rId15"/>
    <p:sldId id="282" r:id="rId16"/>
    <p:sldId id="283" r:id="rId17"/>
    <p:sldId id="28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56" autoAdjust="0"/>
    <p:restoredTop sz="94660"/>
  </p:normalViewPr>
  <p:slideViewPr>
    <p:cSldViewPr>
      <p:cViewPr varScale="1">
        <p:scale>
          <a:sx n="68" d="100"/>
          <a:sy n="68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71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9C1C8F8-DF68-4700-A4F2-13C5B5DA1313}" type="datetimeFigureOut">
              <a:rPr lang="en-US"/>
              <a:pPr>
                <a:defRPr/>
              </a:pPr>
              <a:t>12/5/2013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5C0E31D-F685-444D-8EF8-68A6EEE4B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3741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CEC081D2-24AE-4D59-AEAD-BB9B482DB010}" type="slidenum">
              <a:rPr lang="ru-RU">
                <a:solidFill>
                  <a:srgbClr val="000000"/>
                </a:solidFill>
                <a:latin typeface="Calibri" pitchFamily="34" charset="0"/>
                <a:ea typeface="Tw Cen MT" pitchFamily="34" charset="0"/>
                <a:cs typeface="Tw Cen MT" pitchFamily="34" charset="0"/>
                <a:sym typeface="Tw Cen MT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1</a:t>
            </a:fld>
            <a:endParaRPr lang="ru-RU">
              <a:solidFill>
                <a:srgbClr val="000000"/>
              </a:solidFill>
              <a:latin typeface="Calibri" pitchFamily="34" charset="0"/>
              <a:ea typeface="Tw Cen MT" pitchFamily="34" charset="0"/>
              <a:cs typeface="Tw Cen MT" pitchFamily="34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  <a:ea typeface="Tw Cen MT" pitchFamily="34" charset="0"/>
                <a:cs typeface="Tw Cen MT" pitchFamily="34" charset="0"/>
                <a:sym typeface="Tw Cen MT" pitchFamily="34" charset="0"/>
              </a:rPr>
              <a:t>Задачи курса, ожидаемые результаты и навыки, которые должны быть получены в ходе обучения. 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D3F6DC86-A2AE-4AB5-901B-1247E367B516}" type="slidenum">
              <a:rPr lang="ru-RU">
                <a:solidFill>
                  <a:srgbClr val="000000"/>
                </a:solidFill>
                <a:latin typeface="Calibri" pitchFamily="34" charset="0"/>
                <a:ea typeface="Tw Cen MT" pitchFamily="34" charset="0"/>
                <a:cs typeface="Tw Cen MT" pitchFamily="34" charset="0"/>
                <a:sym typeface="Tw Cen MT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2</a:t>
            </a:fld>
            <a:endParaRPr lang="ru-RU">
              <a:solidFill>
                <a:srgbClr val="000000"/>
              </a:solidFill>
              <a:latin typeface="Calibri" pitchFamily="34" charset="0"/>
              <a:ea typeface="Tw Cen MT" pitchFamily="34" charset="0"/>
              <a:cs typeface="Tw Cen MT" pitchFamily="34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C730A6F-D859-4599-BD85-D3B46B9E3960}" type="datetime8">
              <a:rPr lang="en-US"/>
              <a:pPr>
                <a:defRPr/>
              </a:pPr>
              <a:t>12/5/2013 9:16 AM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AA399C3-E61C-4EAA-82EE-7C6930347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77851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35A89-AD26-4637-A55C-4AF51946829B}" type="datetime8">
              <a:rPr lang="en-US"/>
              <a:pPr>
                <a:defRPr/>
              </a:pPr>
              <a:t>12/5/2013 9:16 AM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33856-77BD-4DB3-850E-42DDFBFA6150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4027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5B3EF-4939-4BA6-9F76-BE18DC201107}" type="datetime8">
              <a:rPr lang="en-US"/>
              <a:pPr>
                <a:defRPr/>
              </a:pPr>
              <a:t>12/5/2013 9:16 AM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37525-C99F-45F8-BCD6-A23BD19FDB20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659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8D9A4-377A-48FB-8B6E-708277834682}" type="datetime8">
              <a:rPr lang="en-US"/>
              <a:pPr>
                <a:defRPr/>
              </a:pPr>
              <a:t>12/5/2013 9:16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AF31E5-90FB-4748-AA02-1832F863A6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96680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3A28F-7BAA-4979-ACB2-657B9A16C0E9}" type="datetime8">
              <a:rPr lang="en-US"/>
              <a:pPr>
                <a:defRPr/>
              </a:pPr>
              <a:t>12/5/2013 9:16 AM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350DC4B-AFC8-4C8B-B50E-63C74BE0AB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1077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B3796AD-1FBE-4746-A9D1-51006446B9BB}" type="datetime8">
              <a:rPr lang="en-US"/>
              <a:pPr>
                <a:defRPr/>
              </a:pPr>
              <a:t>12/5/2013 9:16 AM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487E39-B90D-4E7F-B007-87E5A9D9B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3235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8F580E6-9B90-4C5A-B742-66F832680966}" type="datetime8">
              <a:rPr lang="en-US"/>
              <a:pPr>
                <a:defRPr/>
              </a:pPr>
              <a:t>12/5/2013 9:16 AM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27A1EBF-F951-486B-8D2A-E5BBF0A73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871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415B6-2866-4988-A375-DA3B30A24652}" type="datetime8">
              <a:rPr lang="en-US"/>
              <a:pPr>
                <a:defRPr/>
              </a:pPr>
              <a:t>12/5/2013 9:16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B3D9562-C15B-401A-B5E8-98285CADB8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09844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9598E-51C8-4EBF-99E4-7E9D97DDB595}" type="datetime8">
              <a:rPr lang="en-US"/>
              <a:pPr>
                <a:defRPr/>
              </a:pPr>
              <a:t>12/5/2013 9:16 AM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BBA06C2-5B02-4996-B425-1E9A29B4DF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6225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m_book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1755775"/>
            <a:ext cx="1614488" cy="1689100"/>
          </a:xfrm>
          <a:prstGeom prst="rect">
            <a:avLst/>
          </a:prstGeom>
          <a:noFill/>
          <a:ln w="50800" cap="sq" cmpd="dbl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F15A4-847C-42D9-B435-FB8430E09AE8}" type="datetime8">
              <a:rPr lang="en-US"/>
              <a:pPr>
                <a:defRPr/>
              </a:pPr>
              <a:t>12/5/2013 9:16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54E2B62-9A4C-4BED-83A9-83BB3C224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18246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C243932-47F8-4FA8-A300-43F4C0F567B1}" type="datetime8">
              <a:rPr lang="en-US"/>
              <a:pPr>
                <a:defRPr/>
              </a:pPr>
              <a:t>12/5/2013 9:16 AM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5AEC403-95ED-4CB3-A050-A071737CA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1970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949DFD-C07A-4E74-B3AF-1050F0791C74}" type="datetime8">
              <a:rPr lang="en-US"/>
              <a:pPr>
                <a:defRPr/>
              </a:pPr>
              <a:t>12/5/2013 9:16 AM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489A17-E658-43C5-B831-F2760E47AF23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16" r:id="rId10"/>
    <p:sldLayoutId id="214748372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E7BC2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D092A7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286000" y="4343400"/>
            <a:ext cx="6477000" cy="1447800"/>
          </a:xfrm>
        </p:spPr>
        <p:txBody>
          <a:bodyPr>
            <a:noAutofit/>
          </a:bodyPr>
          <a:lstStyle/>
          <a:p>
            <a:r>
              <a:rPr lang="ru-RU" cap="none" smtClean="0">
                <a:solidFill>
                  <a:srgbClr val="7D9263"/>
                </a:solidFill>
                <a:ea typeface="Tw Cen MT" pitchFamily="34" charset="0"/>
                <a:cs typeface="Tw Cen MT" pitchFamily="34" charset="0"/>
                <a:sym typeface="Tw Cen MT" pitchFamily="34" charset="0"/>
              </a:rPr>
              <a:t>Тест. Синтаксис</a:t>
            </a:r>
            <a:r>
              <a:rPr lang="ru-RU" cap="none" dirty="0" smtClean="0">
                <a:solidFill>
                  <a:srgbClr val="7D9263"/>
                </a:solidFill>
                <a:ea typeface="Tw Cen MT" pitchFamily="34" charset="0"/>
                <a:cs typeface="Tw Cen MT" pitchFamily="34" charset="0"/>
                <a:sym typeface="Tw Cen MT" pitchFamily="34" charset="0"/>
              </a:rPr>
              <a:t>. Главные и второстепенные члены предложения</a:t>
            </a:r>
            <a:endParaRPr lang="ru-RU" cap="none" dirty="0" smtClean="0">
              <a:solidFill>
                <a:srgbClr val="7D9263"/>
              </a:solidFill>
              <a:ea typeface="Tw Cen MT" pitchFamily="34" charset="0"/>
              <a:cs typeface="Tw Cen MT" pitchFamily="34" charset="0"/>
              <a:sym typeface="Tw Cen MT" pitchFamily="34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713"/>
              </a:spcBef>
              <a:buClrTx/>
              <a:buFont typeface="Tw Cen MT" pitchFamily="34" charset="0"/>
              <a:buNone/>
            </a:pPr>
            <a:r>
              <a:rPr lang="ru-RU" sz="2400" dirty="0" smtClean="0">
                <a:ea typeface="Tw Cen MT" pitchFamily="34" charset="0"/>
                <a:cs typeface="Tw Cen MT" pitchFamily="34" charset="0"/>
                <a:sym typeface="Tw Cen MT" pitchFamily="34" charset="0"/>
              </a:rPr>
              <a:t>Любимова Е.А.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9.Указать предложения с дополнениями.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  1. Слово – дело великое.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   2. Великое потому, что словом можно соединить людей, словом можно и разъединить их.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   3.Словом можно смертельно обидеть человека.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    4.Но оно же может и спасти…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8153400" cy="4495800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10. Указать предложения  с определениями.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    1. Язык – это не просто набор слов и фраз, не только свод грамматических правил.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i="1" dirty="0" smtClean="0"/>
              <a:t>      2. Это образ жизни; воздух, которым мы дышим; вода, которую пьем…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   3. Это еще и музыка, которую мы слышим.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   4. Это ключик к познанию истории, мудрости народ.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11.Указать предложение с обстоятельствами.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1.Вернейший способ узнать человека – послушать его.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 2. Речь – зеркало внутреннего мира человека.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 3. Мы обращаем внимание не только на манеру человека держать себя, его походку, поведение, но и на речь.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  4. Ведь </a:t>
            </a:r>
            <a:r>
              <a:rPr lang="ru-RU" dirty="0" smtClean="0"/>
              <a:t>речь – </a:t>
            </a:r>
            <a:r>
              <a:rPr lang="ru-RU" i="1" dirty="0" smtClean="0"/>
              <a:t>гораздо более точный показатель его человеческих качеств.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1. 1                      6.  1</a:t>
            </a:r>
          </a:p>
          <a:p>
            <a:r>
              <a:rPr lang="ru-RU" dirty="0" smtClean="0"/>
              <a:t>2.  4                     7. 2</a:t>
            </a:r>
          </a:p>
          <a:p>
            <a:r>
              <a:rPr lang="ru-RU" dirty="0" smtClean="0"/>
              <a:t>3.   3                    8. 3</a:t>
            </a:r>
          </a:p>
          <a:p>
            <a:r>
              <a:rPr lang="ru-RU" dirty="0" smtClean="0"/>
              <a:t>4.  2                     9. 2</a:t>
            </a:r>
          </a:p>
          <a:p>
            <a:r>
              <a:rPr lang="ru-RU" dirty="0" smtClean="0"/>
              <a:t>5.  2                     10. 1</a:t>
            </a:r>
          </a:p>
          <a:p>
            <a:r>
              <a:rPr lang="ru-RU" dirty="0" smtClean="0"/>
              <a:t>                             11.4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Запишите и сравните предложения: </a:t>
            </a:r>
          </a:p>
          <a:p>
            <a:pPr>
              <a:buNone/>
            </a:pPr>
            <a:r>
              <a:rPr lang="ru-RU" dirty="0" smtClean="0"/>
              <a:t>Русский язык богат, выразителен, гибок и вместителен.</a:t>
            </a:r>
          </a:p>
          <a:p>
            <a:pPr>
              <a:buNone/>
            </a:pPr>
            <a:r>
              <a:rPr lang="ru-RU" dirty="0" smtClean="0"/>
              <a:t>Берегите русский язык.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Записать строфу из стихотворения А.Блока подчеркните грамматическую основу предложений, определите их вид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Ночь, улица, фонарь, аптека,</a:t>
            </a:r>
          </a:p>
          <a:p>
            <a:pPr>
              <a:buNone/>
            </a:pPr>
            <a:r>
              <a:rPr lang="ru-RU" dirty="0" smtClean="0"/>
              <a:t>Бессмысленный и тусклый свет.</a:t>
            </a:r>
          </a:p>
          <a:p>
            <a:pPr>
              <a:buNone/>
            </a:pPr>
            <a:r>
              <a:rPr lang="ru-RU" dirty="0" smtClean="0"/>
              <a:t>Живи еще хоть четверть века –</a:t>
            </a:r>
          </a:p>
          <a:p>
            <a:pPr>
              <a:buNone/>
            </a:pPr>
            <a:r>
              <a:rPr lang="ru-RU" dirty="0" smtClean="0"/>
              <a:t>Все будет так. Исхода нет.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Слышу колокол.</a:t>
            </a:r>
          </a:p>
          <a:p>
            <a:pPr>
              <a:buNone/>
            </a:pPr>
            <a:r>
              <a:rPr lang="ru-RU" dirty="0" smtClean="0"/>
              <a:t>В поле весна.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Тяжко нам было под вьюгами</a:t>
            </a:r>
          </a:p>
          <a:p>
            <a:pPr>
              <a:buNone/>
            </a:pPr>
            <a:r>
              <a:rPr lang="ru-RU" dirty="0" smtClean="0"/>
              <a:t>Зиму холодную спать…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>
              <a:buSzPct val="100000"/>
            </a:pP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sz="3200" b="1" dirty="0" smtClean="0"/>
              <a:t>Вставьте подходящие  по смыслу слова</a:t>
            </a:r>
            <a:endParaRPr lang="ru-RU" sz="3200" dirty="0" smtClean="0">
              <a:solidFill>
                <a:srgbClr val="444D26"/>
              </a:solidFill>
              <a:ea typeface="Tw Cen MT" pitchFamily="34" charset="0"/>
              <a:cs typeface="Tw Cen MT" pitchFamily="34" charset="0"/>
              <a:sym typeface="Tw Cen MT" pitchFamily="34" charset="0"/>
            </a:endParaRPr>
          </a:p>
        </p:txBody>
      </p:sp>
      <p:sp>
        <p:nvSpPr>
          <p:cNvPr id="16387" name="Rectangle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153400" cy="4495800"/>
          </a:xfrm>
        </p:spPr>
        <p:txBody>
          <a:bodyPr/>
          <a:lstStyle/>
          <a:p>
            <a:pPr>
              <a:spcBef>
                <a:spcPts val="713"/>
              </a:spcBef>
              <a:buClr>
                <a:srgbClr val="F3A447"/>
              </a:buClr>
              <a:buFont typeface="Wingdings" pitchFamily="2" charset="2"/>
              <a:buChar char="Ø"/>
            </a:pPr>
            <a:r>
              <a:rPr lang="ru-RU" sz="3200" dirty="0" smtClean="0"/>
              <a:t>1. Подлежащее и сказуемое — это ... члены предложения</a:t>
            </a:r>
          </a:p>
          <a:p>
            <a:pPr>
              <a:spcBef>
                <a:spcPts val="713"/>
              </a:spcBef>
              <a:buClr>
                <a:srgbClr val="F3A447"/>
              </a:buClr>
              <a:buFont typeface="Wingdings" pitchFamily="2" charset="2"/>
              <a:buChar char="Ø"/>
            </a:pPr>
            <a:r>
              <a:rPr lang="ru-RU" sz="3200" dirty="0" smtClean="0"/>
              <a:t>    1.главные</a:t>
            </a:r>
          </a:p>
          <a:p>
            <a:pPr>
              <a:spcBef>
                <a:spcPts val="713"/>
              </a:spcBef>
              <a:buClr>
                <a:srgbClr val="F3A447"/>
              </a:buClr>
              <a:buFont typeface="Wingdings" pitchFamily="2" charset="2"/>
              <a:buChar char="Ø"/>
            </a:pPr>
            <a:r>
              <a:rPr lang="ru-RU" sz="3200" dirty="0" smtClean="0"/>
              <a:t>    2. второстепенные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713"/>
              </a:spcBef>
              <a:buClr>
                <a:srgbClr val="F3A447"/>
              </a:buClr>
              <a:buFont typeface="Wingdings" pitchFamily="2" charset="2"/>
              <a:buChar char="Ø"/>
            </a:pPr>
            <a:r>
              <a:rPr lang="ru-RU" sz="2800" dirty="0" smtClean="0"/>
              <a:t>2. Предложения могут не иметь второстепенных членов. Поэтому они называются … .</a:t>
            </a:r>
          </a:p>
          <a:p>
            <a:pPr>
              <a:spcBef>
                <a:spcPts val="713"/>
              </a:spcBef>
              <a:buClr>
                <a:srgbClr val="F3A447"/>
              </a:buClr>
              <a:buFont typeface="Wingdings" pitchFamily="2" charset="2"/>
              <a:buChar char="Ø"/>
            </a:pPr>
            <a:r>
              <a:rPr lang="ru-RU" sz="2800" dirty="0" smtClean="0"/>
              <a:t>     1. простыми</a:t>
            </a:r>
          </a:p>
          <a:p>
            <a:pPr>
              <a:spcBef>
                <a:spcPts val="713"/>
              </a:spcBef>
              <a:buClr>
                <a:srgbClr val="F3A447"/>
              </a:buClr>
              <a:buFont typeface="Wingdings" pitchFamily="2" charset="2"/>
              <a:buChar char="Ø"/>
            </a:pPr>
            <a:r>
              <a:rPr lang="ru-RU" sz="2800" dirty="0" smtClean="0"/>
              <a:t>     2. распространенными</a:t>
            </a:r>
          </a:p>
          <a:p>
            <a:pPr>
              <a:spcBef>
                <a:spcPts val="713"/>
              </a:spcBef>
              <a:buClr>
                <a:srgbClr val="F3A447"/>
              </a:buClr>
              <a:buFont typeface="Wingdings" pitchFamily="2" charset="2"/>
              <a:buChar char="Ø"/>
            </a:pPr>
            <a:r>
              <a:rPr lang="ru-RU" sz="2800" dirty="0" smtClean="0"/>
              <a:t>     3. сложными</a:t>
            </a:r>
          </a:p>
          <a:p>
            <a:pPr>
              <a:spcBef>
                <a:spcPts val="713"/>
              </a:spcBef>
              <a:buClr>
                <a:srgbClr val="F3A447"/>
              </a:buClr>
              <a:buFont typeface="Wingdings" pitchFamily="2" charset="2"/>
              <a:buChar char="Ø"/>
            </a:pPr>
            <a:r>
              <a:rPr lang="ru-RU" sz="2800" dirty="0" smtClean="0"/>
              <a:t>     4.нераспространенными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dirty="0" smtClean="0"/>
              <a:t>3. Второстепенные члены предложения – это … .</a:t>
            </a:r>
          </a:p>
          <a:p>
            <a:r>
              <a:rPr lang="ru-RU" sz="3200" dirty="0" smtClean="0"/>
              <a:t>      1. подлежащее и сказуемое</a:t>
            </a:r>
          </a:p>
          <a:p>
            <a:r>
              <a:rPr lang="ru-RU" sz="3200" dirty="0" smtClean="0"/>
              <a:t>       2. разные слова</a:t>
            </a:r>
          </a:p>
          <a:p>
            <a:r>
              <a:rPr lang="ru-RU" sz="3200" dirty="0" smtClean="0"/>
              <a:t>       3. определение, дополнение, обстоятельство</a:t>
            </a:r>
          </a:p>
          <a:p>
            <a:r>
              <a:rPr lang="ru-RU" sz="3200" dirty="0" smtClean="0"/>
              <a:t>        4. существительное, прилагательное, наречие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dirty="0" smtClean="0"/>
              <a:t>4.Главные члены предложения составляют его… .</a:t>
            </a:r>
          </a:p>
          <a:p>
            <a:r>
              <a:rPr lang="ru-RU" sz="3200" dirty="0" smtClean="0"/>
              <a:t>     1. словосочетание</a:t>
            </a:r>
          </a:p>
          <a:p>
            <a:r>
              <a:rPr lang="ru-RU" sz="3200" dirty="0" smtClean="0"/>
              <a:t>      2. грамматическую основу</a:t>
            </a:r>
          </a:p>
          <a:p>
            <a:r>
              <a:rPr lang="ru-RU" sz="3200" b="1" dirty="0" smtClean="0">
                <a:solidFill>
                  <a:srgbClr val="000099"/>
                </a:solidFill>
              </a:rPr>
              <a:t>  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5.Укажите предложение, в котором подлежащее выражено местоимением:    </a:t>
            </a:r>
          </a:p>
          <a:p>
            <a:pPr>
              <a:buNone/>
            </a:pPr>
            <a:r>
              <a:rPr lang="ru-RU" dirty="0" smtClean="0"/>
              <a:t>    1.У ворот часовые остановили нас и потребовали паспорта.    </a:t>
            </a:r>
          </a:p>
          <a:p>
            <a:pPr>
              <a:buNone/>
            </a:pPr>
            <a:r>
              <a:rPr lang="ru-RU" dirty="0" smtClean="0"/>
              <a:t>    2.Так никто и не встретил старушку на вокзале.    </a:t>
            </a:r>
          </a:p>
          <a:p>
            <a:pPr>
              <a:buNone/>
            </a:pPr>
            <a:r>
              <a:rPr lang="ru-RU" dirty="0" smtClean="0"/>
              <a:t>     3.Совесть – одно из самых удивительных человеческих чувств.    </a:t>
            </a:r>
          </a:p>
          <a:p>
            <a:pPr>
              <a:buNone/>
            </a:pPr>
            <a:r>
              <a:rPr lang="ru-RU" dirty="0" smtClean="0"/>
              <a:t>     4.Трое друзей отправились летом в поход.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6.Укажите ошибочное согласование главных членов предложения:    </a:t>
            </a:r>
          </a:p>
          <a:p>
            <a:pPr>
              <a:buNone/>
            </a:pPr>
            <a:r>
              <a:rPr lang="ru-RU" dirty="0" smtClean="0"/>
              <a:t>       1.Семеро одного не ждёт.    </a:t>
            </a:r>
          </a:p>
          <a:p>
            <a:pPr>
              <a:buNone/>
            </a:pPr>
            <a:r>
              <a:rPr lang="ru-RU" dirty="0" smtClean="0"/>
              <a:t>       2.Где двое говорят, тут третий не приставай.    </a:t>
            </a:r>
          </a:p>
          <a:p>
            <a:pPr>
              <a:buNone/>
            </a:pPr>
            <a:r>
              <a:rPr lang="ru-RU" dirty="0" smtClean="0"/>
              <a:t>       3. Учитель с учениками отправились на экскурсию в музей.    </a:t>
            </a:r>
          </a:p>
          <a:p>
            <a:pPr>
              <a:buNone/>
            </a:pPr>
            <a:r>
              <a:rPr lang="ru-RU" dirty="0" smtClean="0"/>
              <a:t>       4. Прибыл первый отряд туристов.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7. Укажите предложение с составным именным сказуемым:    </a:t>
            </a:r>
          </a:p>
          <a:p>
            <a:pPr>
              <a:buNone/>
            </a:pPr>
            <a:r>
              <a:rPr lang="ru-RU" dirty="0" smtClean="0"/>
              <a:t>      1.Человек должен стремиться к высшей, блестящей цели.        </a:t>
            </a:r>
          </a:p>
          <a:p>
            <a:pPr>
              <a:buNone/>
            </a:pPr>
            <a:r>
              <a:rPr lang="ru-RU" dirty="0" smtClean="0"/>
              <a:t>     2.Жизнь прекрасна и удивительна.    </a:t>
            </a:r>
          </a:p>
          <a:p>
            <a:pPr>
              <a:buNone/>
            </a:pPr>
            <a:r>
              <a:rPr lang="ru-RU" dirty="0" smtClean="0"/>
              <a:t>     3.Каждый может делать что-то доброе и оставить по себе добрую память.    </a:t>
            </a:r>
          </a:p>
          <a:p>
            <a:pPr>
              <a:buNone/>
            </a:pPr>
            <a:r>
              <a:rPr lang="ru-RU" dirty="0" smtClean="0"/>
              <a:t>     4.Позорить своё отечество – значит продавать его.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8. Сказуемое, которое состоит из вспомогательного глагола, выражающего грамматическое значение сказуемого, и неопределённой формы глагола, выражающей его основное лексическое значение, называется:    </a:t>
            </a:r>
          </a:p>
          <a:p>
            <a:pPr>
              <a:buNone/>
            </a:pPr>
            <a:r>
              <a:rPr lang="ru-RU" dirty="0" smtClean="0"/>
              <a:t>      1.простым глагольным    </a:t>
            </a:r>
          </a:p>
          <a:p>
            <a:pPr>
              <a:buNone/>
            </a:pPr>
            <a:r>
              <a:rPr lang="ru-RU" dirty="0" smtClean="0"/>
              <a:t>      2.составным именным    </a:t>
            </a:r>
          </a:p>
          <a:p>
            <a:pPr>
              <a:buNone/>
            </a:pPr>
            <a:r>
              <a:rPr lang="ru-RU" dirty="0" smtClean="0"/>
              <a:t>      3.составным глагольным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010352480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5D50839-5819-4DC3-97AB-406CC58463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TS010352480</Template>
  <TotalTime>0</TotalTime>
  <Words>388</Words>
  <Application>Microsoft Office PowerPoint</Application>
  <PresentationFormat>Экран (4:3)</PresentationFormat>
  <Paragraphs>78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TS010352480</vt:lpstr>
      <vt:lpstr>Тест. Синтаксис. Главные и второстепенные члены предложения</vt:lpstr>
      <vt:lpstr>  Вставьте подходящие  по смыслу слова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Проверь себя</vt:lpstr>
      <vt:lpstr>Слайд 14</vt:lpstr>
      <vt:lpstr> Записать строфу из стихотворения А.Блока подчеркните грамматическую основу предложений, определите их вид 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2013-12-05T03:56:15Z</dcterms:created>
  <dcterms:modified xsi:type="dcterms:W3CDTF">2013-12-05T05:17:35Z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TC101671251049</vt:lpwstr>
  </property>
</Properties>
</file>