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74" r:id="rId13"/>
    <p:sldId id="275" r:id="rId14"/>
    <p:sldId id="264" r:id="rId15"/>
    <p:sldId id="265" r:id="rId16"/>
    <p:sldId id="266" r:id="rId17"/>
    <p:sldId id="271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80010E66-D63F-400D-8D1E-6C68C037421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ugkr.ru/images/biblioteka/konkyrs/images/gr_nikiteev_kurenie_idyom_k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ards.yandex.ru/sendcard.xhtml?cardid=250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Вредные привычки и их влияние на здоровье человека</a:t>
            </a:r>
          </a:p>
          <a:p>
            <a:endParaRPr lang="ru-RU" sz="3600" b="1" dirty="0"/>
          </a:p>
        </p:txBody>
      </p:sp>
      <p:pic>
        <p:nvPicPr>
          <p:cNvPr id="5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151040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80112" y="515719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уроку </a:t>
            </a:r>
            <a:r>
              <a:rPr lang="ru-RU" dirty="0" err="1" smtClean="0"/>
              <a:t>обж</a:t>
            </a:r>
            <a:r>
              <a:rPr lang="ru-RU" dirty="0" smtClean="0"/>
              <a:t> в 5 классе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обж</a:t>
            </a:r>
            <a:r>
              <a:rPr lang="ru-RU" dirty="0" smtClean="0"/>
              <a:t> МКОУ СОШ с.Дежнёво Т.Н.Петручук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При пассивном курении некурящий человек страдает больше</a:t>
            </a:r>
            <a:endParaRPr lang="ru-RU" sz="2800" b="1" dirty="0"/>
          </a:p>
        </p:txBody>
      </p:sp>
      <p:pic>
        <p:nvPicPr>
          <p:cNvPr id="3" name="Picture 5" descr="{60948C64-3001-4DCF-9C4C-9B1925FD6C4A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340768"/>
            <a:ext cx="6840538" cy="4968875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5733256"/>
            <a:ext cx="6300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У заядлых курильщиков развивается такое заболевание как рак губы</a:t>
            </a: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3" name="Содержимое 3" descr="9_рак губы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48680"/>
            <a:ext cx="46164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для обж9\1273834144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63476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для обж9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104456" cy="4032448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для обж9\t_67_13_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340768"/>
            <a:ext cx="410336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Легкие здорового человека</a:t>
            </a:r>
            <a:br>
              <a:rPr lang="ru-RU" sz="2800" dirty="0" smtClean="0"/>
            </a:br>
            <a:r>
              <a:rPr lang="ru-RU" sz="2800" dirty="0" smtClean="0"/>
              <a:t>и курильщика</a:t>
            </a:r>
            <a:endParaRPr lang="ru-RU" sz="2800" dirty="0"/>
          </a:p>
        </p:txBody>
      </p:sp>
      <p:pic>
        <p:nvPicPr>
          <p:cNvPr id="5" name="Picture 2" descr="post-19-114371248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7488237" cy="4264025"/>
          </a:xfrm>
          <a:prstGeom prst="rect">
            <a:avLst/>
          </a:prstGeom>
          <a:solidFill>
            <a:srgbClr val="CC3300"/>
          </a:solidFill>
          <a:ln w="76200">
            <a:solidFill>
              <a:srgbClr val="00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gkr.ru/images/biblioteka/konkyrs/images/gr_nikiteev_kurenie_idyom_k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913"/>
            <a:ext cx="4752528" cy="633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313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Алкоголь, его влияние на организм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Хронический гастрит желудка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Развивается цирроз печени</a:t>
            </a:r>
          </a:p>
          <a:p>
            <a:r>
              <a:rPr lang="ru-RU" sz="3200" b="1" dirty="0" smtClean="0"/>
              <a:t>( </a:t>
            </a:r>
            <a:r>
              <a:rPr lang="ru-RU" sz="3200" b="1" dirty="0" smtClean="0"/>
              <a:t>разрушение печени)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Воздействует на головной мозг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Ускоряет биологического старения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Приводит к развитию </a:t>
            </a:r>
            <a:r>
              <a:rPr lang="ru-RU" sz="3200" b="1" dirty="0" smtClean="0"/>
              <a:t>алкоголизма</a:t>
            </a:r>
            <a:endParaRPr lang="ru-RU" sz="3200" b="1" dirty="0"/>
          </a:p>
        </p:txBody>
      </p:sp>
      <p:pic>
        <p:nvPicPr>
          <p:cNvPr id="4" name="Picture 9" descr="demon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89040"/>
            <a:ext cx="17272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mon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1809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02359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Неоднократное или частое употребление алкоголя оказывает буквально опустошающее воздействие на психику подростка. При этом задерживается не только развитие высших форм мышления, выработка этических и нравственных категорий и эстетических понятий, но и утрачиваются уже развившиеся способности. Подросток, что называется «тупеет» и интеллектуально, и эмоционально, и нравственно.</a:t>
            </a:r>
          </a:p>
          <a:p>
            <a:pPr algn="ctr"/>
            <a:r>
              <a:rPr lang="ru-RU" sz="2400" b="1" dirty="0" smtClean="0"/>
              <a:t>Чем моложе организм, тем губительнее действует на него алкоголь. Кроме того, употребление алкогольных напитков подростками значительно быстрее, чем у взрослых, ведет к формированию у них алкоголизма.</a:t>
            </a:r>
          </a:p>
          <a:p>
            <a:pPr algn="ctr" eaLnBrk="0" hangingPunct="0"/>
            <a:endParaRPr lang="ru-RU" sz="2800" b="1" dirty="0"/>
          </a:p>
        </p:txBody>
      </p:sp>
      <p:pic>
        <p:nvPicPr>
          <p:cNvPr id="3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45274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01208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45274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2809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для обж9\9a86bc577e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834678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урока.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 учащимся о пагубности  для здоровья курения и употребления алкоголя, опасности привыкания к курению и употреблению алкоголя. Сформировать  убеждение, что курение и употребление алкоголя — это не привычка, а болезненное пристрастие, фактически неизлечимое.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" name="Picture 5" descr="345ac38876ad65928a088bb4f234823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004592"/>
            <a:ext cx="2304256" cy="344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Курение и употребление алкогольных напитков сильнейшим образом подрывает здоровье человека. Каждому необходимо это как можно глубже понять и осознать. Никто не должен добровольно разрушать свой организм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Привычка – сложившийся способ поведения, осуществлении которого в определенных ситуациях приобретает для человека характер потребности  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Вредная  привычка – закрепленный в личности способ поведения, агрессивный по отношению к самой личности или </a:t>
            </a:r>
            <a:r>
              <a:rPr lang="ru-RU" sz="3200" b="1" dirty="0" smtClean="0"/>
              <a:t>обществу</a:t>
            </a:r>
            <a:endParaRPr lang="en-US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Вредные  привычки серьезно ухудшают состояние здоровья человека (физическое и психическое)  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данным Всемирной Организации Здравоохранения: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908720"/>
            <a:ext cx="468052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ЕЖЕГОДНО  УМИРАЮТ</a:t>
            </a:r>
            <a:endParaRPr lang="ru-RU" sz="2800" b="1" dirty="0"/>
          </a:p>
        </p:txBody>
      </p:sp>
      <p:sp>
        <p:nvSpPr>
          <p:cNvPr id="4" name="Молния 3"/>
          <p:cNvSpPr>
            <a:spLocks noChangeArrowheads="1"/>
          </p:cNvSpPr>
          <p:nvPr/>
        </p:nvSpPr>
        <p:spPr bwMode="auto">
          <a:xfrm rot="6952437">
            <a:off x="3013927" y="2147475"/>
            <a:ext cx="2020888" cy="363538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" name="Молния 4"/>
          <p:cNvSpPr>
            <a:spLocks noChangeArrowheads="1"/>
          </p:cNvSpPr>
          <p:nvPr/>
        </p:nvSpPr>
        <p:spPr bwMode="auto">
          <a:xfrm rot="2856412">
            <a:off x="4377055" y="2099807"/>
            <a:ext cx="2020887" cy="363537"/>
          </a:xfrm>
          <a:prstGeom prst="lightningBolt">
            <a:avLst/>
          </a:prstGeom>
          <a:solidFill>
            <a:srgbClr val="F41D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pic>
        <p:nvPicPr>
          <p:cNvPr id="6" name="Рисунок 5" descr="Сигарет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985664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утыл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924944"/>
            <a:ext cx="69908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5576" y="4221088"/>
            <a:ext cx="3582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миллиона </a:t>
            </a:r>
            <a:r>
              <a:rPr lang="ru-RU" sz="2400" b="1" dirty="0" smtClean="0"/>
              <a:t>человек </a:t>
            </a:r>
          </a:p>
          <a:p>
            <a:pPr algn="ctr"/>
            <a:r>
              <a:rPr lang="ru-RU" sz="2400" b="1" dirty="0" smtClean="0"/>
              <a:t>от курения!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365104"/>
            <a:ext cx="3987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миллионов </a:t>
            </a:r>
            <a:r>
              <a:rPr lang="ru-RU" sz="2400" b="1" dirty="0" smtClean="0"/>
              <a:t>человек от алкоголизма!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8518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Прогнозируется, что в 2020 году от курения погибнут около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 миллионов </a:t>
            </a:r>
            <a:r>
              <a:rPr lang="ru-RU" sz="2800" dirty="0" smtClean="0"/>
              <a:t>человек в возрасте от 30 до 40 лет!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Основное действие на организм человека при курении </a:t>
            </a:r>
            <a:r>
              <a:rPr lang="ru-RU" sz="2800" dirty="0" smtClean="0"/>
              <a:t>оказывает </a:t>
            </a:r>
            <a:r>
              <a:rPr lang="ru-RU" sz="2800" dirty="0"/>
              <a:t>никотин. Его смертельная доза для человека </a:t>
            </a:r>
            <a:r>
              <a:rPr lang="ru-RU" sz="2800" dirty="0" smtClean="0"/>
              <a:t>составляет 1</a:t>
            </a:r>
            <a:r>
              <a:rPr lang="ru-RU" sz="2800" dirty="0"/>
              <a:t> мг на 1 кг массы тела, т. е. около 70 мг для подростка. Смерть может наступить, если подросток сразу выкурит полпачки </a:t>
            </a:r>
            <a:r>
              <a:rPr lang="ru-RU" sz="2800" dirty="0" smtClean="0"/>
              <a:t>сигарет</a:t>
            </a:r>
            <a:r>
              <a:rPr lang="ru-RU" sz="2800" dirty="0"/>
              <a:t>.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520280" cy="19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8960"/>
            <a:ext cx="115212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48883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В дыме одной сигареты весом 1г содержится: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6-8 мг никотина, 1,6 мг аммиака,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25 мг угарного газа,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0,03 мг синильной кислоты,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0,5 мг пиридина, формальдегид, 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радиоактивные вещества: полоний, свинец, висмут, стронций, смолы и деготь и др. </a:t>
            </a:r>
          </a:p>
          <a:p>
            <a:pPr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Каждая сигарета отнимает от 5 до 15 минут жизни!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ru-RU" sz="2800" b="1" i="1" dirty="0" smtClean="0">
                <a:latin typeface="Arial Narrow" pitchFamily="34" charset="0"/>
              </a:rPr>
              <a:t>20 ежедневно выкуриваемых сигарет сокращают жизнь на 8-12 лет!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ru-RU" sz="2800" b="1" i="1" dirty="0" smtClean="0">
                <a:latin typeface="Arial Narrow" pitchFamily="34" charset="0"/>
              </a:rPr>
              <a:t>В 100 сигаретах приблизительно 70 мл табачной смолы.</a:t>
            </a:r>
            <a:endParaRPr lang="ru-RU" sz="2800" b="1" i="1" dirty="0">
              <a:latin typeface="Arial Narrow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373216"/>
            <a:ext cx="1872208" cy="11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57606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4842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ru-RU" sz="2400" b="1" dirty="0" smtClean="0">
                <a:solidFill>
                  <a:srgbClr val="993300"/>
                </a:solidFill>
                <a:latin typeface="Arial Narrow" pitchFamily="34" charset="0"/>
              </a:rPr>
              <a:t>ВЛИЯНИЕ НИКОТИНА НА ЧЕЛОВЕКА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Arial Narrow" pitchFamily="34" charset="0"/>
              </a:rPr>
              <a:t>Отравляет клетки мозга (ухудшается память, зрение, умственная работоспособность, появляется бессонница, головные боли).</a:t>
            </a:r>
          </a:p>
          <a:p>
            <a:r>
              <a:rPr lang="ru-RU" sz="2800" i="1" dirty="0" smtClean="0">
                <a:latin typeface="Arial Narrow" pitchFamily="34" charset="0"/>
              </a:rPr>
              <a:t>Курящие ученики отстают в учебе, становятся нервными, рассеянными, ленивыми, грубыми и недисциплинированными.</a:t>
            </a:r>
          </a:p>
          <a:p>
            <a:r>
              <a:rPr lang="ru-RU" sz="2800" i="1" dirty="0" smtClean="0">
                <a:latin typeface="Arial Narrow" pitchFamily="34" charset="0"/>
              </a:rPr>
              <a:t>Развиваются нервные заболевания – невралгии, невриты, плекситы.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81128"/>
            <a:ext cx="2448272" cy="19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72008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57606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Появляются хронические заболевания:</a:t>
            </a:r>
            <a:r>
              <a:rPr lang="ru-RU" sz="2800" i="1" dirty="0" smtClean="0">
                <a:latin typeface="Arial Narrow" pitchFamily="34" charset="0"/>
              </a:rPr>
              <a:t> бронхит, астма, гибель эпителия, усиленное выделение слизи, воспаление голосовых связок, рак губы, легких.</a:t>
            </a:r>
          </a:p>
          <a:p>
            <a:pPr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Туберкулез легких</a:t>
            </a:r>
            <a:r>
              <a:rPr lang="ru-RU" sz="2800" i="1" dirty="0" smtClean="0">
                <a:latin typeface="Arial Narrow" pitchFamily="34" charset="0"/>
              </a:rPr>
              <a:t> (из 100 случаев заболевания туберкулезом 95% - курильщики)</a:t>
            </a:r>
          </a:p>
          <a:p>
            <a:pPr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Рак гортани</a:t>
            </a:r>
            <a:r>
              <a:rPr lang="ru-RU" sz="2800" i="1" dirty="0" smtClean="0">
                <a:latin typeface="Arial Narrow" pitchFamily="34" charset="0"/>
              </a:rPr>
              <a:t> (в 6 – 10 раз больше).</a:t>
            </a:r>
            <a:endParaRPr lang="ru-RU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2448272" cy="19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86409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65</TotalTime>
  <Words>466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2014-04-01T05:34:16Z</dcterms:created>
  <dcterms:modified xsi:type="dcterms:W3CDTF">2014-04-02T07:47:05Z</dcterms:modified>
</cp:coreProperties>
</file>