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4"/>
  </p:notesMasterIdLst>
  <p:sldIdLst>
    <p:sldId id="256" r:id="rId2"/>
    <p:sldId id="281" r:id="rId3"/>
    <p:sldId id="283" r:id="rId4"/>
    <p:sldId id="279" r:id="rId5"/>
    <p:sldId id="268" r:id="rId6"/>
    <p:sldId id="275" r:id="rId7"/>
    <p:sldId id="276" r:id="rId8"/>
    <p:sldId id="284" r:id="rId9"/>
    <p:sldId id="287" r:id="rId10"/>
    <p:sldId id="288" r:id="rId11"/>
    <p:sldId id="289" r:id="rId12"/>
    <p:sldId id="290" r:id="rId13"/>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615" autoAdjust="0"/>
    <p:restoredTop sz="86377" autoAdjust="0"/>
  </p:normalViewPr>
  <p:slideViewPr>
    <p:cSldViewPr>
      <p:cViewPr>
        <p:scale>
          <a:sx n="60" d="100"/>
          <a:sy n="60" d="100"/>
        </p:scale>
        <p:origin x="-1404" y="-168"/>
      </p:cViewPr>
      <p:guideLst>
        <p:guide orient="horz" pos="300"/>
        <p:guide pos="2880"/>
      </p:guideLst>
    </p:cSldViewPr>
  </p:slideViewPr>
  <p:outlineViewPr>
    <p:cViewPr>
      <p:scale>
        <a:sx n="33" d="100"/>
        <a:sy n="33" d="100"/>
      </p:scale>
      <p:origin x="0" y="904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6B67F3-3AA3-4B52-AEEB-EC31C50610E7}" type="datetimeFigureOut">
              <a:rPr lang="ru-RU"/>
              <a:pPr>
                <a:defRPr/>
              </a:pPr>
              <a:t>11.10.2010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8AFC585-F50D-4F41-BF3D-D7568C18381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ru-RU"/>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ru-RU"/>
            </a:p>
          </p:txBody>
        </p:sp>
      </p:grpSp>
      <p:sp>
        <p:nvSpPr>
          <p:cNvPr id="34821" name="Rectangle 5"/>
          <p:cNvSpPr>
            <a:spLocks noGrp="1" noChangeArrowheads="1"/>
          </p:cNvSpPr>
          <p:nvPr>
            <p:ph type="ctrTitle" sz="quarter"/>
          </p:nvPr>
        </p:nvSpPr>
        <p:spPr>
          <a:xfrm>
            <a:off x="1293813" y="762000"/>
            <a:ext cx="7772400" cy="1143000"/>
          </a:xfrm>
        </p:spPr>
        <p:txBody>
          <a:bodyPr anchor="b"/>
          <a:lstStyle>
            <a:lvl1pPr>
              <a:defRPr/>
            </a:lvl1pPr>
          </a:lstStyle>
          <a:p>
            <a:r>
              <a:rPr lang="ru-RU"/>
              <a:t>Образец заголовка</a:t>
            </a:r>
          </a:p>
        </p:txBody>
      </p:sp>
      <p:sp>
        <p:nvSpPr>
          <p:cNvPr id="3482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ru-RU"/>
              <a:t>Образец подзаголовка</a:t>
            </a:r>
          </a:p>
        </p:txBody>
      </p:sp>
      <p:sp>
        <p:nvSpPr>
          <p:cNvPr id="7" name="Rectangle 7"/>
          <p:cNvSpPr>
            <a:spLocks noGrp="1" noChangeArrowheads="1"/>
          </p:cNvSpPr>
          <p:nvPr>
            <p:ph type="dt" sz="quarter" idx="10"/>
          </p:nvPr>
        </p:nvSpPr>
        <p:spPr/>
        <p:txBody>
          <a:bodyPr/>
          <a:lstStyle>
            <a:lvl1pPr>
              <a:defRPr/>
            </a:lvl1pPr>
          </a:lstStyle>
          <a:p>
            <a:pPr>
              <a:defRPr/>
            </a:pPr>
            <a:fld id="{ABA3D3A5-A1E3-43E3-BE75-A0BEF3711B87}" type="datetimeFigureOut">
              <a:rPr lang="ru-RU"/>
              <a:pPr>
                <a:defRPr/>
              </a:pPr>
              <a:t>11.10.2010</a:t>
            </a:fld>
            <a:endParaRPr lang="ru-RU"/>
          </a:p>
        </p:txBody>
      </p:sp>
      <p:sp>
        <p:nvSpPr>
          <p:cNvPr id="8" name="Rectangle 8"/>
          <p:cNvSpPr>
            <a:spLocks noGrp="1" noChangeArrowheads="1"/>
          </p:cNvSpPr>
          <p:nvPr>
            <p:ph type="ftr" sz="quarter" idx="11"/>
          </p:nvPr>
        </p:nvSpPr>
        <p:spPr/>
        <p:txBody>
          <a:bodyPr/>
          <a:lstStyle>
            <a:lvl1pPr>
              <a:defRPr/>
            </a:lvl1pPr>
          </a:lstStyle>
          <a:p>
            <a:pPr>
              <a:defRPr/>
            </a:pPr>
            <a:endParaRPr lang="ru-RU"/>
          </a:p>
        </p:txBody>
      </p:sp>
      <p:sp>
        <p:nvSpPr>
          <p:cNvPr id="9" name="Rectangle 9"/>
          <p:cNvSpPr>
            <a:spLocks noGrp="1" noChangeArrowheads="1"/>
          </p:cNvSpPr>
          <p:nvPr>
            <p:ph type="sldNum" sz="quarter" idx="12"/>
          </p:nvPr>
        </p:nvSpPr>
        <p:spPr/>
        <p:txBody>
          <a:bodyPr/>
          <a:lstStyle>
            <a:lvl1pPr>
              <a:defRPr/>
            </a:lvl1pPr>
          </a:lstStyle>
          <a:p>
            <a:pPr>
              <a:defRPr/>
            </a:pPr>
            <a:fld id="{4F118949-66D2-43AE-822E-F9B529C8D9A1}" type="slidenum">
              <a:rPr lang="ru-RU"/>
              <a:pPr>
                <a:defRPr/>
              </a:pPr>
              <a:t>‹#›</a:t>
            </a:fld>
            <a:endParaRPr 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A77C3A48-A4AA-4793-B64C-65112EBAE774}" type="datetimeFigureOut">
              <a:rPr lang="ru-RU"/>
              <a:pPr>
                <a:defRPr/>
              </a:pPr>
              <a:t>11.10.2010</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464033CC-1680-4C24-8074-D5CDCA0B0D45}" type="slidenum">
              <a:rPr lang="ru-RU"/>
              <a:pPr>
                <a:defRPr/>
              </a:pPr>
              <a:t>‹#›</a:t>
            </a:fld>
            <a:endParaRPr lang="ru-R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3AF465A0-E321-4C7E-A7FA-73C9565D20B8}" type="datetimeFigureOut">
              <a:rPr lang="ru-RU"/>
              <a:pPr>
                <a:defRPr/>
              </a:pPr>
              <a:t>11.10.2010</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E83FD0B4-C06C-43D2-BEC6-857A0335AF1B}" type="slidenum">
              <a:rPr lang="ru-RU"/>
              <a:pPr>
                <a:defRPr/>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78130B33-50D6-4477-9176-B23F4B044DAB}" type="datetimeFigureOut">
              <a:rPr lang="ru-RU"/>
              <a:pPr>
                <a:defRPr/>
              </a:pPr>
              <a:t>11.10.2010</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BE6F3C97-26C8-4D26-BBBF-78036EA76D0D}" type="slidenum">
              <a:rPr lang="ru-RU"/>
              <a:pPr>
                <a:defRPr/>
              </a:pPr>
              <a:t>‹#›</a:t>
            </a:fld>
            <a:endParaRPr lang="ru-R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fld id="{E3D7611B-F5FF-4416-B376-265491C6B026}" type="datetimeFigureOut">
              <a:rPr lang="ru-RU"/>
              <a:pPr>
                <a:defRPr/>
              </a:pPr>
              <a:t>11.10.2010</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E593FFCA-F547-48B4-8524-DF43C1ACF28E}" type="slidenum">
              <a:rPr lang="ru-RU"/>
              <a:pPr>
                <a:defRPr/>
              </a:pPr>
              <a:t>‹#›</a:t>
            </a:fld>
            <a:endParaRPr lang="ru-R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fld id="{3B2D074E-464C-47BF-9F43-5B13B2B5EAF3}" type="datetimeFigureOut">
              <a:rPr lang="ru-RU"/>
              <a:pPr>
                <a:defRPr/>
              </a:pPr>
              <a:t>11.10.2010</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004543C9-7AEC-4E80-B732-C3051BC84D47}" type="slidenum">
              <a:rPr lang="ru-RU"/>
              <a:pPr>
                <a:defRPr/>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fld id="{11A43F84-B9E1-4CA0-A123-59BF2EB0EE33}" type="datetimeFigureOut">
              <a:rPr lang="ru-RU"/>
              <a:pPr>
                <a:defRPr/>
              </a:pPr>
              <a:t>11.10.2010</a:t>
            </a:fld>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5DB997A1-15F8-456B-B9BE-6624A6CA7BDA}" type="slidenum">
              <a:rPr lang="ru-RU"/>
              <a:pPr>
                <a:defRPr/>
              </a:pPr>
              <a:t>‹#›</a:t>
            </a:fld>
            <a:endParaRPr lang="ru-R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fld id="{6501AEDD-0CA8-4DF3-A5C0-49F13A52ABF1}" type="datetimeFigureOut">
              <a:rPr lang="ru-RU"/>
              <a:pPr>
                <a:defRPr/>
              </a:pPr>
              <a:t>11.10.2010</a:t>
            </a:fld>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B371EECF-1621-466E-921F-E05995D47A3A}" type="slidenum">
              <a:rPr lang="ru-RU"/>
              <a:pPr>
                <a:defRPr/>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8BD4DD8B-230B-41AA-815D-794917A5066D}" type="datetimeFigureOut">
              <a:rPr lang="ru-RU"/>
              <a:pPr>
                <a:defRPr/>
              </a:pPr>
              <a:t>11.10.2010</a:t>
            </a:fld>
            <a:endParaRPr lang="ru-RU"/>
          </a:p>
        </p:txBody>
      </p:sp>
      <p:sp>
        <p:nvSpPr>
          <p:cNvPr id="3" name="Rectangle 7"/>
          <p:cNvSpPr>
            <a:spLocks noGrp="1" noChangeArrowheads="1"/>
          </p:cNvSpPr>
          <p:nvPr>
            <p:ph type="ftr" sz="quarter" idx="11"/>
          </p:nvPr>
        </p:nvSpPr>
        <p:spPr>
          <a:ln/>
        </p:spPr>
        <p:txBody>
          <a:bodyPr/>
          <a:lstStyle>
            <a:lvl1pPr>
              <a:defRPr/>
            </a:lvl1pPr>
          </a:lstStyle>
          <a:p>
            <a:pPr>
              <a:defRPr/>
            </a:pPr>
            <a:endParaRPr lang="ru-RU"/>
          </a:p>
        </p:txBody>
      </p:sp>
      <p:sp>
        <p:nvSpPr>
          <p:cNvPr id="4" name="Rectangle 8"/>
          <p:cNvSpPr>
            <a:spLocks noGrp="1" noChangeArrowheads="1"/>
          </p:cNvSpPr>
          <p:nvPr>
            <p:ph type="sldNum" sz="quarter" idx="12"/>
          </p:nvPr>
        </p:nvSpPr>
        <p:spPr>
          <a:ln/>
        </p:spPr>
        <p:txBody>
          <a:bodyPr/>
          <a:lstStyle>
            <a:lvl1pPr>
              <a:defRPr/>
            </a:lvl1pPr>
          </a:lstStyle>
          <a:p>
            <a:pPr>
              <a:defRPr/>
            </a:pPr>
            <a:fld id="{0FAB64F3-9049-484E-A29F-6561EFD55681}" type="slidenum">
              <a:rPr lang="ru-RU"/>
              <a:pPr>
                <a:defRPr/>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312831BC-BCF1-4590-90E5-C6CF90DBFE9D}" type="datetimeFigureOut">
              <a:rPr lang="ru-RU"/>
              <a:pPr>
                <a:defRPr/>
              </a:pPr>
              <a:t>11.10.2010</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589C7952-A398-4EAF-A4D4-C2DAA7D2C34F}" type="slidenum">
              <a:rPr lang="ru-RU"/>
              <a:pPr>
                <a:defRPr/>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C13B0AFB-3C61-41E2-8073-2C4F6EE85DAF}" type="datetimeFigureOut">
              <a:rPr lang="ru-RU"/>
              <a:pPr>
                <a:defRPr/>
              </a:pPr>
              <a:t>11.10.2010</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FB339985-BA3D-4135-BB86-7C226018C452}" type="slidenum">
              <a:rPr lang="ru-RU"/>
              <a:pPr>
                <a:defRPr/>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3379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ru-RU"/>
            </a:p>
          </p:txBody>
        </p:sp>
        <p:sp>
          <p:nvSpPr>
            <p:cNvPr id="3379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ru-RU"/>
            </a:p>
          </p:txBody>
        </p:sp>
      </p:grpSp>
      <p:sp>
        <p:nvSpPr>
          <p:cNvPr id="3379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3379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fld id="{F516467C-2B62-4019-9B74-CCDA105ECFCC}" type="datetimeFigureOut">
              <a:rPr lang="ru-RU"/>
              <a:pPr>
                <a:defRPr/>
              </a:pPr>
              <a:t>11.10.2010</a:t>
            </a:fld>
            <a:endParaRPr lang="ru-RU"/>
          </a:p>
        </p:txBody>
      </p:sp>
      <p:sp>
        <p:nvSpPr>
          <p:cNvPr id="3379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ru-RU"/>
          </a:p>
        </p:txBody>
      </p:sp>
      <p:sp>
        <p:nvSpPr>
          <p:cNvPr id="3380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399E6DB0-F9A9-411C-8295-1008EDA85CD7}" type="slidenum">
              <a:rPr lang="ru-RU"/>
              <a:pPr>
                <a:defRPr/>
              </a:pPr>
              <a:t>‹#›</a:t>
            </a:fld>
            <a:endParaRPr lang="ru-RU"/>
          </a:p>
        </p:txBody>
      </p:sp>
      <p:sp>
        <p:nvSpPr>
          <p:cNvPr id="1031"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09"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dissolv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371600" y="1905000"/>
            <a:ext cx="6400800" cy="1600200"/>
          </a:xfrm>
          <a:effectLst>
            <a:outerShdw dist="45791" dir="2021404" algn="ctr" rotWithShape="0">
              <a:schemeClr val="bg2"/>
            </a:outerShdw>
          </a:effectLst>
        </p:spPr>
        <p:txBody>
          <a:bodyPr lIns="91440" tIns="45720" rIns="91440" bIns="45720" anchor="b"/>
          <a:lstStyle/>
          <a:p>
            <a:pPr eaLnBrk="1" hangingPunct="1">
              <a:defRPr/>
            </a:pPr>
            <a:r>
              <a:rPr lang="ru-RU" sz="4800" b="1" i="1" dirty="0" smtClean="0">
                <a:latin typeface="Times New Roman" pitchFamily="18" charset="0"/>
              </a:rPr>
              <a:t>Одаренность - вымысел и реальность</a:t>
            </a:r>
          </a:p>
        </p:txBody>
      </p:sp>
      <p:sp>
        <p:nvSpPr>
          <p:cNvPr id="2051" name="Rectangle 3"/>
          <p:cNvSpPr>
            <a:spLocks noGrp="1" noChangeArrowheads="1"/>
          </p:cNvSpPr>
          <p:nvPr>
            <p:ph type="subTitle" idx="4294967295"/>
          </p:nvPr>
        </p:nvSpPr>
        <p:spPr>
          <a:xfrm>
            <a:off x="1839913" y="4038600"/>
            <a:ext cx="6092825" cy="1457325"/>
          </a:xfrm>
        </p:spPr>
        <p:txBody>
          <a:bodyPr/>
          <a:lstStyle/>
          <a:p>
            <a:pPr marL="0" indent="0" algn="ctr" eaLnBrk="1" hangingPunct="1">
              <a:lnSpc>
                <a:spcPct val="80000"/>
              </a:lnSpc>
              <a:buFont typeface="Wingdings" pitchFamily="2" charset="2"/>
              <a:buNone/>
              <a:defRPr/>
            </a:pPr>
            <a:r>
              <a:rPr lang="ru-RU" sz="2000" b="1" i="1" dirty="0" smtClean="0">
                <a:effectLst>
                  <a:outerShdw blurRad="38100" dist="38100" dir="2700000" algn="tl">
                    <a:srgbClr val="000000"/>
                  </a:outerShdw>
                </a:effectLst>
                <a:latin typeface="Arial" charset="0"/>
              </a:rPr>
              <a:t>Новикова Елена Валентиновна</a:t>
            </a:r>
          </a:p>
          <a:p>
            <a:pPr marL="0" indent="0" algn="ctr" eaLnBrk="1" hangingPunct="1">
              <a:lnSpc>
                <a:spcPct val="80000"/>
              </a:lnSpc>
              <a:buFont typeface="Wingdings" pitchFamily="2" charset="2"/>
              <a:buNone/>
              <a:defRPr/>
            </a:pPr>
            <a:r>
              <a:rPr lang="ru-RU" sz="2000" b="1" i="1" dirty="0" smtClean="0">
                <a:effectLst>
                  <a:outerShdw blurRad="38100" dist="38100" dir="2700000" algn="tl">
                    <a:srgbClr val="000000"/>
                  </a:outerShdw>
                </a:effectLst>
                <a:latin typeface="Arial" charset="0"/>
              </a:rPr>
              <a:t>Педагог-психолог</a:t>
            </a:r>
          </a:p>
          <a:p>
            <a:pPr marL="0" indent="0" algn="ctr" eaLnBrk="1" hangingPunct="1">
              <a:lnSpc>
                <a:spcPct val="80000"/>
              </a:lnSpc>
              <a:buFont typeface="Wingdings" pitchFamily="2" charset="2"/>
              <a:buNone/>
              <a:defRPr/>
            </a:pPr>
            <a:r>
              <a:rPr lang="ru-RU" sz="2000" b="1" i="1" dirty="0" smtClean="0">
                <a:effectLst>
                  <a:outerShdw blurRad="38100" dist="38100" dir="2700000" algn="tl">
                    <a:srgbClr val="000000"/>
                  </a:outerShdw>
                </a:effectLst>
                <a:latin typeface="Arial" charset="0"/>
              </a:rPr>
              <a:t>НОУ СОШ №23 «Менеджер»</a:t>
            </a:r>
          </a:p>
          <a:p>
            <a:pPr marL="0" indent="0" algn="ctr" eaLnBrk="1" hangingPunct="1">
              <a:lnSpc>
                <a:spcPct val="80000"/>
              </a:lnSpc>
              <a:buFont typeface="Wingdings" pitchFamily="2" charset="2"/>
              <a:buNone/>
              <a:defRPr/>
            </a:pPr>
            <a:r>
              <a:rPr lang="ru-RU" sz="2000" b="1" i="1" dirty="0" smtClean="0">
                <a:effectLst>
                  <a:outerShdw blurRad="38100" dist="38100" dir="2700000" algn="tl">
                    <a:srgbClr val="000000"/>
                  </a:outerShdw>
                </a:effectLst>
                <a:latin typeface="Arial" charset="0"/>
              </a:rPr>
              <a:t>Город Альметьевск</a:t>
            </a:r>
          </a:p>
          <a:p>
            <a:pPr marL="0" indent="0" algn="ctr" eaLnBrk="1" hangingPunct="1">
              <a:lnSpc>
                <a:spcPct val="80000"/>
              </a:lnSpc>
              <a:buFont typeface="Wingdings" pitchFamily="2" charset="2"/>
              <a:buNone/>
              <a:defRPr/>
            </a:pPr>
            <a:endParaRPr lang="ru-RU" sz="2000" b="1" i="1" dirty="0" smtClean="0">
              <a:effectLst>
                <a:outerShdw blurRad="38100" dist="38100" dir="2700000" algn="tl">
                  <a:srgbClr val="000000"/>
                </a:outerShdw>
              </a:effectLst>
              <a:latin typeface="Arial" charset="0"/>
            </a:endParaRPr>
          </a:p>
        </p:txBody>
      </p:sp>
    </p:spTree>
  </p:cSld>
  <p:clrMapOvr>
    <a:masterClrMapping/>
  </p:clrMapOvr>
  <p:transition spd="med" advClick="0" advTm="2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5800" y="609600"/>
            <a:ext cx="7772400" cy="3176590"/>
          </a:xfrm>
        </p:spPr>
        <p:txBody>
          <a:bodyPr/>
          <a:lstStyle/>
          <a:p>
            <a:pPr algn="just"/>
            <a:r>
              <a:rPr lang="ru-RU" sz="2800" b="1" i="1" dirty="0" smtClean="0">
                <a:solidFill>
                  <a:srgbClr val="FFFF00"/>
                </a:solidFill>
                <a:latin typeface="Times New Roman"/>
                <a:ea typeface="Times New Roman"/>
              </a:rPr>
              <a:t>Длительные занятия, проводимые без желания ребенка, любые дополнительные занятия с точки зрения развития способностей бесполезны, либо просто вредны, так как деятельность по принуждению увеличивает отрицательное отношение к ней.</a:t>
            </a:r>
            <a:endParaRPr lang="ru-RU" sz="2800" b="1" i="1" dirty="0">
              <a:solidFill>
                <a:srgbClr val="FFFF00"/>
              </a:solidFill>
            </a:endParaRPr>
          </a:p>
        </p:txBody>
      </p:sp>
      <p:pic>
        <p:nvPicPr>
          <p:cNvPr id="4" name="Picture 24" descr="Ёжик1"/>
          <p:cNvPicPr>
            <a:picLocks noChangeAspect="1" noChangeArrowheads="1"/>
          </p:cNvPicPr>
          <p:nvPr/>
        </p:nvPicPr>
        <p:blipFill>
          <a:blip r:embed="rId2">
            <a:lum bright="-6000"/>
          </a:blip>
          <a:srcRect/>
          <a:stretch>
            <a:fillRect/>
          </a:stretch>
        </p:blipFill>
        <p:spPr bwMode="auto">
          <a:xfrm rot="429975">
            <a:off x="7348978" y="5680748"/>
            <a:ext cx="1457325" cy="1090612"/>
          </a:xfrm>
          <a:prstGeom prst="rect">
            <a:avLst/>
          </a:prstGeom>
          <a:noFill/>
        </p:spPr>
      </p:pic>
      <p:pic>
        <p:nvPicPr>
          <p:cNvPr id="5" name="Picture 10" descr="079513_337"/>
          <p:cNvPicPr>
            <a:picLocks noChangeAspect="1" noChangeArrowheads="1"/>
          </p:cNvPicPr>
          <p:nvPr/>
        </p:nvPicPr>
        <p:blipFill>
          <a:blip r:embed="rId3">
            <a:clrChange>
              <a:clrFrom>
                <a:srgbClr val="FFFFFF"/>
              </a:clrFrom>
              <a:clrTo>
                <a:srgbClr val="FFFFFF">
                  <a:alpha val="0"/>
                </a:srgbClr>
              </a:clrTo>
            </a:clrChange>
            <a:lum bright="-6000"/>
          </a:blip>
          <a:srcRect l="36620" t="63802" r="32491"/>
          <a:stretch>
            <a:fillRect/>
          </a:stretch>
        </p:blipFill>
        <p:spPr bwMode="auto">
          <a:xfrm rot="1960517">
            <a:off x="3145633" y="-118341"/>
            <a:ext cx="1225550" cy="1162050"/>
          </a:xfrm>
          <a:prstGeom prst="rect">
            <a:avLst/>
          </a:prstGeom>
          <a:noFill/>
        </p:spPr>
      </p:pic>
      <p:pic>
        <p:nvPicPr>
          <p:cNvPr id="6" name="Picture 9" descr="079513_337"/>
          <p:cNvPicPr>
            <a:picLocks noChangeAspect="1" noChangeArrowheads="1"/>
          </p:cNvPicPr>
          <p:nvPr/>
        </p:nvPicPr>
        <p:blipFill>
          <a:blip r:embed="rId3">
            <a:clrChange>
              <a:clrFrom>
                <a:srgbClr val="FFFFFF"/>
              </a:clrFrom>
              <a:clrTo>
                <a:srgbClr val="FFFFFF">
                  <a:alpha val="0"/>
                </a:srgbClr>
              </a:clrTo>
            </a:clrChange>
            <a:lum bright="-6000"/>
          </a:blip>
          <a:srcRect l="36620" t="63802" r="32491"/>
          <a:stretch>
            <a:fillRect/>
          </a:stretch>
        </p:blipFill>
        <p:spPr bwMode="auto">
          <a:xfrm rot="1615173">
            <a:off x="3125580" y="4715039"/>
            <a:ext cx="1225550" cy="1162050"/>
          </a:xfrm>
          <a:prstGeom prst="rect">
            <a:avLst/>
          </a:prstGeom>
          <a:noFill/>
        </p:spPr>
      </p:pic>
      <p:pic>
        <p:nvPicPr>
          <p:cNvPr id="7" name="Picture 8" descr="079513_337"/>
          <p:cNvPicPr>
            <a:picLocks noChangeAspect="1" noChangeArrowheads="1"/>
          </p:cNvPicPr>
          <p:nvPr/>
        </p:nvPicPr>
        <p:blipFill>
          <a:blip r:embed="rId3">
            <a:clrChange>
              <a:clrFrom>
                <a:srgbClr val="FFFFFF"/>
              </a:clrFrom>
              <a:clrTo>
                <a:srgbClr val="FFFFFF">
                  <a:alpha val="0"/>
                </a:srgbClr>
              </a:clrTo>
            </a:clrChange>
            <a:lum bright="-6000"/>
          </a:blip>
          <a:srcRect l="36620" t="63802" r="32491"/>
          <a:stretch>
            <a:fillRect/>
          </a:stretch>
        </p:blipFill>
        <p:spPr bwMode="auto">
          <a:xfrm rot="1960517">
            <a:off x="216708" y="-46904"/>
            <a:ext cx="1225550" cy="1162050"/>
          </a:xfrm>
          <a:prstGeom prst="rect">
            <a:avLst/>
          </a:prstGeom>
          <a:noFill/>
        </p:spPr>
      </p:pic>
      <p:pic>
        <p:nvPicPr>
          <p:cNvPr id="8" name="Picture 12" descr="079513_337"/>
          <p:cNvPicPr>
            <a:picLocks noChangeAspect="1" noChangeArrowheads="1"/>
          </p:cNvPicPr>
          <p:nvPr/>
        </p:nvPicPr>
        <p:blipFill>
          <a:blip r:embed="rId3">
            <a:clrChange>
              <a:clrFrom>
                <a:srgbClr val="FFFFFF"/>
              </a:clrFrom>
              <a:clrTo>
                <a:srgbClr val="FFFFFF">
                  <a:alpha val="0"/>
                </a:srgbClr>
              </a:clrTo>
            </a:clrChange>
            <a:lum bright="-6000"/>
          </a:blip>
          <a:srcRect l="36620" t="63802" r="32491"/>
          <a:stretch>
            <a:fillRect/>
          </a:stretch>
        </p:blipFill>
        <p:spPr bwMode="auto">
          <a:xfrm rot="1960517">
            <a:off x="1431120" y="3524996"/>
            <a:ext cx="1225550" cy="1162050"/>
          </a:xfrm>
          <a:prstGeom prst="rect">
            <a:avLst/>
          </a:prstGeom>
          <a:noFill/>
        </p:spPr>
      </p:pic>
      <p:pic>
        <p:nvPicPr>
          <p:cNvPr id="9" name="Picture 14" descr="079513_337"/>
          <p:cNvPicPr>
            <a:picLocks noChangeAspect="1" noChangeArrowheads="1"/>
          </p:cNvPicPr>
          <p:nvPr/>
        </p:nvPicPr>
        <p:blipFill>
          <a:blip r:embed="rId3">
            <a:clrChange>
              <a:clrFrom>
                <a:srgbClr val="FFFFFF"/>
              </a:clrFrom>
              <a:clrTo>
                <a:srgbClr val="FFFFFF">
                  <a:alpha val="0"/>
                </a:srgbClr>
              </a:clrTo>
            </a:clrChange>
            <a:lum bright="-6000"/>
          </a:blip>
          <a:srcRect l="36620" t="63802" r="32491"/>
          <a:stretch>
            <a:fillRect/>
          </a:stretch>
        </p:blipFill>
        <p:spPr bwMode="auto">
          <a:xfrm rot="1223036">
            <a:off x="4378814" y="3320300"/>
            <a:ext cx="1225550" cy="1162050"/>
          </a:xfrm>
          <a:prstGeom prst="rect">
            <a:avLst/>
          </a:prstGeom>
          <a:noFill/>
        </p:spPr>
      </p:pic>
      <p:pic>
        <p:nvPicPr>
          <p:cNvPr id="10" name="Picture 13" descr="079513_337"/>
          <p:cNvPicPr>
            <a:picLocks noChangeAspect="1" noChangeArrowheads="1"/>
          </p:cNvPicPr>
          <p:nvPr/>
        </p:nvPicPr>
        <p:blipFill>
          <a:blip r:embed="rId3">
            <a:clrChange>
              <a:clrFrom>
                <a:srgbClr val="FFFFFF"/>
              </a:clrFrom>
              <a:clrTo>
                <a:srgbClr val="FFFFFF">
                  <a:alpha val="0"/>
                </a:srgbClr>
              </a:clrTo>
            </a:clrChange>
            <a:lum bright="-6000"/>
          </a:blip>
          <a:srcRect l="36620" t="63802" r="32491"/>
          <a:stretch>
            <a:fillRect/>
          </a:stretch>
        </p:blipFill>
        <p:spPr bwMode="auto">
          <a:xfrm rot="21232151">
            <a:off x="7859901" y="3205369"/>
            <a:ext cx="1225550" cy="1162050"/>
          </a:xfrm>
          <a:prstGeom prst="rect">
            <a:avLst/>
          </a:prstGeom>
          <a:noFill/>
        </p:spPr>
      </p:pic>
      <p:pic>
        <p:nvPicPr>
          <p:cNvPr id="14" name="Picture 11" descr="079513_337"/>
          <p:cNvPicPr>
            <a:picLocks noChangeAspect="1" noChangeArrowheads="1"/>
          </p:cNvPicPr>
          <p:nvPr/>
        </p:nvPicPr>
        <p:blipFill>
          <a:blip r:embed="rId3">
            <a:clrChange>
              <a:clrFrom>
                <a:srgbClr val="FFFFFF"/>
              </a:clrFrom>
              <a:clrTo>
                <a:srgbClr val="FFFFFF">
                  <a:alpha val="0"/>
                </a:srgbClr>
              </a:clrTo>
            </a:clrChange>
            <a:lum bright="-6000"/>
          </a:blip>
          <a:srcRect l="36620" t="63802" r="32491"/>
          <a:stretch>
            <a:fillRect/>
          </a:stretch>
        </p:blipFill>
        <p:spPr bwMode="auto">
          <a:xfrm rot="1960517">
            <a:off x="5651500" y="4292600"/>
            <a:ext cx="1225550" cy="1162050"/>
          </a:xfrm>
          <a:prstGeom prst="rect">
            <a:avLst/>
          </a:prstGeom>
          <a:noFill/>
        </p:spPr>
      </p:pic>
      <p:pic>
        <p:nvPicPr>
          <p:cNvPr id="15" name="Picture 19" descr="079513_337"/>
          <p:cNvPicPr>
            <a:picLocks noChangeAspect="1" noChangeArrowheads="1"/>
          </p:cNvPicPr>
          <p:nvPr/>
        </p:nvPicPr>
        <p:blipFill>
          <a:blip r:embed="rId3">
            <a:clrChange>
              <a:clrFrom>
                <a:srgbClr val="FFFFFF"/>
              </a:clrFrom>
              <a:clrTo>
                <a:srgbClr val="FFFFFF">
                  <a:alpha val="0"/>
                </a:srgbClr>
              </a:clrTo>
            </a:clrChange>
            <a:lum bright="-6000"/>
          </a:blip>
          <a:srcRect l="36620" t="63802" r="32491"/>
          <a:stretch>
            <a:fillRect/>
          </a:stretch>
        </p:blipFill>
        <p:spPr bwMode="auto">
          <a:xfrm rot="18865621">
            <a:off x="7017680" y="-22475"/>
            <a:ext cx="1225550" cy="1162050"/>
          </a:xfrm>
          <a:prstGeom prst="rect">
            <a:avLst/>
          </a:prstGeom>
          <a:noFill/>
        </p:spPr>
      </p:pic>
      <p:pic>
        <p:nvPicPr>
          <p:cNvPr id="16" name="Picture 16" descr="079513_337"/>
          <p:cNvPicPr>
            <a:picLocks noChangeAspect="1" noChangeArrowheads="1"/>
          </p:cNvPicPr>
          <p:nvPr/>
        </p:nvPicPr>
        <p:blipFill>
          <a:blip r:embed="rId3">
            <a:clrChange>
              <a:clrFrom>
                <a:srgbClr val="FFFFFF"/>
              </a:clrFrom>
              <a:clrTo>
                <a:srgbClr val="FFFFFF">
                  <a:alpha val="0"/>
                </a:srgbClr>
              </a:clrTo>
            </a:clrChange>
            <a:lum bright="-6000"/>
          </a:blip>
          <a:srcRect l="36620" t="63802" r="32491"/>
          <a:stretch>
            <a:fillRect/>
          </a:stretch>
        </p:blipFill>
        <p:spPr bwMode="auto">
          <a:xfrm rot="1960517">
            <a:off x="430989" y="4668004"/>
            <a:ext cx="1225550" cy="1162050"/>
          </a:xfrm>
          <a:prstGeom prst="rect">
            <a:avLst/>
          </a:prstGeom>
          <a:noFill/>
        </p:spPr>
      </p:pic>
    </p:spTree>
  </p:cSld>
  <p:clrMapOvr>
    <a:masterClrMapping/>
  </p:clrMapOvr>
  <p:transition spd="med" advClick="0" advTm="6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 0  L 0.067 0.05333  C 0.081 0.06533  0.102 0.072  0.124 0.072  C 0.149 0.072  0.169 0.06533  0.183 0.05333  L 0.25 0  E" pathEditMode="relative" ptsTypes="">
                                      <p:cBhvr>
                                        <p:cTn id="10" dur="1000" fill="hold"/>
                                        <p:tgtEl>
                                          <p:spTgt spid="1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0 0  L 0.067 0.05333  C 0.081 0.06533  0.102 0.072  0.124 0.072  C 0.149 0.072  0.169 0.06533  0.183 0.05333  L 0.25 0  E" pathEditMode="relative" ptsTypes="">
                                      <p:cBhvr>
                                        <p:cTn id="14" dur="500" fill="hold"/>
                                        <p:tgtEl>
                                          <p:spTgt spid="1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38889E-6 2.22222E-6 L 0.10208 0.92222 " pathEditMode="relative" rAng="0" ptsTypes="AA">
                                      <p:cBhvr>
                                        <p:cTn id="18" dur="1000" fill="hold"/>
                                        <p:tgtEl>
                                          <p:spTgt spid="7"/>
                                        </p:tgtEl>
                                        <p:attrNameLst>
                                          <p:attrName>ppt_x</p:attrName>
                                          <p:attrName>ppt_y</p:attrName>
                                        </p:attrNameLst>
                                      </p:cBhvr>
                                      <p:rCtr x="51" y="461"/>
                                    </p:animMotion>
                                  </p:childTnLst>
                                </p:cTn>
                              </p:par>
                            </p:childTnLst>
                          </p:cTn>
                        </p:par>
                      </p:childTnLst>
                    </p:cTn>
                  </p:par>
                  <p:par>
                    <p:cTn id="19" fill="hold">
                      <p:stCondLst>
                        <p:cond delay="indefinite"/>
                      </p:stCondLst>
                      <p:childTnLst>
                        <p:par>
                          <p:cTn id="20" fill="hold">
                            <p:stCondLst>
                              <p:cond delay="0"/>
                            </p:stCondLst>
                            <p:childTnLst>
                              <p:par>
                                <p:cTn id="21" presetID="36" presetClass="path" presetSubtype="0" accel="50000" decel="50000" fill="hold" nodeType="clickEffect">
                                  <p:stCondLst>
                                    <p:cond delay="0"/>
                                  </p:stCondLst>
                                  <p:childTnLst>
                                    <p:animMotion origin="layout" path="M -4.16667E-6 3.7037E-7 L 0.22709 0.33704 C 0.329 0.48843 0.46303 0.66296 0.47066 0.6544 L 0.48681 0.63426 " pathEditMode="relative" rAng="-24115514" ptsTypes="FfFF">
                                      <p:cBhvr>
                                        <p:cTn id="22" dur="1000" fill="hold"/>
                                        <p:tgtEl>
                                          <p:spTgt spid="5"/>
                                        </p:tgtEl>
                                        <p:attrNameLst>
                                          <p:attrName>ppt_x</p:attrName>
                                          <p:attrName>ppt_y</p:attrName>
                                        </p:attrNameLst>
                                      </p:cBhvr>
                                      <p:rCtr x="243" y="31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 0  L 0 0.33333  E" pathEditMode="relative" ptsTypes="">
                                      <p:cBhvr>
                                        <p:cTn id="26" dur="500" fill="hold"/>
                                        <p:tgtEl>
                                          <p:spTgt spid="8"/>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nodeType="clickEffect">
                                  <p:stCondLst>
                                    <p:cond delay="0"/>
                                  </p:stCondLst>
                                  <p:childTnLst>
                                    <p:animMotion origin="layout" path="M 0 0  L 0.067 0.05333  C 0.081 0.06533  0.102 0.072  0.124 0.072  C 0.149 0.072  0.169 0.06533  0.183 0.05333  L 0.25 0  E" pathEditMode="relative" ptsTypes="">
                                      <p:cBhvr>
                                        <p:cTn id="30" dur="1000" fill="hold"/>
                                        <p:tgtEl>
                                          <p:spTgt spid="6"/>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 0  L 0 0.33333  E" pathEditMode="relative" ptsTypes="">
                                      <p:cBhvr>
                                        <p:cTn id="34" dur="1000" fill="hold"/>
                                        <p:tgtEl>
                                          <p:spTgt spid="14"/>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 0  L 0 0.33333  E" pathEditMode="relative" ptsTypes="">
                                      <p:cBhvr>
                                        <p:cTn id="38" dur="1000" fill="hold"/>
                                        <p:tgtEl>
                                          <p:spTgt spid="9"/>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1.66667E-6 -7.40741E-7 L -0.88976 0.00139 " pathEditMode="relative" rAng="0" ptsTypes="AA">
                                      <p:cBhvr>
                                        <p:cTn id="42" dur="1000" fill="hold"/>
                                        <p:tgtEl>
                                          <p:spTgt spid="4"/>
                                        </p:tgtEl>
                                        <p:attrNameLst>
                                          <p:attrName>ppt_x</p:attrName>
                                          <p:attrName>ppt_y</p:attrName>
                                        </p:attrNameLst>
                                      </p:cBhvr>
                                      <p:rCtr x="-445"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5800" y="609600"/>
            <a:ext cx="7772400" cy="5248292"/>
          </a:xfrm>
        </p:spPr>
        <p:txBody>
          <a:bodyPr/>
          <a:lstStyle/>
          <a:p>
            <a:pPr algn="just"/>
            <a:r>
              <a:rPr lang="ru-RU" sz="2400" b="1" i="1" dirty="0" smtClean="0">
                <a:solidFill>
                  <a:srgbClr val="FFFF00"/>
                </a:solidFill>
                <a:latin typeface="Times New Roman"/>
                <a:ea typeface="Times New Roman"/>
              </a:rPr>
              <a:t>Начинать учение ребенка надо с радости познания, только на этом фоне можно развить способности. </a:t>
            </a:r>
            <a:br>
              <a:rPr lang="ru-RU" sz="2400" b="1" i="1" dirty="0" smtClean="0">
                <a:solidFill>
                  <a:srgbClr val="FFFF00"/>
                </a:solidFill>
                <a:latin typeface="Times New Roman"/>
                <a:ea typeface="Times New Roman"/>
              </a:rPr>
            </a:br>
            <a:r>
              <a:rPr lang="ru-RU" sz="2400" b="1" i="1" dirty="0" smtClean="0">
                <a:solidFill>
                  <a:srgbClr val="FFFF00"/>
                </a:solidFill>
                <a:latin typeface="Times New Roman"/>
                <a:ea typeface="Times New Roman"/>
              </a:rPr>
              <a:t>Это не значит, конечно, что учение должно быть только радостью. Чем старше ребенок, тем больше элементов обязательности, даже принуждения (лучше </a:t>
            </a:r>
            <a:r>
              <a:rPr lang="ru-RU" sz="2400" b="1" i="1" dirty="0" err="1" smtClean="0">
                <a:solidFill>
                  <a:srgbClr val="FFFF00"/>
                </a:solidFill>
                <a:latin typeface="Times New Roman"/>
                <a:ea typeface="Times New Roman"/>
              </a:rPr>
              <a:t>самопринуждения</a:t>
            </a:r>
            <a:r>
              <a:rPr lang="ru-RU" sz="2400" b="1" i="1" dirty="0" smtClean="0">
                <a:solidFill>
                  <a:srgbClr val="FFFF00"/>
                </a:solidFill>
                <a:latin typeface="Times New Roman"/>
                <a:ea typeface="Times New Roman"/>
              </a:rPr>
              <a:t>) надо вводить в учение. </a:t>
            </a:r>
            <a:br>
              <a:rPr lang="ru-RU" sz="2400" b="1" i="1" dirty="0" smtClean="0">
                <a:solidFill>
                  <a:srgbClr val="FFFF00"/>
                </a:solidFill>
                <a:latin typeface="Times New Roman"/>
                <a:ea typeface="Times New Roman"/>
              </a:rPr>
            </a:br>
            <a:r>
              <a:rPr lang="ru-RU" sz="2400" b="1" i="1" dirty="0" smtClean="0">
                <a:solidFill>
                  <a:srgbClr val="FFFF00"/>
                </a:solidFill>
                <a:latin typeface="Times New Roman"/>
                <a:ea typeface="Times New Roman"/>
              </a:rPr>
              <a:t>Но начало, когда ученье только начинается, должно обязательно быть приятным, радостным для ребенка. Иначе ни о каких способностях не приходится говорить.</a:t>
            </a:r>
            <a:endParaRPr lang="ru-RU" sz="2800" b="1" i="1" dirty="0">
              <a:solidFill>
                <a:srgbClr val="FFFF00"/>
              </a:solidFill>
            </a:endParaRPr>
          </a:p>
        </p:txBody>
      </p:sp>
    </p:spTree>
  </p:cSld>
  <p:clrMapOvr>
    <a:masterClrMapping/>
  </p:clrMapOvr>
  <p:transition spd="med" advClick="0" advTm="6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28596" y="357166"/>
            <a:ext cx="8072494" cy="6000792"/>
          </a:xfrm>
        </p:spPr>
        <p:txBody>
          <a:bodyPr>
            <a:normAutofit fontScale="90000"/>
          </a:bodyPr>
          <a:lstStyle/>
          <a:p>
            <a:r>
              <a:rPr lang="ru-RU" sz="1400" dirty="0" smtClean="0">
                <a:solidFill>
                  <a:schemeClr val="tx2"/>
                </a:solidFill>
                <a:effectLst>
                  <a:outerShdw blurRad="38100" dist="38100" dir="2700000" algn="tl">
                    <a:srgbClr val="000000"/>
                  </a:outerShdw>
                </a:effectLst>
                <a:latin typeface="+mj-lt"/>
                <a:ea typeface="+mj-ea"/>
                <a:cs typeface="+mj-cs"/>
              </a:rPr>
              <a:t> </a:t>
            </a:r>
            <a:r>
              <a:rPr lang="ru-RU" sz="2800" b="1" i="1" dirty="0" smtClean="0">
                <a:solidFill>
                  <a:srgbClr val="FFFF00"/>
                </a:solidFill>
                <a:effectLst>
                  <a:outerShdw blurRad="38100" dist="38100" dir="2700000" algn="tl">
                    <a:srgbClr val="000000"/>
                  </a:outerShdw>
                </a:effectLst>
                <a:latin typeface="+mj-lt"/>
                <a:ea typeface="+mj-ea"/>
                <a:cs typeface="+mj-cs"/>
              </a:rPr>
              <a:t>«Мотором» в развитии способностей является потребность в познании. </a:t>
            </a:r>
            <a:br>
              <a:rPr lang="ru-RU" sz="2800" b="1" i="1" dirty="0" smtClean="0">
                <a:solidFill>
                  <a:srgbClr val="FFFF00"/>
                </a:solidFill>
                <a:effectLst>
                  <a:outerShdw blurRad="38100" dist="38100" dir="2700000" algn="tl">
                    <a:srgbClr val="000000"/>
                  </a:outerShdw>
                </a:effectLst>
                <a:latin typeface="+mj-lt"/>
                <a:ea typeface="+mj-ea"/>
                <a:cs typeface="+mj-cs"/>
              </a:rPr>
            </a:br>
            <a:r>
              <a:rPr lang="ru-RU" sz="2800" b="1" i="1" dirty="0" smtClean="0">
                <a:solidFill>
                  <a:srgbClr val="FFFF00"/>
                </a:solidFill>
                <a:effectLst>
                  <a:outerShdw blurRad="38100" dist="38100" dir="2700000" algn="tl">
                    <a:srgbClr val="000000"/>
                  </a:outerShdw>
                </a:effectLst>
                <a:latin typeface="+mj-lt"/>
                <a:ea typeface="+mj-ea"/>
                <a:cs typeface="+mj-cs"/>
              </a:rPr>
              <a:t>Для развития способностей необходимо, чтобы умственная деятельность протекала на фоне ярко выраженных положительных эмоций - чувства радости, удовольствия, иногда даже интеллектуального восторга. </a:t>
            </a:r>
            <a:br>
              <a:rPr lang="ru-RU" sz="2800" b="1" i="1" dirty="0" smtClean="0">
                <a:solidFill>
                  <a:srgbClr val="FFFF00"/>
                </a:solidFill>
                <a:effectLst>
                  <a:outerShdw blurRad="38100" dist="38100" dir="2700000" algn="tl">
                    <a:srgbClr val="000000"/>
                  </a:outerShdw>
                </a:effectLst>
                <a:latin typeface="+mj-lt"/>
                <a:ea typeface="+mj-ea"/>
                <a:cs typeface="+mj-cs"/>
              </a:rPr>
            </a:br>
            <a:r>
              <a:rPr lang="ru-RU" sz="2800" b="1" i="1" dirty="0" smtClean="0">
                <a:solidFill>
                  <a:srgbClr val="FFFF00"/>
                </a:solidFill>
                <a:effectLst>
                  <a:outerShdw blurRad="38100" dist="38100" dir="2700000" algn="tl">
                    <a:srgbClr val="000000"/>
                  </a:outerShdw>
                </a:effectLst>
                <a:latin typeface="+mj-lt"/>
                <a:ea typeface="+mj-ea"/>
                <a:cs typeface="+mj-cs"/>
              </a:rPr>
              <a:t>Познавательная потребность как раз обеспечивает такой фон. При наличии удовольствия от умственной деятельности развитие способностей происходит почти незаметно, быстро и легко. При отсутствии таких эмоций способности не удается развить за долгие часы напряженной умственной работы.</a:t>
            </a:r>
            <a:endParaRPr lang="ru-RU" sz="2800" b="1" i="1" dirty="0">
              <a:solidFill>
                <a:srgbClr val="FFFF00"/>
              </a:solidFill>
            </a:endParaRPr>
          </a:p>
        </p:txBody>
      </p:sp>
    </p:spTree>
  </p:cSld>
  <p:clrMapOvr>
    <a:masterClrMapping/>
  </p:clrMapOvr>
  <p:transition spd="med" advClick="0" advTm="9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685800" y="428625"/>
            <a:ext cx="7958138" cy="6072188"/>
          </a:xfrm>
        </p:spPr>
        <p:txBody>
          <a:bodyPr>
            <a:normAutofit fontScale="90000"/>
          </a:bodyPr>
          <a:lstStyle/>
          <a:p>
            <a:pPr algn="l"/>
            <a:r>
              <a:rPr lang="ru-RU" sz="2200" dirty="0" smtClean="0">
                <a:solidFill>
                  <a:srgbClr val="FFFF00"/>
                </a:solidFill>
                <a:latin typeface="Times New Roman" pitchFamily="18" charset="0"/>
                <a:cs typeface="Times New Roman" pitchFamily="18" charset="0"/>
              </a:rPr>
              <a:t>1</a:t>
            </a:r>
            <a:r>
              <a:rPr lang="ru-RU" sz="2200" b="1" i="1" dirty="0" smtClean="0">
                <a:solidFill>
                  <a:srgbClr val="FFFF00"/>
                </a:solidFill>
                <a:latin typeface="Times New Roman" pitchFamily="18" charset="0"/>
                <a:cs typeface="Times New Roman" pitchFamily="18" charset="0"/>
              </a:rPr>
              <a:t>. Дисциплинированный.</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2. Неровно успевающий.</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3. Организованный.</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4. Выбивающийся из общего темпа.</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5. Эрудированный.</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6. Странный в поведении, непонятный.</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7. Умеющий поддержать общее дело (коллективист).</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8. Выскакивающий во время занятия с нелепыми замечаниями.</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9. Стабильно успевающий (всегда хорошо учится).</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10. Занятый своими делами (индивидуалист).</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11. Быстро, на лету схватывающий.</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12. Не умеющий общаться, конфликтный.</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13. Общающийся легко, приятный в общении.</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14. Иногда тугодум, не может понять очевидного. </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15. Ясно, понятно для всех выражающий свои мысли. </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b="1" i="1" dirty="0" smtClean="0">
                <a:solidFill>
                  <a:srgbClr val="FFFF00"/>
                </a:solidFill>
                <a:latin typeface="Times New Roman" pitchFamily="18" charset="0"/>
                <a:cs typeface="Times New Roman" pitchFamily="18" charset="0"/>
              </a:rPr>
              <a:t>16. Не всегда подчиняющийся большинству или официальному руководству.</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sz="2200" dirty="0" smtClean="0"/>
          </a:p>
        </p:txBody>
      </p:sp>
    </p:spTree>
  </p:cSld>
  <p:clrMapOvr>
    <a:masterClrMapping/>
  </p:clrMapOvr>
  <p:transition spd="med" advClick="0" advTm="7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5800" y="609600"/>
            <a:ext cx="7772400" cy="5748338"/>
          </a:xfrm>
        </p:spPr>
        <p:txBody>
          <a:bodyPr/>
          <a:lstStyle/>
          <a:p>
            <a:r>
              <a:rPr lang="ru-RU" sz="3200" b="1" i="1" dirty="0" smtClean="0">
                <a:solidFill>
                  <a:srgbClr val="FFFF00"/>
                </a:solidFill>
                <a:latin typeface="Times New Roman" pitchFamily="18" charset="0"/>
                <a:cs typeface="Times New Roman" pitchFamily="18" charset="0"/>
              </a:rPr>
              <a:t>Одаренность, особенно творческая одаренность - большое счастье и большое испытание и для обладателей этого Дара, и для педагогов, и родителей. </a:t>
            </a:r>
            <a:br>
              <a:rPr lang="ru-RU" sz="3200" b="1" i="1" dirty="0" smtClean="0">
                <a:solidFill>
                  <a:srgbClr val="FFFF00"/>
                </a:solidFill>
                <a:latin typeface="Times New Roman" pitchFamily="18" charset="0"/>
                <a:cs typeface="Times New Roman" pitchFamily="18" charset="0"/>
              </a:rPr>
            </a:br>
            <a:endParaRPr lang="ru-RU" dirty="0" smtClean="0"/>
          </a:p>
        </p:txBody>
      </p:sp>
    </p:spTree>
  </p:cSld>
  <p:clrMapOvr>
    <a:masterClrMapping/>
  </p:clrMapOvr>
  <p:transition spd="med" advClick="0" advTm="6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3" name="AutoShape 21"/>
          <p:cNvSpPr>
            <a:spLocks noChangeArrowheads="1"/>
          </p:cNvSpPr>
          <p:nvPr/>
        </p:nvSpPr>
        <p:spPr bwMode="auto">
          <a:xfrm>
            <a:off x="6858000" y="285750"/>
            <a:ext cx="2017713" cy="2071688"/>
          </a:xfrm>
          <a:prstGeom prst="sun">
            <a:avLst>
              <a:gd name="adj" fmla="val 25000"/>
            </a:avLst>
          </a:prstGeom>
          <a:gradFill rotWithShape="1">
            <a:gsLst>
              <a:gs pos="0">
                <a:srgbClr val="FF9933"/>
              </a:gs>
              <a:gs pos="100000">
                <a:srgbClr val="FFFF00"/>
              </a:gs>
            </a:gsLst>
            <a:path path="rect">
              <a:fillToRect l="50000" t="50000" r="50000" b="50000"/>
            </a:path>
          </a:gradFill>
          <a:ln w="9525">
            <a:noFill/>
            <a:miter lim="800000"/>
            <a:headEnd/>
            <a:tailEnd/>
          </a:ln>
        </p:spPr>
        <p:txBody>
          <a:bodyPr wrap="none" anchor="ctr"/>
          <a:lstStyle/>
          <a:p>
            <a:endParaRPr lang="ru-RU"/>
          </a:p>
        </p:txBody>
      </p:sp>
      <p:sp>
        <p:nvSpPr>
          <p:cNvPr id="23" name="AutoShape 21"/>
          <p:cNvSpPr>
            <a:spLocks noChangeArrowheads="1"/>
          </p:cNvSpPr>
          <p:nvPr/>
        </p:nvSpPr>
        <p:spPr bwMode="auto">
          <a:xfrm>
            <a:off x="1071563" y="4429125"/>
            <a:ext cx="2017712" cy="2071688"/>
          </a:xfrm>
          <a:prstGeom prst="sun">
            <a:avLst>
              <a:gd name="adj" fmla="val 25000"/>
            </a:avLst>
          </a:prstGeom>
          <a:gradFill rotWithShape="1">
            <a:gsLst>
              <a:gs pos="0">
                <a:srgbClr val="FF9933"/>
              </a:gs>
              <a:gs pos="100000">
                <a:srgbClr val="FFFF00"/>
              </a:gs>
            </a:gsLst>
            <a:path path="rect">
              <a:fillToRect l="50000" t="50000" r="50000" b="50000"/>
            </a:path>
          </a:gradFill>
          <a:ln w="9525">
            <a:noFill/>
            <a:miter lim="800000"/>
            <a:headEnd/>
            <a:tailEnd/>
          </a:ln>
        </p:spPr>
        <p:txBody>
          <a:bodyPr wrap="none" anchor="ctr"/>
          <a:lstStyle/>
          <a:p>
            <a:endParaRPr lang="ru-RU"/>
          </a:p>
        </p:txBody>
      </p:sp>
      <p:sp>
        <p:nvSpPr>
          <p:cNvPr id="29" name="Заголовок 28"/>
          <p:cNvSpPr>
            <a:spLocks noGrp="1"/>
          </p:cNvSpPr>
          <p:nvPr>
            <p:ph type="ctrTitle" sz="quarter"/>
          </p:nvPr>
        </p:nvSpPr>
        <p:spPr>
          <a:xfrm>
            <a:off x="357188" y="1500188"/>
            <a:ext cx="6858000" cy="1357312"/>
          </a:xfrm>
        </p:spPr>
        <p:txBody>
          <a:bodyPr>
            <a:noAutofit/>
          </a:bodyPr>
          <a:lstStyle/>
          <a:p>
            <a:pPr>
              <a:defRPr/>
            </a:pPr>
            <a:r>
              <a:rPr lang="ru-RU" sz="3200" dirty="0" smtClean="0">
                <a:effectLst>
                  <a:outerShdw blurRad="38100" dist="38100" dir="2700000" algn="tl">
                    <a:srgbClr val="000000">
                      <a:alpha val="43137"/>
                    </a:srgbClr>
                  </a:outerShdw>
                </a:effectLst>
              </a:rPr>
              <a:t/>
            </a:r>
            <a:br>
              <a:rPr lang="ru-RU" sz="3200" dirty="0" smtClean="0">
                <a:effectLst>
                  <a:outerShdw blurRad="38100" dist="38100" dir="2700000" algn="tl">
                    <a:srgbClr val="000000">
                      <a:alpha val="43137"/>
                    </a:srgbClr>
                  </a:outerShdw>
                </a:effectLst>
              </a:rPr>
            </a:br>
            <a:r>
              <a:rPr lang="ru-RU" sz="3200" b="1" i="1" dirty="0" smtClean="0">
                <a:solidFill>
                  <a:srgbClr val="FFFF00"/>
                </a:solidFill>
                <a:effectLst>
                  <a:outerShdw blurRad="38100" dist="38100" dir="2700000" algn="tl">
                    <a:srgbClr val="000000">
                      <a:alpha val="43137"/>
                    </a:srgbClr>
                  </a:outerShdw>
                </a:effectLst>
                <a:latin typeface="+mn-lt"/>
              </a:rPr>
              <a:t>Одаренность - от слова «дар»</a:t>
            </a:r>
            <a:br>
              <a:rPr lang="ru-RU" sz="3200" b="1" i="1" dirty="0" smtClean="0">
                <a:solidFill>
                  <a:srgbClr val="FFFF00"/>
                </a:solidFill>
                <a:effectLst>
                  <a:outerShdw blurRad="38100" dist="38100" dir="2700000" algn="tl">
                    <a:srgbClr val="000000">
                      <a:alpha val="43137"/>
                    </a:srgbClr>
                  </a:outerShdw>
                </a:effectLst>
                <a:latin typeface="+mn-lt"/>
              </a:rPr>
            </a:br>
            <a:r>
              <a:rPr lang="ru-RU" sz="3200" b="1" i="1" dirty="0" smtClean="0">
                <a:solidFill>
                  <a:srgbClr val="FFFF00"/>
                </a:solidFill>
                <a:effectLst>
                  <a:outerShdw blurRad="38100" dist="38100" dir="2700000" algn="tl">
                    <a:srgbClr val="000000">
                      <a:alpha val="43137"/>
                    </a:srgbClr>
                  </a:outerShdw>
                </a:effectLst>
                <a:latin typeface="+mn-lt"/>
              </a:rPr>
              <a:t> (дар природы, Божий дар) </a:t>
            </a:r>
            <a:endParaRPr lang="ru-RU" sz="3200" b="1" i="1" dirty="0">
              <a:solidFill>
                <a:srgbClr val="FFFF00"/>
              </a:solidFill>
              <a:effectLst>
                <a:outerShdw blurRad="38100" dist="38100" dir="2700000" algn="tl">
                  <a:srgbClr val="000000">
                    <a:alpha val="43137"/>
                  </a:srgbClr>
                </a:outerShdw>
              </a:effectLst>
              <a:latin typeface="+mn-lt"/>
            </a:endParaRPr>
          </a:p>
        </p:txBody>
      </p:sp>
      <p:sp>
        <p:nvSpPr>
          <p:cNvPr id="34" name="Подзаголовок 33"/>
          <p:cNvSpPr>
            <a:spLocks noGrp="1"/>
          </p:cNvSpPr>
          <p:nvPr>
            <p:ph type="subTitle" sz="quarter" idx="1"/>
          </p:nvPr>
        </p:nvSpPr>
        <p:spPr>
          <a:xfrm>
            <a:off x="1143000" y="3000375"/>
            <a:ext cx="7400925" cy="1538288"/>
          </a:xfrm>
        </p:spPr>
        <p:txBody>
          <a:bodyPr/>
          <a:lstStyle/>
          <a:p>
            <a:pPr>
              <a:defRPr/>
            </a:pPr>
            <a:r>
              <a:rPr lang="ru-RU" b="1" i="1" dirty="0" smtClean="0">
                <a:solidFill>
                  <a:srgbClr val="FFFF00"/>
                </a:solidFill>
                <a:effectLst>
                  <a:outerShdw blurRad="38100" dist="38100" dir="2700000" algn="tl">
                    <a:srgbClr val="000000">
                      <a:alpha val="43137"/>
                    </a:srgbClr>
                  </a:outerShdw>
                </a:effectLst>
              </a:rPr>
              <a:t>В английском языке  одаренность -  «</a:t>
            </a:r>
            <a:r>
              <a:rPr lang="en-US" b="1" i="1" dirty="0" smtClean="0">
                <a:solidFill>
                  <a:srgbClr val="FFFF00"/>
                </a:solidFill>
                <a:effectLst>
                  <a:outerShdw blurRad="38100" dist="38100" dir="2700000" algn="tl">
                    <a:srgbClr val="000000">
                      <a:alpha val="43137"/>
                    </a:srgbClr>
                  </a:outerShdw>
                </a:effectLst>
              </a:rPr>
              <a:t>giftedness</a:t>
            </a:r>
            <a:r>
              <a:rPr lang="ru-RU" b="1" i="1" dirty="0" smtClean="0">
                <a:solidFill>
                  <a:srgbClr val="FFFF00"/>
                </a:solidFill>
                <a:effectLst>
                  <a:outerShdw blurRad="38100" dist="38100" dir="2700000" algn="tl">
                    <a:srgbClr val="000000">
                      <a:alpha val="43137"/>
                    </a:srgbClr>
                  </a:outerShdw>
                </a:effectLst>
              </a:rPr>
              <a:t>» от слова «</a:t>
            </a:r>
            <a:r>
              <a:rPr lang="en-US" b="1" i="1" dirty="0" smtClean="0">
                <a:solidFill>
                  <a:srgbClr val="FFFF00"/>
                </a:solidFill>
                <a:effectLst>
                  <a:outerShdw blurRad="38100" dist="38100" dir="2700000" algn="tl">
                    <a:srgbClr val="000000">
                      <a:alpha val="43137"/>
                    </a:srgbClr>
                  </a:outerShdw>
                </a:effectLst>
              </a:rPr>
              <a:t>gift</a:t>
            </a:r>
            <a:r>
              <a:rPr lang="ru-RU" b="1" i="1" dirty="0" smtClean="0">
                <a:solidFill>
                  <a:srgbClr val="FFFF00"/>
                </a:solidFill>
                <a:effectLst>
                  <a:outerShdw blurRad="38100" dist="38100" dir="2700000" algn="tl">
                    <a:srgbClr val="000000">
                      <a:alpha val="43137"/>
                    </a:srgbClr>
                  </a:outerShdw>
                </a:effectLst>
              </a:rPr>
              <a:t>» - «дар».</a:t>
            </a:r>
            <a:endParaRPr lang="ru-RU" b="1" i="1" dirty="0">
              <a:solidFill>
                <a:srgbClr val="FFFF00"/>
              </a:solidFill>
              <a:effectLst>
                <a:outerShdw blurRad="38100" dist="38100" dir="2700000" algn="tl">
                  <a:srgbClr val="000000">
                    <a:alpha val="43137"/>
                  </a:srgbClr>
                </a:outerShdw>
              </a:effectLst>
            </a:endParaRPr>
          </a:p>
        </p:txBody>
      </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33"/>
                                        </p:tgtEl>
                                        <p:attrNameLst>
                                          <p:attrName>style.visibility</p:attrName>
                                        </p:attrNameLst>
                                      </p:cBhvr>
                                      <p:to>
                                        <p:strVal val="visible"/>
                                      </p:to>
                                    </p:set>
                                    <p:anim calcmode="lin" valueType="num">
                                      <p:cBhvr additive="base">
                                        <p:cTn id="7" dur="1000" fill="hold"/>
                                        <p:tgtEl>
                                          <p:spTgt spid="13333"/>
                                        </p:tgtEl>
                                        <p:attrNameLst>
                                          <p:attrName>ppt_x</p:attrName>
                                        </p:attrNameLst>
                                      </p:cBhvr>
                                      <p:tavLst>
                                        <p:tav tm="0">
                                          <p:val>
                                            <p:strVal val="#ppt_x"/>
                                          </p:val>
                                        </p:tav>
                                        <p:tav tm="100000">
                                          <p:val>
                                            <p:strVal val="#ppt_x"/>
                                          </p:val>
                                        </p:tav>
                                      </p:tavLst>
                                    </p:anim>
                                    <p:anim calcmode="lin" valueType="num">
                                      <p:cBhvr additive="base">
                                        <p:cTn id="8" dur="1000" fill="hold"/>
                                        <p:tgtEl>
                                          <p:spTgt spid="1333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5" presetClass="entr" presetSubtype="0" repeatCount="2000" fill="hold" grpId="1" nodeType="afterEffect">
                                  <p:stCondLst>
                                    <p:cond delay="0"/>
                                  </p:stCondLst>
                                  <p:childTnLst>
                                    <p:set>
                                      <p:cBhvr>
                                        <p:cTn id="11" dur="1" fill="hold">
                                          <p:stCondLst>
                                            <p:cond delay="0"/>
                                          </p:stCondLst>
                                        </p:cTn>
                                        <p:tgtEl>
                                          <p:spTgt spid="13333"/>
                                        </p:tgtEl>
                                        <p:attrNameLst>
                                          <p:attrName>style.visibility</p:attrName>
                                        </p:attrNameLst>
                                      </p:cBhvr>
                                      <p:to>
                                        <p:strVal val="visible"/>
                                      </p:to>
                                    </p:set>
                                    <p:animEffect transition="in" filter="fade">
                                      <p:cBhvr>
                                        <p:cTn id="12" dur="1000"/>
                                        <p:tgtEl>
                                          <p:spTgt spid="13333"/>
                                        </p:tgtEl>
                                      </p:cBhvr>
                                    </p:animEffect>
                                    <p:anim calcmode="lin" valueType="num">
                                      <p:cBhvr>
                                        <p:cTn id="13" dur="1000" fill="hold"/>
                                        <p:tgtEl>
                                          <p:spTgt spid="13333"/>
                                        </p:tgtEl>
                                        <p:attrNameLst>
                                          <p:attrName>style.rotation</p:attrName>
                                        </p:attrNameLst>
                                      </p:cBhvr>
                                      <p:tavLst>
                                        <p:tav tm="0">
                                          <p:val>
                                            <p:fltVal val="720"/>
                                          </p:val>
                                        </p:tav>
                                        <p:tav tm="100000">
                                          <p:val>
                                            <p:fltVal val="0"/>
                                          </p:val>
                                        </p:tav>
                                      </p:tavLst>
                                    </p:anim>
                                    <p:anim calcmode="lin" valueType="num">
                                      <p:cBhvr>
                                        <p:cTn id="14" dur="1000" fill="hold"/>
                                        <p:tgtEl>
                                          <p:spTgt spid="13333"/>
                                        </p:tgtEl>
                                        <p:attrNameLst>
                                          <p:attrName>ppt_h</p:attrName>
                                        </p:attrNameLst>
                                      </p:cBhvr>
                                      <p:tavLst>
                                        <p:tav tm="0">
                                          <p:val>
                                            <p:fltVal val="0"/>
                                          </p:val>
                                        </p:tav>
                                        <p:tav tm="100000">
                                          <p:val>
                                            <p:strVal val="#ppt_h"/>
                                          </p:val>
                                        </p:tav>
                                      </p:tavLst>
                                    </p:anim>
                                    <p:anim calcmode="lin" valueType="num">
                                      <p:cBhvr>
                                        <p:cTn id="15" dur="1000" fill="hold"/>
                                        <p:tgtEl>
                                          <p:spTgt spid="13333"/>
                                        </p:tgtEl>
                                        <p:attrNameLst>
                                          <p:attrName>ppt_w</p:attrName>
                                        </p:attrNameLst>
                                      </p:cBhvr>
                                      <p:tavLst>
                                        <p:tav tm="0">
                                          <p:val>
                                            <p:fltVal val="0"/>
                                          </p:val>
                                        </p:tav>
                                        <p:tav tm="100000">
                                          <p:val>
                                            <p:strVal val="#ppt_w"/>
                                          </p:val>
                                        </p:tav>
                                      </p:tavLst>
                                    </p:anim>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35" presetClass="entr" presetSubtype="0" repeatCount="2000" fill="hold" grpId="1"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style.rotation</p:attrName>
                                        </p:attrNameLst>
                                      </p:cBhvr>
                                      <p:tavLst>
                                        <p:tav tm="0">
                                          <p:val>
                                            <p:fltVal val="720"/>
                                          </p:val>
                                        </p:tav>
                                        <p:tav tm="100000">
                                          <p:val>
                                            <p:fltVal val="0"/>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3" grpId="0" animBg="1"/>
      <p:bldP spid="13333"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685800" y="685800"/>
            <a:ext cx="8001000" cy="5622925"/>
          </a:xfrm>
        </p:spPr>
        <p:txBody>
          <a:bodyPr/>
          <a:lstStyle/>
          <a:p>
            <a:pPr eaLnBrk="1" hangingPunct="1">
              <a:lnSpc>
                <a:spcPct val="80000"/>
              </a:lnSpc>
              <a:buFont typeface="Wingdings" pitchFamily="2" charset="2"/>
              <a:buNone/>
              <a:defRPr/>
            </a:pPr>
            <a:endParaRPr lang="ru-RU" b="1" i="1" dirty="0" smtClean="0">
              <a:solidFill>
                <a:srgbClr val="FFFF00"/>
              </a:solidFill>
              <a:effectLst>
                <a:outerShdw blurRad="38100" dist="38100" dir="2700000" algn="tl">
                  <a:srgbClr val="000000">
                    <a:alpha val="43137"/>
                  </a:srgbClr>
                </a:outerShdw>
              </a:effectLst>
              <a:cs typeface="Times New Roman" pitchFamily="18" charset="0"/>
            </a:endParaRPr>
          </a:p>
          <a:p>
            <a:pPr algn="ctr" eaLnBrk="1" hangingPunct="1">
              <a:lnSpc>
                <a:spcPct val="80000"/>
              </a:lnSpc>
              <a:buFont typeface="Wingdings" pitchFamily="2" charset="2"/>
              <a:buNone/>
              <a:defRPr/>
            </a:pPr>
            <a:r>
              <a:rPr lang="ru-RU" b="1" i="1" dirty="0" smtClean="0">
                <a:solidFill>
                  <a:srgbClr val="FFFF00"/>
                </a:solidFill>
                <a:effectLst>
                  <a:outerShdw blurRad="38100" dist="38100" dir="2700000" algn="tl">
                    <a:srgbClr val="000000">
                      <a:alpha val="43137"/>
                    </a:srgbClr>
                  </a:outerShdw>
                </a:effectLst>
                <a:cs typeface="Times New Roman" pitchFamily="18" charset="0"/>
              </a:rPr>
              <a:t>Человеческое мышление, способность к творчеству – величайший дар природы. </a:t>
            </a:r>
            <a:r>
              <a:rPr lang="ru-RU" b="1" i="1" dirty="0" smtClean="0">
                <a:solidFill>
                  <a:srgbClr val="FFFF00"/>
                </a:solidFill>
                <a:effectLst>
                  <a:outerShdw blurRad="38100" dist="38100" dir="2700000" algn="tl">
                    <a:srgbClr val="000000">
                      <a:alpha val="43137"/>
                    </a:srgbClr>
                  </a:outerShdw>
                </a:effectLst>
              </a:rPr>
              <a:t/>
            </a:r>
            <a:br>
              <a:rPr lang="ru-RU" b="1" i="1" dirty="0" smtClean="0">
                <a:solidFill>
                  <a:srgbClr val="FFFF00"/>
                </a:solidFill>
                <a:effectLst>
                  <a:outerShdw blurRad="38100" dist="38100" dir="2700000" algn="tl">
                    <a:srgbClr val="000000">
                      <a:alpha val="43137"/>
                    </a:srgbClr>
                  </a:outerShdw>
                </a:effectLst>
              </a:rPr>
            </a:br>
            <a:r>
              <a:rPr lang="ru-RU" b="1" i="1" dirty="0" smtClean="0">
                <a:solidFill>
                  <a:srgbClr val="FFFF00"/>
                </a:solidFill>
                <a:effectLst>
                  <a:outerShdw blurRad="38100" dist="38100" dir="2700000" algn="tl">
                    <a:srgbClr val="000000">
                      <a:alpha val="43137"/>
                    </a:srgbClr>
                  </a:outerShdw>
                </a:effectLst>
              </a:rPr>
              <a:t>	</a:t>
            </a:r>
            <a:br>
              <a:rPr lang="ru-RU" b="1" i="1" dirty="0" smtClean="0">
                <a:solidFill>
                  <a:srgbClr val="FFFF00"/>
                </a:solidFill>
                <a:effectLst>
                  <a:outerShdw blurRad="38100" dist="38100" dir="2700000" algn="tl">
                    <a:srgbClr val="000000">
                      <a:alpha val="43137"/>
                    </a:srgbClr>
                  </a:outerShdw>
                </a:effectLst>
              </a:rPr>
            </a:br>
            <a:r>
              <a:rPr lang="ru-RU" b="1" i="1" dirty="0" smtClean="0">
                <a:solidFill>
                  <a:srgbClr val="FFFF00"/>
                </a:solidFill>
                <a:effectLst>
                  <a:outerShdw blurRad="38100" dist="38100" dir="2700000" algn="tl">
                    <a:srgbClr val="000000">
                      <a:alpha val="43137"/>
                    </a:srgbClr>
                  </a:outerShdw>
                </a:effectLst>
                <a:cs typeface="Times New Roman" pitchFamily="18" charset="0"/>
              </a:rPr>
              <a:t>Очень важно понимать, что даром этим природа отмечает каждого человека. Но так же очевидно и то, что свои дары она поровну не делит и кого-то награждает щедро, не скупясь, а кого-то обходит стороной.</a:t>
            </a:r>
            <a:endParaRPr lang="ru-RU" dirty="0" smtClean="0">
              <a:effectLst>
                <a:outerShdw blurRad="38100" dist="38100" dir="2700000" algn="tl">
                  <a:srgbClr val="000000">
                    <a:alpha val="43137"/>
                  </a:srgbClr>
                </a:outerShdw>
              </a:effectLst>
            </a:endParaRPr>
          </a:p>
        </p:txBody>
      </p:sp>
      <p:pic>
        <p:nvPicPr>
          <p:cNvPr id="4" name="Picture 20" descr="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3429256">
            <a:off x="6833394" y="5034757"/>
            <a:ext cx="1544637" cy="1123950"/>
          </a:xfrm>
          <a:prstGeom prst="rect">
            <a:avLst/>
          </a:prstGeom>
          <a:noFill/>
          <a:ln w="9525">
            <a:noFill/>
            <a:miter lim="800000"/>
            <a:headEnd/>
            <a:tailEnd/>
          </a:ln>
        </p:spPr>
      </p:pic>
    </p:spTree>
  </p:cSld>
  <p:clrMapOvr>
    <a:masterClrMapping/>
  </p:clrMapOvr>
  <p:transition spd="med" advClick="0" advTm="6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repeatCount="2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2000"/>
                            </p:stCondLst>
                            <p:childTnLst>
                              <p:par>
                                <p:cTn id="9" presetID="2" presetClass="exit" presetSubtype="9" fill="hold" nodeType="afterEffect">
                                  <p:stCondLst>
                                    <p:cond delay="0"/>
                                  </p:stCondLst>
                                  <p:childTnLst>
                                    <p:anim calcmode="lin" valueType="num">
                                      <p:cBhvr additive="base">
                                        <p:cTn id="10" dur="1000"/>
                                        <p:tgtEl>
                                          <p:spTgt spid="4"/>
                                        </p:tgtEl>
                                        <p:attrNameLst>
                                          <p:attrName>ppt_x</p:attrName>
                                        </p:attrNameLst>
                                      </p:cBhvr>
                                      <p:tavLst>
                                        <p:tav tm="0">
                                          <p:val>
                                            <p:strVal val="ppt_x"/>
                                          </p:val>
                                        </p:tav>
                                        <p:tav tm="100000">
                                          <p:val>
                                            <p:strVal val="0-ppt_w/2"/>
                                          </p:val>
                                        </p:tav>
                                      </p:tavLst>
                                    </p:anim>
                                    <p:anim calcmode="lin" valueType="num">
                                      <p:cBhvr additive="base">
                                        <p:cTn id="11" dur="1000"/>
                                        <p:tgtEl>
                                          <p:spTgt spid="4"/>
                                        </p:tgtEl>
                                        <p:attrNameLst>
                                          <p:attrName>ppt_y</p:attrName>
                                        </p:attrNameLst>
                                      </p:cBhvr>
                                      <p:tavLst>
                                        <p:tav tm="0">
                                          <p:val>
                                            <p:strVal val="ppt_y"/>
                                          </p:val>
                                        </p:tav>
                                        <p:tav tm="100000">
                                          <p:val>
                                            <p:strVal val="0-ppt_h/2"/>
                                          </p:val>
                                        </p:tav>
                                      </p:tavLst>
                                    </p:anim>
                                    <p:set>
                                      <p:cBhvr>
                                        <p:cTn id="12" dur="1" fill="hold">
                                          <p:stCondLst>
                                            <p:cond delay="999"/>
                                          </p:stCondLst>
                                        </p:cTn>
                                        <p:tgtEl>
                                          <p:spTgt spid="4"/>
                                        </p:tgtEl>
                                        <p:attrNameLst>
                                          <p:attrName>style.visibility</p:attrName>
                                        </p:attrNameLst>
                                      </p:cBhvr>
                                      <p:to>
                                        <p:strVal val="hidden"/>
                                      </p:to>
                                    </p:set>
                                  </p:childTnLst>
                                </p:cTn>
                              </p:par>
                            </p:childTnLst>
                          </p:cTn>
                        </p:par>
                        <p:par>
                          <p:cTn id="13" fill="hold">
                            <p:stCondLst>
                              <p:cond delay="3000"/>
                            </p:stCondLst>
                            <p:childTnLst>
                              <p:par>
                                <p:cTn id="14" presetID="19" presetClass="entr" presetSubtype="5"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
                                          </p:val>
                                        </p:tav>
                                        <p:tav tm="100000">
                                          <p:val>
                                            <p:strVal val="#ppt_w"/>
                                          </p:val>
                                        </p:tav>
                                      </p:tavLst>
                                    </p:anim>
                                    <p:anim calcmode="lin" valueType="num">
                                      <p:cBhvr>
                                        <p:cTn id="17" dur="1000" fill="hold"/>
                                        <p:tgtEl>
                                          <p:spTgt spid="4"/>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Oval 11"/>
          <p:cNvSpPr>
            <a:spLocks noChangeArrowheads="1"/>
          </p:cNvSpPr>
          <p:nvPr/>
        </p:nvSpPr>
        <p:spPr bwMode="auto">
          <a:xfrm>
            <a:off x="6732588" y="549275"/>
            <a:ext cx="1584325" cy="1584325"/>
          </a:xfrm>
          <a:prstGeom prst="ellipse">
            <a:avLst/>
          </a:prstGeom>
          <a:gradFill rotWithShape="1">
            <a:gsLst>
              <a:gs pos="0">
                <a:srgbClr val="FFFF66"/>
              </a:gs>
              <a:gs pos="100000">
                <a:srgbClr val="FF9900"/>
              </a:gs>
            </a:gsLst>
            <a:path path="shape">
              <a:fillToRect l="50000" t="50000" r="50000" b="50000"/>
            </a:path>
          </a:gradFill>
          <a:ln w="9525">
            <a:noFill/>
            <a:round/>
            <a:headEnd/>
            <a:tailEnd/>
          </a:ln>
        </p:spPr>
        <p:txBody>
          <a:bodyPr wrap="none" anchor="ctr"/>
          <a:lstStyle/>
          <a:p>
            <a:endParaRPr lang="ru-RU"/>
          </a:p>
        </p:txBody>
      </p:sp>
      <p:sp>
        <p:nvSpPr>
          <p:cNvPr id="7198" name="Rectangle 30"/>
          <p:cNvSpPr>
            <a:spLocks noChangeArrowheads="1"/>
          </p:cNvSpPr>
          <p:nvPr/>
        </p:nvSpPr>
        <p:spPr bwMode="auto">
          <a:xfrm rot="-1562800">
            <a:off x="5740400" y="1984375"/>
            <a:ext cx="1152525" cy="71438"/>
          </a:xfrm>
          <a:prstGeom prst="rect">
            <a:avLst/>
          </a:prstGeom>
          <a:solidFill>
            <a:srgbClr val="FF9900"/>
          </a:solidFill>
          <a:ln w="9525">
            <a:noFill/>
            <a:miter lim="800000"/>
            <a:headEnd/>
            <a:tailEnd/>
          </a:ln>
        </p:spPr>
        <p:txBody>
          <a:bodyPr wrap="none" anchor="ctr"/>
          <a:lstStyle/>
          <a:p>
            <a:endParaRPr lang="ru-RU"/>
          </a:p>
        </p:txBody>
      </p:sp>
      <p:sp>
        <p:nvSpPr>
          <p:cNvPr id="7199" name="Rectangle 31"/>
          <p:cNvSpPr>
            <a:spLocks noChangeArrowheads="1"/>
          </p:cNvSpPr>
          <p:nvPr/>
        </p:nvSpPr>
        <p:spPr bwMode="auto">
          <a:xfrm rot="-377981">
            <a:off x="4791075" y="1555750"/>
            <a:ext cx="1939925" cy="115888"/>
          </a:xfrm>
          <a:prstGeom prst="rect">
            <a:avLst/>
          </a:prstGeom>
          <a:solidFill>
            <a:srgbClr val="FF9900"/>
          </a:solidFill>
          <a:ln w="9525">
            <a:noFill/>
            <a:miter lim="800000"/>
            <a:headEnd/>
            <a:tailEnd/>
          </a:ln>
        </p:spPr>
        <p:txBody>
          <a:bodyPr wrap="none" anchor="ctr"/>
          <a:lstStyle/>
          <a:p>
            <a:endParaRPr lang="ru-RU"/>
          </a:p>
        </p:txBody>
      </p:sp>
      <p:sp>
        <p:nvSpPr>
          <p:cNvPr id="7200" name="Rectangle 32"/>
          <p:cNvSpPr>
            <a:spLocks noChangeArrowheads="1"/>
          </p:cNvSpPr>
          <p:nvPr/>
        </p:nvSpPr>
        <p:spPr bwMode="auto">
          <a:xfrm rot="466734">
            <a:off x="5573713" y="1123950"/>
            <a:ext cx="1152525" cy="71438"/>
          </a:xfrm>
          <a:prstGeom prst="rect">
            <a:avLst/>
          </a:prstGeom>
          <a:solidFill>
            <a:srgbClr val="FF9900"/>
          </a:solidFill>
          <a:ln w="9525">
            <a:noFill/>
            <a:miter lim="800000"/>
            <a:headEnd/>
            <a:tailEnd/>
          </a:ln>
        </p:spPr>
        <p:txBody>
          <a:bodyPr wrap="none" anchor="ctr"/>
          <a:lstStyle/>
          <a:p>
            <a:endParaRPr lang="ru-RU"/>
          </a:p>
        </p:txBody>
      </p:sp>
      <p:sp>
        <p:nvSpPr>
          <p:cNvPr id="7203" name="Rectangle 35"/>
          <p:cNvSpPr>
            <a:spLocks noChangeArrowheads="1"/>
          </p:cNvSpPr>
          <p:nvPr/>
        </p:nvSpPr>
        <p:spPr bwMode="auto">
          <a:xfrm rot="1130946">
            <a:off x="4862513" y="595313"/>
            <a:ext cx="1951037" cy="117475"/>
          </a:xfrm>
          <a:prstGeom prst="rect">
            <a:avLst/>
          </a:prstGeom>
          <a:solidFill>
            <a:srgbClr val="FF9900"/>
          </a:solidFill>
          <a:ln w="9525">
            <a:noFill/>
            <a:miter lim="800000"/>
            <a:headEnd/>
            <a:tailEnd/>
          </a:ln>
        </p:spPr>
        <p:txBody>
          <a:bodyPr wrap="none" anchor="ctr"/>
          <a:lstStyle/>
          <a:p>
            <a:endParaRPr lang="ru-RU"/>
          </a:p>
        </p:txBody>
      </p:sp>
      <p:sp>
        <p:nvSpPr>
          <p:cNvPr id="7204" name="Rectangle 36"/>
          <p:cNvSpPr>
            <a:spLocks noChangeArrowheads="1"/>
          </p:cNvSpPr>
          <p:nvPr/>
        </p:nvSpPr>
        <p:spPr bwMode="auto">
          <a:xfrm rot="-2526955">
            <a:off x="5297488" y="2532063"/>
            <a:ext cx="1893887" cy="136525"/>
          </a:xfrm>
          <a:prstGeom prst="rect">
            <a:avLst/>
          </a:prstGeom>
          <a:solidFill>
            <a:srgbClr val="FF9900"/>
          </a:solidFill>
          <a:ln w="9525">
            <a:noFill/>
            <a:miter lim="800000"/>
            <a:headEnd/>
            <a:tailEnd/>
          </a:ln>
        </p:spPr>
        <p:txBody>
          <a:bodyPr wrap="none" anchor="ctr"/>
          <a:lstStyle/>
          <a:p>
            <a:endParaRPr lang="ru-RU"/>
          </a:p>
        </p:txBody>
      </p:sp>
      <p:sp>
        <p:nvSpPr>
          <p:cNvPr id="7205" name="Rectangle 37"/>
          <p:cNvSpPr>
            <a:spLocks noChangeArrowheads="1"/>
          </p:cNvSpPr>
          <p:nvPr/>
        </p:nvSpPr>
        <p:spPr bwMode="auto">
          <a:xfrm rot="-3416466">
            <a:off x="6330156" y="2548732"/>
            <a:ext cx="1152525" cy="71438"/>
          </a:xfrm>
          <a:prstGeom prst="rect">
            <a:avLst/>
          </a:prstGeom>
          <a:solidFill>
            <a:srgbClr val="FF9900"/>
          </a:solidFill>
          <a:ln w="9525">
            <a:noFill/>
            <a:miter lim="800000"/>
            <a:headEnd/>
            <a:tailEnd/>
          </a:ln>
        </p:spPr>
        <p:txBody>
          <a:bodyPr wrap="none" anchor="ctr"/>
          <a:lstStyle/>
          <a:p>
            <a:endParaRPr lang="ru-RU"/>
          </a:p>
        </p:txBody>
      </p:sp>
      <p:sp>
        <p:nvSpPr>
          <p:cNvPr id="7206" name="Rectangle 38"/>
          <p:cNvSpPr>
            <a:spLocks noChangeArrowheads="1"/>
          </p:cNvSpPr>
          <p:nvPr/>
        </p:nvSpPr>
        <p:spPr bwMode="auto">
          <a:xfrm rot="-4767063">
            <a:off x="6263482" y="3023393"/>
            <a:ext cx="1943100" cy="144463"/>
          </a:xfrm>
          <a:prstGeom prst="rect">
            <a:avLst/>
          </a:prstGeom>
          <a:solidFill>
            <a:srgbClr val="FF9900"/>
          </a:solidFill>
          <a:ln w="9525">
            <a:noFill/>
            <a:miter lim="800000"/>
            <a:headEnd/>
            <a:tailEnd/>
          </a:ln>
        </p:spPr>
        <p:txBody>
          <a:bodyPr wrap="none" anchor="ctr"/>
          <a:lstStyle/>
          <a:p>
            <a:endParaRPr lang="ru-RU"/>
          </a:p>
        </p:txBody>
      </p:sp>
      <p:sp>
        <p:nvSpPr>
          <p:cNvPr id="7207" name="Rectangle 39"/>
          <p:cNvSpPr>
            <a:spLocks noChangeArrowheads="1"/>
          </p:cNvSpPr>
          <p:nvPr/>
        </p:nvSpPr>
        <p:spPr bwMode="auto">
          <a:xfrm rot="-5660716">
            <a:off x="7198519" y="2670969"/>
            <a:ext cx="1152525" cy="71437"/>
          </a:xfrm>
          <a:prstGeom prst="rect">
            <a:avLst/>
          </a:prstGeom>
          <a:solidFill>
            <a:srgbClr val="FF9900"/>
          </a:solidFill>
          <a:ln w="9525">
            <a:noFill/>
            <a:miter lim="800000"/>
            <a:headEnd/>
            <a:tailEnd/>
          </a:ln>
        </p:spPr>
        <p:txBody>
          <a:bodyPr wrap="none" anchor="ctr"/>
          <a:lstStyle/>
          <a:p>
            <a:endParaRPr lang="ru-RU"/>
          </a:p>
        </p:txBody>
      </p:sp>
      <p:sp>
        <p:nvSpPr>
          <p:cNvPr id="26" name="Заголовок 25"/>
          <p:cNvSpPr>
            <a:spLocks noGrp="1"/>
          </p:cNvSpPr>
          <p:nvPr>
            <p:ph type="title" idx="4294967295"/>
          </p:nvPr>
        </p:nvSpPr>
        <p:spPr>
          <a:xfrm>
            <a:off x="357188" y="3071813"/>
            <a:ext cx="7143750" cy="2857500"/>
          </a:xfrm>
        </p:spPr>
        <p:txBody>
          <a:bodyPr/>
          <a:lstStyle/>
          <a:p>
            <a:pPr>
              <a:defRPr/>
            </a:pPr>
            <a:r>
              <a:rPr lang="ru-RU" sz="3200" b="1" i="1" kern="1200" dirty="0" smtClean="0">
                <a:solidFill>
                  <a:srgbClr val="FFFF00"/>
                </a:solidFill>
                <a:effectLst>
                  <a:outerShdw blurRad="38100" dist="38100" dir="2700000" algn="tl">
                    <a:srgbClr val="000000">
                      <a:alpha val="43137"/>
                    </a:srgbClr>
                  </a:outerShdw>
                </a:effectLst>
                <a:latin typeface="+mn-lt"/>
                <a:ea typeface="+mn-ea"/>
                <a:cs typeface="+mn-cs"/>
              </a:rPr>
              <a:t/>
            </a:r>
            <a:br>
              <a:rPr lang="ru-RU" sz="3200" b="1" i="1" kern="1200" dirty="0" smtClean="0">
                <a:solidFill>
                  <a:srgbClr val="FFFF00"/>
                </a:solidFill>
                <a:effectLst>
                  <a:outerShdw blurRad="38100" dist="38100" dir="2700000" algn="tl">
                    <a:srgbClr val="000000">
                      <a:alpha val="43137"/>
                    </a:srgbClr>
                  </a:outerShdw>
                </a:effectLst>
                <a:latin typeface="+mn-lt"/>
                <a:ea typeface="+mn-ea"/>
                <a:cs typeface="+mn-cs"/>
              </a:rPr>
            </a:br>
            <a:r>
              <a:rPr lang="ru-RU" sz="3200" b="1" i="1" kern="1200" dirty="0" smtClean="0">
                <a:solidFill>
                  <a:srgbClr val="FFFF00"/>
                </a:solidFill>
                <a:effectLst>
                  <a:outerShdw blurRad="38100" dist="38100" dir="2700000" algn="tl">
                    <a:srgbClr val="000000">
                      <a:alpha val="43137"/>
                    </a:srgbClr>
                  </a:outerShdw>
                </a:effectLst>
                <a:latin typeface="+mn-lt"/>
                <a:ea typeface="+mn-ea"/>
                <a:cs typeface="+mn-cs"/>
              </a:rPr>
              <a:t>Одаренность - это высокий уровень развития каких-либо способностей, а одаренные дети, соответственно, дети с достаточно высокоразвитыми способностями.</a:t>
            </a:r>
            <a:r>
              <a:rPr lang="ru-RU" sz="3200" b="1" i="1" dirty="0" smtClean="0">
                <a:solidFill>
                  <a:srgbClr val="FFFF00"/>
                </a:solidFill>
                <a:effectLst>
                  <a:outerShdw blurRad="38100" dist="38100" dir="2700000" algn="tl">
                    <a:srgbClr val="000000">
                      <a:alpha val="43137"/>
                    </a:srgbClr>
                  </a:outerShdw>
                </a:effectLst>
                <a:latin typeface="+mn-lt"/>
              </a:rPr>
              <a:t/>
            </a:r>
            <a:br>
              <a:rPr lang="ru-RU" sz="3200" b="1" i="1" dirty="0" smtClean="0">
                <a:solidFill>
                  <a:srgbClr val="FFFF00"/>
                </a:solidFill>
                <a:effectLst>
                  <a:outerShdw blurRad="38100" dist="38100" dir="2700000" algn="tl">
                    <a:srgbClr val="000000">
                      <a:alpha val="43137"/>
                    </a:srgbClr>
                  </a:outerShdw>
                </a:effectLst>
                <a:latin typeface="+mn-lt"/>
              </a:rPr>
            </a:br>
            <a:endParaRPr lang="ru-RU" dirty="0"/>
          </a:p>
        </p:txBody>
      </p:sp>
      <p:sp>
        <p:nvSpPr>
          <p:cNvPr id="30" name="AutoShape 36"/>
          <p:cNvSpPr>
            <a:spLocks noChangeArrowheads="1"/>
          </p:cNvSpPr>
          <p:nvPr/>
        </p:nvSpPr>
        <p:spPr bwMode="auto">
          <a:xfrm>
            <a:off x="1214438" y="642938"/>
            <a:ext cx="2374900" cy="1800225"/>
          </a:xfrm>
          <a:prstGeom prst="cloudCallout">
            <a:avLst>
              <a:gd name="adj1" fmla="val -67648"/>
              <a:gd name="adj2" fmla="val 31833"/>
            </a:avLst>
          </a:prstGeom>
          <a:gradFill rotWithShape="1">
            <a:gsLst>
              <a:gs pos="0">
                <a:schemeClr val="accent1"/>
              </a:gs>
              <a:gs pos="100000">
                <a:schemeClr val="bg1"/>
              </a:gs>
            </a:gsLst>
            <a:path path="rect">
              <a:fillToRect l="50000" t="50000" r="50000" b="50000"/>
            </a:path>
          </a:gradFill>
          <a:ln w="9525">
            <a:noFill/>
            <a:round/>
            <a:headEnd/>
            <a:tailEnd/>
          </a:ln>
        </p:spPr>
        <p:txBody>
          <a:bodyPr/>
          <a:lstStyle/>
          <a:p>
            <a:pPr algn="ctr"/>
            <a:endParaRPr lang="ru-RU"/>
          </a:p>
        </p:txBody>
      </p:sp>
      <p:pic>
        <p:nvPicPr>
          <p:cNvPr id="31" name="Picture 46" descr="ёж"/>
          <p:cNvPicPr>
            <a:picLocks noChangeAspect="1" noChangeArrowheads="1"/>
          </p:cNvPicPr>
          <p:nvPr/>
        </p:nvPicPr>
        <p:blipFill>
          <a:blip r:embed="rId2">
            <a:clrChange>
              <a:clrFrom>
                <a:srgbClr val="FFFFFD"/>
              </a:clrFrom>
              <a:clrTo>
                <a:srgbClr val="FFFFFD">
                  <a:alpha val="0"/>
                </a:srgbClr>
              </a:clrTo>
            </a:clrChange>
            <a:lum bright="-6000"/>
          </a:blip>
          <a:srcRect/>
          <a:stretch>
            <a:fillRect/>
          </a:stretch>
        </p:blipFill>
        <p:spPr bwMode="auto">
          <a:xfrm>
            <a:off x="1785938" y="571500"/>
            <a:ext cx="1341437" cy="1698625"/>
          </a:xfrm>
          <a:prstGeom prst="rect">
            <a:avLst/>
          </a:prstGeom>
          <a:noFill/>
          <a:ln w="9525">
            <a:noFill/>
            <a:miter lim="800000"/>
            <a:headEnd/>
            <a:tailEnd/>
          </a:ln>
        </p:spPr>
      </p:pic>
    </p:spTree>
  </p:cSld>
  <p:clrMapOvr>
    <a:masterClrMapping/>
  </p:clrMapOvr>
  <p:transition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1000" fill="hold"/>
                                        <p:tgtEl>
                                          <p:spTgt spid="7179"/>
                                        </p:tgtEl>
                                        <p:attrNameLst>
                                          <p:attrName>ppt_x</p:attrName>
                                        </p:attrNameLst>
                                      </p:cBhvr>
                                      <p:tavLst>
                                        <p:tav tm="0">
                                          <p:val>
                                            <p:strVal val="0-#ppt_w/2"/>
                                          </p:val>
                                        </p:tav>
                                        <p:tav tm="100000">
                                          <p:val>
                                            <p:strVal val="#ppt_x"/>
                                          </p:val>
                                        </p:tav>
                                      </p:tavLst>
                                    </p:anim>
                                    <p:anim calcmode="lin" valueType="num">
                                      <p:cBhvr additive="base">
                                        <p:cTn id="8" dur="1000" fill="hold"/>
                                        <p:tgtEl>
                                          <p:spTgt spid="717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repeatCount="4000" fill="hold" grpId="1" nodeType="afterEffect">
                                  <p:stCondLst>
                                    <p:cond delay="0"/>
                                  </p:stCondLst>
                                  <p:childTnLst>
                                    <p:set>
                                      <p:cBhvr>
                                        <p:cTn id="11" dur="1" fill="hold">
                                          <p:stCondLst>
                                            <p:cond delay="0"/>
                                          </p:stCondLst>
                                        </p:cTn>
                                        <p:tgtEl>
                                          <p:spTgt spid="7179"/>
                                        </p:tgtEl>
                                        <p:attrNameLst>
                                          <p:attrName>style.visibility</p:attrName>
                                        </p:attrNameLst>
                                      </p:cBhvr>
                                      <p:to>
                                        <p:strVal val="visible"/>
                                      </p:to>
                                    </p:set>
                                    <p:animEffect transition="in" filter="fade">
                                      <p:cBhvr>
                                        <p:cTn id="12" dur="1000"/>
                                        <p:tgtEl>
                                          <p:spTgt spid="7179"/>
                                        </p:tgtEl>
                                      </p:cBhvr>
                                    </p:animEffect>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7207"/>
                                        </p:tgtEl>
                                        <p:attrNameLst>
                                          <p:attrName>style.visibility</p:attrName>
                                        </p:attrNameLst>
                                      </p:cBhvr>
                                      <p:to>
                                        <p:strVal val="visible"/>
                                      </p:to>
                                    </p:set>
                                    <p:animEffect transition="in" filter="fade">
                                      <p:cBhvr>
                                        <p:cTn id="16" dur="500"/>
                                        <p:tgtEl>
                                          <p:spTgt spid="7207"/>
                                        </p:tgtEl>
                                      </p:cBhvr>
                                    </p:animEffect>
                                  </p:childTnLst>
                                </p:cTn>
                              </p:par>
                            </p:childTnLst>
                          </p:cTn>
                        </p:par>
                        <p:par>
                          <p:cTn id="17" fill="hold">
                            <p:stCondLst>
                              <p:cond delay="5500"/>
                            </p:stCondLst>
                            <p:childTnLst>
                              <p:par>
                                <p:cTn id="18" presetID="10" presetClass="entr" presetSubtype="0" fill="hold" grpId="0" nodeType="afterEffect">
                                  <p:stCondLst>
                                    <p:cond delay="0"/>
                                  </p:stCondLst>
                                  <p:childTnLst>
                                    <p:set>
                                      <p:cBhvr>
                                        <p:cTn id="19" dur="1" fill="hold">
                                          <p:stCondLst>
                                            <p:cond delay="0"/>
                                          </p:stCondLst>
                                        </p:cTn>
                                        <p:tgtEl>
                                          <p:spTgt spid="7206"/>
                                        </p:tgtEl>
                                        <p:attrNameLst>
                                          <p:attrName>style.visibility</p:attrName>
                                        </p:attrNameLst>
                                      </p:cBhvr>
                                      <p:to>
                                        <p:strVal val="visible"/>
                                      </p:to>
                                    </p:set>
                                    <p:animEffect transition="in" filter="fade">
                                      <p:cBhvr>
                                        <p:cTn id="20" dur="500"/>
                                        <p:tgtEl>
                                          <p:spTgt spid="7206"/>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7205"/>
                                        </p:tgtEl>
                                        <p:attrNameLst>
                                          <p:attrName>style.visibility</p:attrName>
                                        </p:attrNameLst>
                                      </p:cBhvr>
                                      <p:to>
                                        <p:strVal val="visible"/>
                                      </p:to>
                                    </p:set>
                                    <p:animEffect transition="in" filter="fade">
                                      <p:cBhvr>
                                        <p:cTn id="24" dur="500"/>
                                        <p:tgtEl>
                                          <p:spTgt spid="7205"/>
                                        </p:tgtEl>
                                      </p:cBhvr>
                                    </p:animEffect>
                                  </p:childTnLst>
                                </p:cTn>
                              </p:par>
                            </p:childTnLst>
                          </p:cTn>
                        </p:par>
                        <p:par>
                          <p:cTn id="25" fill="hold">
                            <p:stCondLst>
                              <p:cond delay="6500"/>
                            </p:stCondLst>
                            <p:childTnLst>
                              <p:par>
                                <p:cTn id="26" presetID="10" presetClass="entr" presetSubtype="0" fill="hold" grpId="0" nodeType="afterEffect">
                                  <p:stCondLst>
                                    <p:cond delay="0"/>
                                  </p:stCondLst>
                                  <p:childTnLst>
                                    <p:set>
                                      <p:cBhvr>
                                        <p:cTn id="27" dur="1" fill="hold">
                                          <p:stCondLst>
                                            <p:cond delay="0"/>
                                          </p:stCondLst>
                                        </p:cTn>
                                        <p:tgtEl>
                                          <p:spTgt spid="7204"/>
                                        </p:tgtEl>
                                        <p:attrNameLst>
                                          <p:attrName>style.visibility</p:attrName>
                                        </p:attrNameLst>
                                      </p:cBhvr>
                                      <p:to>
                                        <p:strVal val="visible"/>
                                      </p:to>
                                    </p:set>
                                    <p:animEffect transition="in" filter="fade">
                                      <p:cBhvr>
                                        <p:cTn id="28" dur="500"/>
                                        <p:tgtEl>
                                          <p:spTgt spid="7204"/>
                                        </p:tgtEl>
                                      </p:cBhvr>
                                    </p:animEffect>
                                  </p:childTnLst>
                                </p:cTn>
                              </p:par>
                            </p:childTnLst>
                          </p:cTn>
                        </p:par>
                        <p:par>
                          <p:cTn id="29" fill="hold">
                            <p:stCondLst>
                              <p:cond delay="7000"/>
                            </p:stCondLst>
                            <p:childTnLst>
                              <p:par>
                                <p:cTn id="30" presetID="10" presetClass="entr" presetSubtype="0" fill="hold" grpId="0" nodeType="afterEffect">
                                  <p:stCondLst>
                                    <p:cond delay="0"/>
                                  </p:stCondLst>
                                  <p:childTnLst>
                                    <p:set>
                                      <p:cBhvr>
                                        <p:cTn id="31" dur="1" fill="hold">
                                          <p:stCondLst>
                                            <p:cond delay="0"/>
                                          </p:stCondLst>
                                        </p:cTn>
                                        <p:tgtEl>
                                          <p:spTgt spid="7198"/>
                                        </p:tgtEl>
                                        <p:attrNameLst>
                                          <p:attrName>style.visibility</p:attrName>
                                        </p:attrNameLst>
                                      </p:cBhvr>
                                      <p:to>
                                        <p:strVal val="visible"/>
                                      </p:to>
                                    </p:set>
                                    <p:animEffect transition="in" filter="fade">
                                      <p:cBhvr>
                                        <p:cTn id="32" dur="500"/>
                                        <p:tgtEl>
                                          <p:spTgt spid="7198"/>
                                        </p:tgtEl>
                                      </p:cBhvr>
                                    </p:animEffect>
                                  </p:childTnLst>
                                </p:cTn>
                              </p:par>
                            </p:childTnLst>
                          </p:cTn>
                        </p:par>
                        <p:par>
                          <p:cTn id="33" fill="hold">
                            <p:stCondLst>
                              <p:cond delay="7500"/>
                            </p:stCondLst>
                            <p:childTnLst>
                              <p:par>
                                <p:cTn id="34" presetID="10" presetClass="entr" presetSubtype="0" fill="hold" grpId="0" nodeType="afterEffect">
                                  <p:stCondLst>
                                    <p:cond delay="0"/>
                                  </p:stCondLst>
                                  <p:childTnLst>
                                    <p:set>
                                      <p:cBhvr>
                                        <p:cTn id="35" dur="1" fill="hold">
                                          <p:stCondLst>
                                            <p:cond delay="0"/>
                                          </p:stCondLst>
                                        </p:cTn>
                                        <p:tgtEl>
                                          <p:spTgt spid="7199"/>
                                        </p:tgtEl>
                                        <p:attrNameLst>
                                          <p:attrName>style.visibility</p:attrName>
                                        </p:attrNameLst>
                                      </p:cBhvr>
                                      <p:to>
                                        <p:strVal val="visible"/>
                                      </p:to>
                                    </p:set>
                                    <p:animEffect transition="in" filter="fade">
                                      <p:cBhvr>
                                        <p:cTn id="36" dur="500"/>
                                        <p:tgtEl>
                                          <p:spTgt spid="7199"/>
                                        </p:tgtEl>
                                      </p:cBhvr>
                                    </p:animEffect>
                                  </p:childTnLst>
                                </p:cTn>
                              </p:par>
                            </p:childTnLst>
                          </p:cTn>
                        </p:par>
                        <p:par>
                          <p:cTn id="37" fill="hold">
                            <p:stCondLst>
                              <p:cond delay="8000"/>
                            </p:stCondLst>
                            <p:childTnLst>
                              <p:par>
                                <p:cTn id="38" presetID="10" presetClass="entr" presetSubtype="0" fill="hold" grpId="0" nodeType="afterEffect">
                                  <p:stCondLst>
                                    <p:cond delay="0"/>
                                  </p:stCondLst>
                                  <p:childTnLst>
                                    <p:set>
                                      <p:cBhvr>
                                        <p:cTn id="39" dur="1" fill="hold">
                                          <p:stCondLst>
                                            <p:cond delay="0"/>
                                          </p:stCondLst>
                                        </p:cTn>
                                        <p:tgtEl>
                                          <p:spTgt spid="7200"/>
                                        </p:tgtEl>
                                        <p:attrNameLst>
                                          <p:attrName>style.visibility</p:attrName>
                                        </p:attrNameLst>
                                      </p:cBhvr>
                                      <p:to>
                                        <p:strVal val="visible"/>
                                      </p:to>
                                    </p:set>
                                    <p:animEffect transition="in" filter="fade">
                                      <p:cBhvr>
                                        <p:cTn id="40" dur="500"/>
                                        <p:tgtEl>
                                          <p:spTgt spid="7200"/>
                                        </p:tgtEl>
                                      </p:cBhvr>
                                    </p:animEffect>
                                  </p:childTnLst>
                                </p:cTn>
                              </p:par>
                            </p:childTnLst>
                          </p:cTn>
                        </p:par>
                        <p:par>
                          <p:cTn id="41" fill="hold">
                            <p:stCondLst>
                              <p:cond delay="8500"/>
                            </p:stCondLst>
                            <p:childTnLst>
                              <p:par>
                                <p:cTn id="42" presetID="10" presetClass="entr" presetSubtype="0" fill="hold" grpId="0" nodeType="afterEffect">
                                  <p:stCondLst>
                                    <p:cond delay="0"/>
                                  </p:stCondLst>
                                  <p:childTnLst>
                                    <p:set>
                                      <p:cBhvr>
                                        <p:cTn id="43" dur="1" fill="hold">
                                          <p:stCondLst>
                                            <p:cond delay="0"/>
                                          </p:stCondLst>
                                        </p:cTn>
                                        <p:tgtEl>
                                          <p:spTgt spid="7203"/>
                                        </p:tgtEl>
                                        <p:attrNameLst>
                                          <p:attrName>style.visibility</p:attrName>
                                        </p:attrNameLst>
                                      </p:cBhvr>
                                      <p:to>
                                        <p:strVal val="visible"/>
                                      </p:to>
                                    </p:set>
                                    <p:animEffect transition="in" filter="fade">
                                      <p:cBhvr>
                                        <p:cTn id="44" dur="500"/>
                                        <p:tgtEl>
                                          <p:spTgt spid="7203"/>
                                        </p:tgtEl>
                                      </p:cBhvr>
                                    </p:animEffect>
                                  </p:childTnLst>
                                </p:cTn>
                              </p:par>
                            </p:childTnLst>
                          </p:cTn>
                        </p:par>
                        <p:par>
                          <p:cTn id="45" fill="hold">
                            <p:stCondLst>
                              <p:cond delay="9000"/>
                            </p:stCondLst>
                            <p:childTnLst>
                              <p:par>
                                <p:cTn id="46" presetID="10" presetClass="entr" presetSubtype="0" repeatCount="2000" fill="hold" grpId="1" nodeType="afterEffect">
                                  <p:stCondLst>
                                    <p:cond delay="0"/>
                                  </p:stCondLst>
                                  <p:childTnLst>
                                    <p:set>
                                      <p:cBhvr>
                                        <p:cTn id="47" dur="1" fill="hold">
                                          <p:stCondLst>
                                            <p:cond delay="0"/>
                                          </p:stCondLst>
                                        </p:cTn>
                                        <p:tgtEl>
                                          <p:spTgt spid="7207"/>
                                        </p:tgtEl>
                                        <p:attrNameLst>
                                          <p:attrName>style.visibility</p:attrName>
                                        </p:attrNameLst>
                                      </p:cBhvr>
                                      <p:to>
                                        <p:strVal val="visible"/>
                                      </p:to>
                                    </p:set>
                                    <p:animEffect transition="in" filter="fade">
                                      <p:cBhvr>
                                        <p:cTn id="48" dur="1000"/>
                                        <p:tgtEl>
                                          <p:spTgt spid="7207"/>
                                        </p:tgtEl>
                                      </p:cBhvr>
                                    </p:animEffect>
                                  </p:childTnLst>
                                </p:cTn>
                              </p:par>
                            </p:childTnLst>
                          </p:cTn>
                        </p:par>
                        <p:par>
                          <p:cTn id="49" fill="hold">
                            <p:stCondLst>
                              <p:cond delay="11000"/>
                            </p:stCondLst>
                            <p:childTnLst>
                              <p:par>
                                <p:cTn id="50" presetID="10" presetClass="entr" presetSubtype="0" repeatCount="2000" fill="hold" grpId="1" nodeType="afterEffect">
                                  <p:stCondLst>
                                    <p:cond delay="0"/>
                                  </p:stCondLst>
                                  <p:childTnLst>
                                    <p:set>
                                      <p:cBhvr>
                                        <p:cTn id="51" dur="1" fill="hold">
                                          <p:stCondLst>
                                            <p:cond delay="0"/>
                                          </p:stCondLst>
                                        </p:cTn>
                                        <p:tgtEl>
                                          <p:spTgt spid="7205"/>
                                        </p:tgtEl>
                                        <p:attrNameLst>
                                          <p:attrName>style.visibility</p:attrName>
                                        </p:attrNameLst>
                                      </p:cBhvr>
                                      <p:to>
                                        <p:strVal val="visible"/>
                                      </p:to>
                                    </p:set>
                                    <p:animEffect transition="in" filter="fade">
                                      <p:cBhvr>
                                        <p:cTn id="52" dur="1000"/>
                                        <p:tgtEl>
                                          <p:spTgt spid="7205"/>
                                        </p:tgtEl>
                                      </p:cBhvr>
                                    </p:animEffect>
                                  </p:childTnLst>
                                </p:cTn>
                              </p:par>
                            </p:childTnLst>
                          </p:cTn>
                        </p:par>
                        <p:par>
                          <p:cTn id="53" fill="hold">
                            <p:stCondLst>
                              <p:cond delay="13000"/>
                            </p:stCondLst>
                            <p:childTnLst>
                              <p:par>
                                <p:cTn id="54" presetID="10" presetClass="entr" presetSubtype="0" repeatCount="2000" fill="hold" grpId="1" nodeType="afterEffect">
                                  <p:stCondLst>
                                    <p:cond delay="0"/>
                                  </p:stCondLst>
                                  <p:childTnLst>
                                    <p:set>
                                      <p:cBhvr>
                                        <p:cTn id="55" dur="1" fill="hold">
                                          <p:stCondLst>
                                            <p:cond delay="0"/>
                                          </p:stCondLst>
                                        </p:cTn>
                                        <p:tgtEl>
                                          <p:spTgt spid="7198"/>
                                        </p:tgtEl>
                                        <p:attrNameLst>
                                          <p:attrName>style.visibility</p:attrName>
                                        </p:attrNameLst>
                                      </p:cBhvr>
                                      <p:to>
                                        <p:strVal val="visible"/>
                                      </p:to>
                                    </p:set>
                                    <p:animEffect transition="in" filter="fade">
                                      <p:cBhvr>
                                        <p:cTn id="56" dur="500"/>
                                        <p:tgtEl>
                                          <p:spTgt spid="7198"/>
                                        </p:tgtEl>
                                      </p:cBhvr>
                                    </p:animEffect>
                                  </p:childTnLst>
                                </p:cTn>
                              </p:par>
                            </p:childTnLst>
                          </p:cTn>
                        </p:par>
                        <p:par>
                          <p:cTn id="57" fill="hold">
                            <p:stCondLst>
                              <p:cond delay="14000"/>
                            </p:stCondLst>
                            <p:childTnLst>
                              <p:par>
                                <p:cTn id="58" presetID="10" presetClass="entr" presetSubtype="0" repeatCount="2000" fill="hold" grpId="1" nodeType="afterEffect">
                                  <p:stCondLst>
                                    <p:cond delay="0"/>
                                  </p:stCondLst>
                                  <p:childTnLst>
                                    <p:set>
                                      <p:cBhvr>
                                        <p:cTn id="59" dur="1" fill="hold">
                                          <p:stCondLst>
                                            <p:cond delay="0"/>
                                          </p:stCondLst>
                                        </p:cTn>
                                        <p:tgtEl>
                                          <p:spTgt spid="7200"/>
                                        </p:tgtEl>
                                        <p:attrNameLst>
                                          <p:attrName>style.visibility</p:attrName>
                                        </p:attrNameLst>
                                      </p:cBhvr>
                                      <p:to>
                                        <p:strVal val="visible"/>
                                      </p:to>
                                    </p:set>
                                    <p:animEffect transition="in" filter="fade">
                                      <p:cBhvr>
                                        <p:cTn id="60" dur="1000"/>
                                        <p:tgtEl>
                                          <p:spTgt spid="7200"/>
                                        </p:tgtEl>
                                      </p:cBhvr>
                                    </p:animEffect>
                                  </p:childTnLst>
                                </p:cTn>
                              </p:par>
                            </p:childTnLst>
                          </p:cTn>
                        </p:par>
                        <p:par>
                          <p:cTn id="61" fill="hold">
                            <p:stCondLst>
                              <p:cond delay="16000"/>
                            </p:stCondLst>
                            <p:childTnLst>
                              <p:par>
                                <p:cTn id="62" presetID="1" presetClass="emph" presetSubtype="2" fill="hold" nodeType="afterEffect">
                                  <p:stCondLst>
                                    <p:cond delay="0"/>
                                  </p:stCondLst>
                                  <p:childTnLst>
                                    <p:animClr clrSpc="rgb" dir="cw">
                                      <p:cBhvr>
                                        <p:cTn id="63" dur="500" fill="hold"/>
                                        <p:tgtEl>
                                          <p:spTgt spid="7206"/>
                                        </p:tgtEl>
                                        <p:attrNameLst>
                                          <p:attrName>fillcolor</p:attrName>
                                        </p:attrNameLst>
                                      </p:cBhvr>
                                      <p:to>
                                        <a:srgbClr val="FFFF00"/>
                                      </p:to>
                                    </p:animClr>
                                    <p:set>
                                      <p:cBhvr>
                                        <p:cTn id="64" dur="500" fill="hold"/>
                                        <p:tgtEl>
                                          <p:spTgt spid="7206"/>
                                        </p:tgtEl>
                                        <p:attrNameLst>
                                          <p:attrName>fill.type</p:attrName>
                                        </p:attrNameLst>
                                      </p:cBhvr>
                                      <p:to>
                                        <p:strVal val="solid"/>
                                      </p:to>
                                    </p:set>
                                    <p:set>
                                      <p:cBhvr>
                                        <p:cTn id="65" dur="500" fill="hold"/>
                                        <p:tgtEl>
                                          <p:spTgt spid="7206"/>
                                        </p:tgtEl>
                                        <p:attrNameLst>
                                          <p:attrName>fill.on</p:attrName>
                                        </p:attrNameLst>
                                      </p:cBhvr>
                                      <p:to>
                                        <p:strVal val="true"/>
                                      </p:to>
                                    </p:set>
                                  </p:childTnLst>
                                </p:cTn>
                              </p:par>
                            </p:childTnLst>
                          </p:cTn>
                        </p:par>
                        <p:par>
                          <p:cTn id="66" fill="hold">
                            <p:stCondLst>
                              <p:cond delay="16500"/>
                            </p:stCondLst>
                            <p:childTnLst>
                              <p:par>
                                <p:cTn id="67" presetID="1" presetClass="emph" presetSubtype="2" fill="hold" nodeType="afterEffect">
                                  <p:stCondLst>
                                    <p:cond delay="0"/>
                                  </p:stCondLst>
                                  <p:childTnLst>
                                    <p:animClr clrSpc="rgb" dir="cw">
                                      <p:cBhvr>
                                        <p:cTn id="68" dur="500" fill="hold"/>
                                        <p:tgtEl>
                                          <p:spTgt spid="7204"/>
                                        </p:tgtEl>
                                        <p:attrNameLst>
                                          <p:attrName>fillcolor</p:attrName>
                                        </p:attrNameLst>
                                      </p:cBhvr>
                                      <p:to>
                                        <a:srgbClr val="FFFF00"/>
                                      </p:to>
                                    </p:animClr>
                                    <p:set>
                                      <p:cBhvr>
                                        <p:cTn id="69" dur="500" fill="hold"/>
                                        <p:tgtEl>
                                          <p:spTgt spid="7204"/>
                                        </p:tgtEl>
                                        <p:attrNameLst>
                                          <p:attrName>fill.type</p:attrName>
                                        </p:attrNameLst>
                                      </p:cBhvr>
                                      <p:to>
                                        <p:strVal val="solid"/>
                                      </p:to>
                                    </p:set>
                                    <p:set>
                                      <p:cBhvr>
                                        <p:cTn id="70" dur="500" fill="hold"/>
                                        <p:tgtEl>
                                          <p:spTgt spid="7204"/>
                                        </p:tgtEl>
                                        <p:attrNameLst>
                                          <p:attrName>fill.on</p:attrName>
                                        </p:attrNameLst>
                                      </p:cBhvr>
                                      <p:to>
                                        <p:strVal val="true"/>
                                      </p:to>
                                    </p:set>
                                  </p:childTnLst>
                                </p:cTn>
                              </p:par>
                            </p:childTnLst>
                          </p:cTn>
                        </p:par>
                        <p:par>
                          <p:cTn id="71" fill="hold">
                            <p:stCondLst>
                              <p:cond delay="17000"/>
                            </p:stCondLst>
                            <p:childTnLst>
                              <p:par>
                                <p:cTn id="72" presetID="1" presetClass="emph" presetSubtype="2" fill="hold" nodeType="afterEffect">
                                  <p:stCondLst>
                                    <p:cond delay="0"/>
                                  </p:stCondLst>
                                  <p:childTnLst>
                                    <p:animClr clrSpc="rgb" dir="cw">
                                      <p:cBhvr>
                                        <p:cTn id="73" dur="500" fill="hold"/>
                                        <p:tgtEl>
                                          <p:spTgt spid="7199"/>
                                        </p:tgtEl>
                                        <p:attrNameLst>
                                          <p:attrName>fillcolor</p:attrName>
                                        </p:attrNameLst>
                                      </p:cBhvr>
                                      <p:to>
                                        <a:srgbClr val="FFFF00"/>
                                      </p:to>
                                    </p:animClr>
                                    <p:set>
                                      <p:cBhvr>
                                        <p:cTn id="74" dur="500" fill="hold"/>
                                        <p:tgtEl>
                                          <p:spTgt spid="7199"/>
                                        </p:tgtEl>
                                        <p:attrNameLst>
                                          <p:attrName>fill.type</p:attrName>
                                        </p:attrNameLst>
                                      </p:cBhvr>
                                      <p:to>
                                        <p:strVal val="solid"/>
                                      </p:to>
                                    </p:set>
                                    <p:set>
                                      <p:cBhvr>
                                        <p:cTn id="75" dur="500" fill="hold"/>
                                        <p:tgtEl>
                                          <p:spTgt spid="7199"/>
                                        </p:tgtEl>
                                        <p:attrNameLst>
                                          <p:attrName>fill.on</p:attrName>
                                        </p:attrNameLst>
                                      </p:cBhvr>
                                      <p:to>
                                        <p:strVal val="true"/>
                                      </p:to>
                                    </p:set>
                                  </p:childTnLst>
                                </p:cTn>
                              </p:par>
                            </p:childTnLst>
                          </p:cTn>
                        </p:par>
                        <p:par>
                          <p:cTn id="76" fill="hold">
                            <p:stCondLst>
                              <p:cond delay="17500"/>
                            </p:stCondLst>
                            <p:childTnLst>
                              <p:par>
                                <p:cTn id="77" presetID="1" presetClass="emph" presetSubtype="2" fill="hold" nodeType="afterEffect">
                                  <p:stCondLst>
                                    <p:cond delay="0"/>
                                  </p:stCondLst>
                                  <p:childTnLst>
                                    <p:animClr clrSpc="rgb" dir="cw">
                                      <p:cBhvr>
                                        <p:cTn id="78" dur="500" fill="hold"/>
                                        <p:tgtEl>
                                          <p:spTgt spid="7203"/>
                                        </p:tgtEl>
                                        <p:attrNameLst>
                                          <p:attrName>fillcolor</p:attrName>
                                        </p:attrNameLst>
                                      </p:cBhvr>
                                      <p:to>
                                        <a:srgbClr val="FFFF00"/>
                                      </p:to>
                                    </p:animClr>
                                    <p:set>
                                      <p:cBhvr>
                                        <p:cTn id="79" dur="500" fill="hold"/>
                                        <p:tgtEl>
                                          <p:spTgt spid="7203"/>
                                        </p:tgtEl>
                                        <p:attrNameLst>
                                          <p:attrName>fill.type</p:attrName>
                                        </p:attrNameLst>
                                      </p:cBhvr>
                                      <p:to>
                                        <p:strVal val="solid"/>
                                      </p:to>
                                    </p:set>
                                    <p:set>
                                      <p:cBhvr>
                                        <p:cTn id="80" dur="500" fill="hold"/>
                                        <p:tgtEl>
                                          <p:spTgt spid="7203"/>
                                        </p:tgtEl>
                                        <p:attrNameLst>
                                          <p:attrName>fill.on</p:attrName>
                                        </p:attrNameLst>
                                      </p:cBhvr>
                                      <p:to>
                                        <p:strVal val="true"/>
                                      </p:to>
                                    </p:set>
                                  </p:childTnLst>
                                </p:cTn>
                              </p:par>
                            </p:childTnLst>
                          </p:cTn>
                        </p:par>
                        <p:par>
                          <p:cTn id="81" fill="hold">
                            <p:stCondLst>
                              <p:cond delay="18000"/>
                            </p:stCondLst>
                            <p:childTnLst>
                              <p:par>
                                <p:cTn id="82" presetID="2" presetClass="entr" presetSubtype="2"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2000" fill="hold"/>
                                        <p:tgtEl>
                                          <p:spTgt spid="30"/>
                                        </p:tgtEl>
                                        <p:attrNameLst>
                                          <p:attrName>ppt_x</p:attrName>
                                        </p:attrNameLst>
                                      </p:cBhvr>
                                      <p:tavLst>
                                        <p:tav tm="0">
                                          <p:val>
                                            <p:strVal val="1+#ppt_w/2"/>
                                          </p:val>
                                        </p:tav>
                                        <p:tav tm="100000">
                                          <p:val>
                                            <p:strVal val="#ppt_x"/>
                                          </p:val>
                                        </p:tav>
                                      </p:tavLst>
                                    </p:anim>
                                    <p:anim calcmode="lin" valueType="num">
                                      <p:cBhvr additive="base">
                                        <p:cTn id="85" dur="2000" fill="hold"/>
                                        <p:tgtEl>
                                          <p:spTgt spid="30"/>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2000" fill="hold"/>
                                        <p:tgtEl>
                                          <p:spTgt spid="31"/>
                                        </p:tgtEl>
                                        <p:attrNameLst>
                                          <p:attrName>ppt_x</p:attrName>
                                        </p:attrNameLst>
                                      </p:cBhvr>
                                      <p:tavLst>
                                        <p:tav tm="0">
                                          <p:val>
                                            <p:strVal val="1+#ppt_w/2"/>
                                          </p:val>
                                        </p:tav>
                                        <p:tav tm="100000">
                                          <p:val>
                                            <p:strVal val="#ppt_x"/>
                                          </p:val>
                                        </p:tav>
                                      </p:tavLst>
                                    </p:anim>
                                    <p:anim calcmode="lin" valueType="num">
                                      <p:cBhvr additive="base">
                                        <p:cTn id="89" dur="2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p:bldP spid="7179" grpId="1" animBg="1"/>
      <p:bldP spid="7198" grpId="0" animBg="1"/>
      <p:bldP spid="7198" grpId="1" animBg="1"/>
      <p:bldP spid="7199" grpId="0" animBg="1"/>
      <p:bldP spid="7200" grpId="0" animBg="1"/>
      <p:bldP spid="7200" grpId="1" animBg="1"/>
      <p:bldP spid="7203" grpId="0" animBg="1"/>
      <p:bldP spid="7204" grpId="0" animBg="1"/>
      <p:bldP spid="7205" grpId="0" animBg="1"/>
      <p:bldP spid="7205" grpId="1" animBg="1"/>
      <p:bldP spid="7206" grpId="0" animBg="1"/>
      <p:bldP spid="7207" grpId="0" animBg="1"/>
      <p:bldP spid="7207" grpId="1"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p:cNvSpPr>
            <a:spLocks noChangeArrowheads="1"/>
          </p:cNvSpPr>
          <p:nvPr/>
        </p:nvSpPr>
        <p:spPr bwMode="auto">
          <a:xfrm rot="1131161">
            <a:off x="214313" y="4786313"/>
            <a:ext cx="2584450" cy="2071687"/>
          </a:xfrm>
          <a:prstGeom prst="star4">
            <a:avLst>
              <a:gd name="adj" fmla="val 11542"/>
            </a:avLst>
          </a:prstGeom>
          <a:gradFill rotWithShape="1">
            <a:gsLst>
              <a:gs pos="0">
                <a:schemeClr val="accent1"/>
              </a:gs>
              <a:gs pos="100000">
                <a:srgbClr val="FFFF00"/>
              </a:gs>
            </a:gsLst>
            <a:path path="shape">
              <a:fillToRect l="50000" t="50000" r="50000" b="50000"/>
            </a:path>
          </a:gradFill>
          <a:ln w="9525">
            <a:noFill/>
            <a:miter lim="800000"/>
            <a:headEnd/>
            <a:tailEnd/>
          </a:ln>
        </p:spPr>
        <p:txBody>
          <a:bodyPr wrap="none" anchor="ctr"/>
          <a:lstStyle/>
          <a:p>
            <a:endParaRPr lang="ru-RU"/>
          </a:p>
        </p:txBody>
      </p:sp>
      <p:sp>
        <p:nvSpPr>
          <p:cNvPr id="4" name="AutoShape 10"/>
          <p:cNvSpPr>
            <a:spLocks noChangeArrowheads="1"/>
          </p:cNvSpPr>
          <p:nvPr/>
        </p:nvSpPr>
        <p:spPr bwMode="auto">
          <a:xfrm rot="-2453948">
            <a:off x="425450" y="4757738"/>
            <a:ext cx="2005013" cy="2095500"/>
          </a:xfrm>
          <a:prstGeom prst="star4">
            <a:avLst>
              <a:gd name="adj" fmla="val 11542"/>
            </a:avLst>
          </a:prstGeom>
          <a:gradFill rotWithShape="1">
            <a:gsLst>
              <a:gs pos="0">
                <a:srgbClr val="990099"/>
              </a:gs>
              <a:gs pos="100000">
                <a:srgbClr val="FF00FF"/>
              </a:gs>
            </a:gsLst>
            <a:path path="shape">
              <a:fillToRect l="50000" t="50000" r="50000" b="50000"/>
            </a:path>
          </a:gradFill>
          <a:ln w="9525">
            <a:noFill/>
            <a:miter lim="800000"/>
            <a:headEnd/>
            <a:tailEnd/>
          </a:ln>
        </p:spPr>
        <p:txBody>
          <a:bodyPr wrap="none" anchor="ctr"/>
          <a:lstStyle/>
          <a:p>
            <a:endParaRPr lang="ru-RU"/>
          </a:p>
        </p:txBody>
      </p:sp>
      <p:sp>
        <p:nvSpPr>
          <p:cNvPr id="5" name="AutoShape 11"/>
          <p:cNvSpPr>
            <a:spLocks noChangeArrowheads="1"/>
          </p:cNvSpPr>
          <p:nvPr/>
        </p:nvSpPr>
        <p:spPr bwMode="auto">
          <a:xfrm rot="19662650">
            <a:off x="7019925" y="103188"/>
            <a:ext cx="1795463" cy="1603375"/>
          </a:xfrm>
          <a:prstGeom prst="star5">
            <a:avLst>
              <a:gd name="adj" fmla="val 19922"/>
              <a:gd name="hf" fmla="val 105146"/>
              <a:gd name="vf" fmla="val 110557"/>
            </a:avLst>
          </a:prstGeom>
          <a:gradFill rotWithShape="1">
            <a:gsLst>
              <a:gs pos="0">
                <a:schemeClr val="bg1"/>
              </a:gs>
              <a:gs pos="100000">
                <a:srgbClr val="FF9900"/>
              </a:gs>
            </a:gsLst>
            <a:path path="shape">
              <a:fillToRect l="50000" t="50000" r="50000" b="50000"/>
            </a:path>
          </a:gradFill>
          <a:ln w="9525">
            <a:solidFill>
              <a:schemeClr val="tx1"/>
            </a:solidFill>
            <a:miter lim="800000"/>
            <a:headEnd/>
            <a:tailEnd/>
          </a:ln>
          <a:effectLst/>
        </p:spPr>
        <p:txBody>
          <a:bodyPr wrap="none" anchor="ctr"/>
          <a:lstStyle/>
          <a:p>
            <a:pPr>
              <a:defRPr/>
            </a:pPr>
            <a:endParaRPr lang="ru-RU"/>
          </a:p>
        </p:txBody>
      </p:sp>
      <p:sp>
        <p:nvSpPr>
          <p:cNvPr id="6" name="AutoShape 17"/>
          <p:cNvSpPr>
            <a:spLocks noChangeArrowheads="1"/>
          </p:cNvSpPr>
          <p:nvPr/>
        </p:nvSpPr>
        <p:spPr bwMode="auto">
          <a:xfrm rot="2410858">
            <a:off x="500063" y="214313"/>
            <a:ext cx="1223962" cy="1079500"/>
          </a:xfrm>
          <a:prstGeom prst="star5">
            <a:avLst/>
          </a:prstGeom>
          <a:gradFill rotWithShape="1">
            <a:gsLst>
              <a:gs pos="0">
                <a:srgbClr val="FFFF66"/>
              </a:gs>
              <a:gs pos="100000">
                <a:srgbClr val="00FF00"/>
              </a:gs>
            </a:gsLst>
            <a:path path="shape">
              <a:fillToRect l="50000" t="50000" r="50000" b="50000"/>
            </a:path>
          </a:gradFill>
          <a:ln w="9525">
            <a:solidFill>
              <a:schemeClr val="tx1"/>
            </a:solidFill>
            <a:miter lim="800000"/>
            <a:headEnd/>
            <a:tailEnd/>
          </a:ln>
          <a:effectLst/>
        </p:spPr>
        <p:txBody>
          <a:bodyPr wrap="none" anchor="ctr"/>
          <a:lstStyle/>
          <a:p>
            <a:pPr>
              <a:defRPr/>
            </a:pPr>
            <a:endParaRPr lang="ru-RU"/>
          </a:p>
        </p:txBody>
      </p:sp>
      <p:sp>
        <p:nvSpPr>
          <p:cNvPr id="7" name="Заголовок 6"/>
          <p:cNvSpPr>
            <a:spLocks noGrp="1"/>
          </p:cNvSpPr>
          <p:nvPr>
            <p:ph type="title" idx="4294967295"/>
          </p:nvPr>
        </p:nvSpPr>
        <p:spPr>
          <a:xfrm>
            <a:off x="714375" y="1500188"/>
            <a:ext cx="7858125" cy="3643312"/>
          </a:xfrm>
        </p:spPr>
        <p:txBody>
          <a:bodyPr>
            <a:normAutofit fontScale="90000"/>
          </a:bodyPr>
          <a:lstStyle/>
          <a:p>
            <a:r>
              <a:rPr lang="ru-RU" sz="2500" b="1" dirty="0" smtClean="0">
                <a:solidFill>
                  <a:srgbClr val="FFFF00"/>
                </a:solidFill>
                <a:latin typeface="Times New Roman" pitchFamily="18" charset="0"/>
                <a:cs typeface="Times New Roman" pitchFamily="18" charset="0"/>
              </a:rPr>
              <a:t/>
            </a:r>
            <a:br>
              <a:rPr lang="ru-RU" sz="2500" b="1" dirty="0" smtClean="0">
                <a:solidFill>
                  <a:srgbClr val="FFFF00"/>
                </a:solidFill>
                <a:latin typeface="Times New Roman" pitchFamily="18" charset="0"/>
                <a:cs typeface="Times New Roman" pitchFamily="18" charset="0"/>
              </a:rPr>
            </a:br>
            <a:r>
              <a:rPr lang="ru-RU" sz="2800" b="1" i="1" dirty="0" smtClean="0">
                <a:solidFill>
                  <a:srgbClr val="FFFF00"/>
                </a:solidFill>
                <a:latin typeface="Times New Roman" pitchFamily="18" charset="0"/>
                <a:cs typeface="Times New Roman" pitchFamily="18" charset="0"/>
              </a:rPr>
              <a:t>Способности - это способы выполнения деятельности. Не отдельные приемы, а глобальные, фундаментальные способы. </a:t>
            </a:r>
            <a:br>
              <a:rPr lang="ru-RU" sz="2800" b="1" i="1" dirty="0" smtClean="0">
                <a:solidFill>
                  <a:srgbClr val="FFFF00"/>
                </a:solidFill>
                <a:latin typeface="Times New Roman" pitchFamily="18" charset="0"/>
                <a:cs typeface="Times New Roman" pitchFamily="18" charset="0"/>
              </a:rPr>
            </a:br>
            <a:r>
              <a:rPr lang="ru-RU" sz="2800" b="1" i="1" dirty="0" smtClean="0">
                <a:solidFill>
                  <a:srgbClr val="FFFF00"/>
                </a:solidFill>
                <a:latin typeface="Times New Roman" pitchFamily="18" charset="0"/>
                <a:cs typeface="Times New Roman" pitchFamily="18" charset="0"/>
              </a:rPr>
              <a:t>От природы способностей нет,  и не может существовать - ведь способы необходимо каждому человеку выработать, приобрести каким-то образом, прежде всего в деятельности. </a:t>
            </a:r>
            <a:endParaRPr lang="ru-RU" sz="2800" dirty="0" smtClean="0"/>
          </a:p>
        </p:txBody>
      </p:sp>
    </p:spTree>
  </p:cSld>
  <p:clrMapOvr>
    <a:masterClrMapping/>
  </p:clrMapOvr>
  <p:transition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8" presetClass="emph" presetSubtype="0" fill="hold" grpId="1" nodeType="afterEffect">
                                  <p:stCondLst>
                                    <p:cond delay="0"/>
                                  </p:stCondLst>
                                  <p:childTnLst>
                                    <p:animRot by="21600000">
                                      <p:cBhvr>
                                        <p:cTn id="13" dur="1000" fill="hold"/>
                                        <p:tgtEl>
                                          <p:spTgt spid="3"/>
                                        </p:tgtEl>
                                        <p:attrNameLst>
                                          <p:attrName>r</p:attrName>
                                        </p:attrNameLst>
                                      </p:cBhvr>
                                    </p:animRot>
                                  </p:childTnLst>
                                </p:cTn>
                              </p:par>
                              <p:par>
                                <p:cTn id="14" presetID="10" presetClass="exit" presetSubtype="0" fill="hold" grpId="2" nodeType="withEffect">
                                  <p:stCondLst>
                                    <p:cond delay="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3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style.rotation</p:attrName>
                                        </p:attrNameLst>
                                      </p:cBhvr>
                                      <p:tavLst>
                                        <p:tav tm="0">
                                          <p:val>
                                            <p:fltVal val="720"/>
                                          </p:val>
                                        </p:tav>
                                        <p:tav tm="100000">
                                          <p:val>
                                            <p:fltVal val="0"/>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8" presetClass="emph" presetSubtype="0" fill="hold" grpId="1" nodeType="afterEffect">
                                  <p:stCondLst>
                                    <p:cond delay="0"/>
                                  </p:stCondLst>
                                  <p:childTnLst>
                                    <p:animRot by="-21600000">
                                      <p:cBhvr>
                                        <p:cTn id="25" dur="1000" fill="hold"/>
                                        <p:tgtEl>
                                          <p:spTgt spid="4"/>
                                        </p:tgtEl>
                                        <p:attrNameLst>
                                          <p:attrName>r</p:attrName>
                                        </p:attrNameLst>
                                      </p:cBhvr>
                                    </p:animRot>
                                  </p:childTnLst>
                                </p:cTn>
                              </p:par>
                            </p:childTnLst>
                          </p:cTn>
                        </p:par>
                        <p:par>
                          <p:cTn id="26" fill="hold">
                            <p:stCondLst>
                              <p:cond delay="3000"/>
                            </p:stCondLst>
                            <p:childTnLst>
                              <p:par>
                                <p:cTn id="27" presetID="10" presetClass="exit" presetSubtype="0" fill="hold" grpId="2" nodeType="afterEffect">
                                  <p:stCondLst>
                                    <p:cond delay="0"/>
                                  </p:stCondLst>
                                  <p:childTnLst>
                                    <p:animEffect transition="out" filter="fade">
                                      <p:cBhvr>
                                        <p:cTn id="28" dur="1000"/>
                                        <p:tgtEl>
                                          <p:spTgt spid="4"/>
                                        </p:tgtEl>
                                      </p:cBhvr>
                                    </p:animEffect>
                                    <p:set>
                                      <p:cBhvr>
                                        <p:cTn id="29" dur="1" fill="hold">
                                          <p:stCondLst>
                                            <p:cond delay="999"/>
                                          </p:stCondLst>
                                        </p:cTn>
                                        <p:tgtEl>
                                          <p:spTgt spid="4"/>
                                        </p:tgtEl>
                                        <p:attrNameLst>
                                          <p:attrName>style.visibility</p:attrName>
                                        </p:attrNameLst>
                                      </p:cBhvr>
                                      <p:to>
                                        <p:strVal val="hidden"/>
                                      </p:to>
                                    </p:set>
                                  </p:childTnLst>
                                </p:cTn>
                              </p:par>
                            </p:childTnLst>
                          </p:cTn>
                        </p:par>
                        <p:par>
                          <p:cTn id="30" fill="hold">
                            <p:stCondLst>
                              <p:cond delay="4000"/>
                            </p:stCondLst>
                            <p:childTnLst>
                              <p:par>
                                <p:cTn id="31" presetID="2" presetClass="entr" presetSubtype="1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0-#ppt_w/2"/>
                                          </p:val>
                                        </p:tav>
                                        <p:tav tm="100000">
                                          <p:val>
                                            <p:strVal val="#ppt_x"/>
                                          </p:val>
                                        </p:tav>
                                      </p:tavLst>
                                    </p:anim>
                                    <p:anim calcmode="lin" valueType="num">
                                      <p:cBhvr additive="base">
                                        <p:cTn id="34" dur="1000" fill="hold"/>
                                        <p:tgtEl>
                                          <p:spTgt spid="5"/>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10" presetClass="entr" presetSubtype="0" repeatCount="4000" fill="hold" grpId="1"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par>
                          <p:cTn id="39" fill="hold">
                            <p:stCondLst>
                              <p:cond delay="9000"/>
                            </p:stCondLst>
                            <p:childTnLst>
                              <p:par>
                                <p:cTn id="40" presetID="10" presetClass="exit" presetSubtype="0" fill="hold" grpId="2" nodeType="afterEffect">
                                  <p:stCondLst>
                                    <p:cond delay="0"/>
                                  </p:stCondLst>
                                  <p:childTnLst>
                                    <p:animEffect transition="out" filter="fade">
                                      <p:cBhvr>
                                        <p:cTn id="41" dur="1000"/>
                                        <p:tgtEl>
                                          <p:spTgt spid="5"/>
                                        </p:tgtEl>
                                      </p:cBhvr>
                                    </p:animEffect>
                                    <p:set>
                                      <p:cBhvr>
                                        <p:cTn id="42" dur="1" fill="hold">
                                          <p:stCondLst>
                                            <p:cond delay="999"/>
                                          </p:stCondLst>
                                        </p:cTn>
                                        <p:tgtEl>
                                          <p:spTgt spid="5"/>
                                        </p:tgtEl>
                                        <p:attrNameLst>
                                          <p:attrName>style.visibility</p:attrName>
                                        </p:attrNameLst>
                                      </p:cBhvr>
                                      <p:to>
                                        <p:strVal val="hidden"/>
                                      </p:to>
                                    </p:set>
                                  </p:childTnLst>
                                </p:cTn>
                              </p:par>
                            </p:childTnLst>
                          </p:cTn>
                        </p:par>
                        <p:par>
                          <p:cTn id="43" fill="hold">
                            <p:stCondLst>
                              <p:cond delay="10000"/>
                            </p:stCondLst>
                            <p:childTnLst>
                              <p:par>
                                <p:cTn id="44" presetID="10"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childTnLst>
                                </p:cTn>
                              </p:par>
                            </p:childTnLst>
                          </p:cTn>
                        </p:par>
                        <p:par>
                          <p:cTn id="47" fill="hold">
                            <p:stCondLst>
                              <p:cond delay="11000"/>
                            </p:stCondLst>
                            <p:childTnLst>
                              <p:par>
                                <p:cTn id="48" presetID="10" presetClass="exit" presetSubtype="0" fill="hold" grpId="1" nodeType="afterEffect">
                                  <p:stCondLst>
                                    <p:cond delay="0"/>
                                  </p:stCondLst>
                                  <p:childTnLst>
                                    <p:animEffect transition="out" filter="fade">
                                      <p:cBhvr>
                                        <p:cTn id="49" dur="1000"/>
                                        <p:tgtEl>
                                          <p:spTgt spid="6"/>
                                        </p:tgtEl>
                                      </p:cBhvr>
                                    </p:animEffect>
                                    <p:set>
                                      <p:cBhvr>
                                        <p:cTn id="5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28662" y="214290"/>
            <a:ext cx="7500990" cy="4676798"/>
          </a:xfrm>
        </p:spPr>
        <p:txBody>
          <a:bodyPr>
            <a:normAutofit fontScale="90000"/>
          </a:bodyPr>
          <a:lstStyle/>
          <a:p>
            <a:pPr>
              <a:defRPr/>
            </a:pPr>
            <a:r>
              <a:rPr lang="ru-RU" sz="3100" b="1" i="1" dirty="0" smtClean="0">
                <a:solidFill>
                  <a:srgbClr val="FFFF00"/>
                </a:solidFill>
                <a:latin typeface="+mn-lt"/>
              </a:rPr>
              <a:t>Задатки - это </a:t>
            </a:r>
            <a:r>
              <a:rPr lang="ru-RU" sz="3100" b="1" i="1" dirty="0" smtClean="0">
                <a:solidFill>
                  <a:srgbClr val="FFFF00"/>
                </a:solidFill>
                <a:effectLst>
                  <a:outerShdw blurRad="38100" dist="38100" dir="2700000" algn="tl">
                    <a:srgbClr val="000000"/>
                  </a:outerShdw>
                </a:effectLst>
                <a:latin typeface="+mn-lt"/>
                <a:ea typeface="+mj-ea"/>
                <a:cs typeface="+mj-cs"/>
              </a:rPr>
              <a:t>реальные особенности мозга, которые, развиваясь, превращаются в способности.</a:t>
            </a:r>
            <a:r>
              <a:rPr lang="ru-RU" sz="3200" b="1" i="1" dirty="0" smtClean="0">
                <a:solidFill>
                  <a:srgbClr val="FFFF00"/>
                </a:solidFill>
                <a:latin typeface="+mn-lt"/>
                <a:ea typeface="Times New Roman"/>
              </a:rPr>
              <a:t/>
            </a:r>
            <a:br>
              <a:rPr lang="ru-RU" sz="3200" b="1" i="1" dirty="0" smtClean="0">
                <a:solidFill>
                  <a:srgbClr val="FFFF00"/>
                </a:solidFill>
                <a:latin typeface="+mn-lt"/>
                <a:ea typeface="Times New Roman"/>
              </a:rPr>
            </a:br>
            <a:r>
              <a:rPr lang="ru-RU" sz="3200" b="1" i="1" dirty="0" smtClean="0">
                <a:solidFill>
                  <a:srgbClr val="FFFF00"/>
                </a:solidFill>
                <a:latin typeface="+mn-lt"/>
              </a:rPr>
              <a:t/>
            </a:r>
            <a:br>
              <a:rPr lang="ru-RU" sz="3200" b="1" i="1" dirty="0" smtClean="0">
                <a:solidFill>
                  <a:srgbClr val="FFFF00"/>
                </a:solidFill>
                <a:latin typeface="+mn-lt"/>
              </a:rPr>
            </a:br>
            <a:r>
              <a:rPr lang="ru-RU" sz="3100" b="1" i="1" dirty="0" smtClean="0">
                <a:solidFill>
                  <a:srgbClr val="FFFF00"/>
                </a:solidFill>
                <a:latin typeface="+mn-lt"/>
              </a:rPr>
              <a:t>Задатки-семена будущего растения, которые могут сами по себе быть лучше или хуже, но об их качестве мы можем судить лишь после того, как из них что-либо вырастет.</a:t>
            </a:r>
            <a:r>
              <a:rPr lang="ru-RU" dirty="0" smtClean="0"/>
              <a:t/>
            </a:r>
            <a:br>
              <a:rPr lang="ru-RU" dirty="0" smtClean="0"/>
            </a:br>
            <a:endParaRPr lang="ru-RU" dirty="0"/>
          </a:p>
        </p:txBody>
      </p:sp>
      <p:pic>
        <p:nvPicPr>
          <p:cNvPr id="3" name="Picture 57" descr="2493def5ff67"/>
          <p:cNvPicPr>
            <a:picLocks noChangeAspect="1" noChangeArrowheads="1"/>
          </p:cNvPicPr>
          <p:nvPr/>
        </p:nvPicPr>
        <p:blipFill>
          <a:blip r:embed="rId2"/>
          <a:srcRect b="14920"/>
          <a:stretch>
            <a:fillRect/>
          </a:stretch>
        </p:blipFill>
        <p:spPr bwMode="auto">
          <a:xfrm rot="-602209">
            <a:off x="346075" y="4535488"/>
            <a:ext cx="2162175" cy="2276475"/>
          </a:xfrm>
          <a:prstGeom prst="rect">
            <a:avLst/>
          </a:prstGeom>
          <a:noFill/>
          <a:ln w="9525">
            <a:noFill/>
            <a:miter lim="800000"/>
            <a:headEnd/>
            <a:tailEnd/>
          </a:ln>
        </p:spPr>
      </p:pic>
      <p:pic>
        <p:nvPicPr>
          <p:cNvPr id="4" name="Picture 60" descr="2493def5ff67"/>
          <p:cNvPicPr>
            <a:picLocks noChangeAspect="1" noChangeArrowheads="1"/>
          </p:cNvPicPr>
          <p:nvPr/>
        </p:nvPicPr>
        <p:blipFill>
          <a:blip r:embed="rId3"/>
          <a:srcRect b="12990"/>
          <a:stretch>
            <a:fillRect/>
          </a:stretch>
        </p:blipFill>
        <p:spPr bwMode="auto">
          <a:xfrm rot="544797">
            <a:off x="6875463" y="3684588"/>
            <a:ext cx="2136775" cy="3182937"/>
          </a:xfrm>
          <a:prstGeom prst="rect">
            <a:avLst/>
          </a:prstGeom>
          <a:noFill/>
          <a:ln w="9525">
            <a:noFill/>
            <a:miter lim="800000"/>
            <a:headEnd/>
            <a:tailEnd/>
          </a:ln>
        </p:spPr>
      </p:pic>
      <p:pic>
        <p:nvPicPr>
          <p:cNvPr id="5" name="Picture 58" descr="2493def5ff67"/>
          <p:cNvPicPr>
            <a:picLocks noChangeAspect="1" noChangeArrowheads="1"/>
          </p:cNvPicPr>
          <p:nvPr/>
        </p:nvPicPr>
        <p:blipFill>
          <a:blip r:embed="rId4"/>
          <a:srcRect b="15352"/>
          <a:stretch>
            <a:fillRect/>
          </a:stretch>
        </p:blipFill>
        <p:spPr bwMode="auto">
          <a:xfrm rot="-1438029">
            <a:off x="2578100" y="4513263"/>
            <a:ext cx="1644650" cy="2490787"/>
          </a:xfrm>
          <a:prstGeom prst="rect">
            <a:avLst/>
          </a:prstGeom>
          <a:noFill/>
          <a:ln w="9525">
            <a:noFill/>
            <a:miter lim="800000"/>
            <a:headEnd/>
            <a:tailEnd/>
          </a:ln>
        </p:spPr>
      </p:pic>
      <p:pic>
        <p:nvPicPr>
          <p:cNvPr id="6" name="Picture 59" descr="2493def5ff67"/>
          <p:cNvPicPr>
            <a:picLocks noChangeAspect="1" noChangeArrowheads="1"/>
          </p:cNvPicPr>
          <p:nvPr/>
        </p:nvPicPr>
        <p:blipFill>
          <a:blip r:embed="rId5"/>
          <a:srcRect b="12643"/>
          <a:stretch>
            <a:fillRect/>
          </a:stretch>
        </p:blipFill>
        <p:spPr bwMode="auto">
          <a:xfrm rot="1465935" flipH="1">
            <a:off x="3733607" y="4150957"/>
            <a:ext cx="1979613" cy="2592387"/>
          </a:xfrm>
          <a:prstGeom prst="rect">
            <a:avLst/>
          </a:prstGeom>
          <a:noFill/>
          <a:ln w="9525">
            <a:noFill/>
            <a:miter lim="800000"/>
            <a:headEnd/>
            <a:tailEnd/>
          </a:ln>
        </p:spPr>
      </p:pic>
      <p:pic>
        <p:nvPicPr>
          <p:cNvPr id="7" name="Picture 61" descr="2493def5ff67"/>
          <p:cNvPicPr>
            <a:picLocks noChangeAspect="1" noChangeArrowheads="1"/>
          </p:cNvPicPr>
          <p:nvPr/>
        </p:nvPicPr>
        <p:blipFill>
          <a:blip r:embed="rId6"/>
          <a:srcRect b="7747"/>
          <a:stretch>
            <a:fillRect/>
          </a:stretch>
        </p:blipFill>
        <p:spPr bwMode="auto">
          <a:xfrm rot="-1277510">
            <a:off x="6281738" y="4899025"/>
            <a:ext cx="1265237" cy="1871663"/>
          </a:xfrm>
          <a:prstGeom prst="rect">
            <a:avLst/>
          </a:prstGeom>
          <a:noFill/>
          <a:ln w="9525">
            <a:noFill/>
            <a:miter lim="800000"/>
            <a:headEnd/>
            <a:tailEnd/>
          </a:ln>
        </p:spPr>
      </p:pic>
    </p:spTree>
  </p:cSld>
  <p:clrMapOvr>
    <a:masterClrMapping/>
  </p:clrMapOvr>
  <p:transition advClick="0" advTm="6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5800" y="609600"/>
            <a:ext cx="7772400" cy="4748226"/>
          </a:xfrm>
        </p:spPr>
        <p:txBody>
          <a:bodyPr>
            <a:normAutofit fontScale="90000"/>
          </a:bodyPr>
          <a:lstStyle/>
          <a:p>
            <a:r>
              <a:rPr lang="ru-RU" sz="3200" b="1" i="1" dirty="0" smtClean="0">
                <a:solidFill>
                  <a:srgbClr val="FFFF00"/>
                </a:solidFill>
                <a:effectLst>
                  <a:outerShdw blurRad="38100" dist="38100" dir="2700000" algn="tl">
                    <a:srgbClr val="000000"/>
                  </a:outerShdw>
                </a:effectLst>
                <a:latin typeface="+mn-lt"/>
                <a:ea typeface="+mj-ea"/>
                <a:cs typeface="+mj-cs"/>
              </a:rPr>
              <a:t>Способности развивает только та деятельность, в процессе которой возникают положительные эмоции. Деятельность, которой занимается ребенок, должна быть связана с положительными эмоциями,  иначе говоря, приносить радость, удовольствие. Есть эта радость - задатки развиваются, нет радости от умственной деятельности - способностей не будет. </a:t>
            </a:r>
            <a:endParaRPr lang="ru-RU" sz="3200" b="1" i="1" dirty="0" smtClean="0">
              <a:solidFill>
                <a:srgbClr val="FFFF00"/>
              </a:solidFill>
              <a:latin typeface="+mn-lt"/>
              <a:ea typeface="Times New Roman"/>
            </a:endParaRPr>
          </a:p>
          <a:p>
            <a:endParaRPr lang="ru-RU" dirty="0"/>
          </a:p>
        </p:txBody>
      </p:sp>
      <p:sp>
        <p:nvSpPr>
          <p:cNvPr id="3" name="AutoShape 13"/>
          <p:cNvSpPr>
            <a:spLocks noChangeArrowheads="1"/>
          </p:cNvSpPr>
          <p:nvPr/>
        </p:nvSpPr>
        <p:spPr bwMode="auto">
          <a:xfrm>
            <a:off x="1000100" y="4714884"/>
            <a:ext cx="7286644" cy="1873250"/>
          </a:xfrm>
          <a:prstGeom prst="cloudCallout">
            <a:avLst>
              <a:gd name="adj1" fmla="val -51722"/>
              <a:gd name="adj2" fmla="val 28981"/>
            </a:avLst>
          </a:prstGeom>
          <a:solidFill>
            <a:schemeClr val="tx1"/>
          </a:solidFill>
          <a:ln w="9525">
            <a:noFill/>
            <a:round/>
            <a:headEnd/>
            <a:tailEnd/>
          </a:ln>
          <a:effectLst>
            <a:glow rad="228600">
              <a:schemeClr val="accent3">
                <a:satMod val="175000"/>
                <a:alpha val="40000"/>
              </a:schemeClr>
            </a:glow>
          </a:effectLst>
        </p:spPr>
        <p:txBody>
          <a:bodyPr/>
          <a:lstStyle/>
          <a:p>
            <a:pPr algn="ctr"/>
            <a:endParaRPr lang="ru-RU"/>
          </a:p>
        </p:txBody>
      </p:sp>
      <p:pic>
        <p:nvPicPr>
          <p:cNvPr id="4" name="Picture 45" descr="мед"/>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643570" y="4714884"/>
            <a:ext cx="1619250" cy="1728788"/>
          </a:xfrm>
          <a:prstGeom prst="rect">
            <a:avLst/>
          </a:prstGeom>
          <a:noFill/>
        </p:spPr>
      </p:pic>
      <p:pic>
        <p:nvPicPr>
          <p:cNvPr id="6" name="Picture 46" descr="ёж"/>
          <p:cNvPicPr>
            <a:picLocks noChangeAspect="1" noChangeArrowheads="1"/>
          </p:cNvPicPr>
          <p:nvPr/>
        </p:nvPicPr>
        <p:blipFill>
          <a:blip r:embed="rId3">
            <a:clrChange>
              <a:clrFrom>
                <a:srgbClr val="FFFFFD"/>
              </a:clrFrom>
              <a:clrTo>
                <a:srgbClr val="FFFFFD">
                  <a:alpha val="0"/>
                </a:srgbClr>
              </a:clrTo>
            </a:clrChange>
            <a:lum bright="-6000"/>
          </a:blip>
          <a:srcRect/>
          <a:stretch>
            <a:fillRect/>
          </a:stretch>
        </p:blipFill>
        <p:spPr bwMode="auto">
          <a:xfrm>
            <a:off x="3214678" y="4786322"/>
            <a:ext cx="1341437" cy="1698625"/>
          </a:xfrm>
          <a:prstGeom prst="rect">
            <a:avLst/>
          </a:prstGeom>
          <a:noFill/>
        </p:spPr>
      </p:pic>
      <p:pic>
        <p:nvPicPr>
          <p:cNvPr id="8" name="Picture 61" descr="2493def5ff67"/>
          <p:cNvPicPr>
            <a:picLocks noChangeAspect="1" noChangeArrowheads="1"/>
          </p:cNvPicPr>
          <p:nvPr/>
        </p:nvPicPr>
        <p:blipFill>
          <a:blip r:embed="rId4" cstate="print"/>
          <a:srcRect b="7747"/>
          <a:stretch>
            <a:fillRect/>
          </a:stretch>
        </p:blipFill>
        <p:spPr bwMode="auto">
          <a:xfrm rot="1725580">
            <a:off x="7506536" y="4403756"/>
            <a:ext cx="1265237" cy="1871662"/>
          </a:xfrm>
          <a:prstGeom prst="rect">
            <a:avLst/>
          </a:prstGeom>
          <a:noFill/>
        </p:spPr>
      </p:pic>
      <p:pic>
        <p:nvPicPr>
          <p:cNvPr id="9" name="Picture 58" descr="2493def5ff67"/>
          <p:cNvPicPr>
            <a:picLocks noChangeAspect="1" noChangeArrowheads="1"/>
          </p:cNvPicPr>
          <p:nvPr/>
        </p:nvPicPr>
        <p:blipFill>
          <a:blip r:embed="rId5" cstate="print"/>
          <a:srcRect b="15352"/>
          <a:stretch>
            <a:fillRect/>
          </a:stretch>
        </p:blipFill>
        <p:spPr bwMode="auto">
          <a:xfrm rot="19330449">
            <a:off x="511620" y="4356172"/>
            <a:ext cx="1644650" cy="2232025"/>
          </a:xfrm>
          <a:prstGeom prst="rect">
            <a:avLst/>
          </a:prstGeom>
          <a:noFill/>
        </p:spPr>
      </p:pic>
    </p:spTree>
  </p:cSld>
  <p:clrMapOvr>
    <a:masterClrMapping/>
  </p:clrMapOvr>
  <p:transition spd="med"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0-#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1+#ppt_w/2"/>
                                          </p:val>
                                        </p:tav>
                                        <p:tav tm="100000">
                                          <p:val>
                                            <p:strVal val="#ppt_x"/>
                                          </p:val>
                                        </p:tav>
                                      </p:tavLst>
                                    </p:anim>
                                    <p:anim calcmode="lin" valueType="num">
                                      <p:cBhvr additive="base">
                                        <p:cTn id="22" dur="2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000" fill="hold"/>
                                        <p:tgtEl>
                                          <p:spTgt spid="9"/>
                                        </p:tgtEl>
                                        <p:attrNameLst>
                                          <p:attrName>ppt_x</p:attrName>
                                        </p:attrNameLst>
                                      </p:cBhvr>
                                      <p:tavLst>
                                        <p:tav tm="0">
                                          <p:val>
                                            <p:strVal val="#ppt_x"/>
                                          </p:val>
                                        </p:tav>
                                        <p:tav tm="100000">
                                          <p:val>
                                            <p:strVal val="#ppt_x"/>
                                          </p:val>
                                        </p:tav>
                                      </p:tavLst>
                                    </p:anim>
                                    <p:anim calcmode="lin" valueType="num">
                                      <p:cBhvr additive="base">
                                        <p:cTn id="3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Синий обелиск">
  <a:themeElements>
    <a:clrScheme name="Синий обелиск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Синий обелиск">
      <a:majorFont>
        <a:latin typeface="Arial"/>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Синий обелиск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Синий обелиск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Синий обелиск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Синий обелиск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Синий обелиск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Designs\Синий обелиск.pot</Template>
  <TotalTime>830</TotalTime>
  <Words>201</Words>
  <Application>Microsoft Office PowerPoint</Application>
  <PresentationFormat>Экран (4:3)</PresentationFormat>
  <Paragraphs>18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Синий обелиск</vt:lpstr>
      <vt:lpstr>Одаренность - вымысел и реальность</vt:lpstr>
      <vt:lpstr>1. Дисциплинированный. 2. Неровно успевающий. 3. Организованный. 4. Выбивающийся из общего темпа. 5. Эрудированный. 6. Странный в поведении, непонятный. 7. Умеющий поддержать общее дело (коллективист). 8. Выскакивающий во время занятия с нелепыми замечаниями. 9. Стабильно успевающий (всегда хорошо учится). 10. Занятый своими делами (индивидуалист). 11. Быстро, на лету схватывающий. 12. Не умеющий общаться, конфликтный. 13. Общающийся легко, приятный в общении. 14. Иногда тугодум, не может понять очевидного.  15. Ясно, понятно для всех выражающий свои мысли.  16. Не всегда подчиняющийся большинству или официальному руководству. </vt:lpstr>
      <vt:lpstr>Одаренность, особенно творческая одаренность - большое счастье и большое испытание и для обладателей этого Дара, и для педагогов, и родителей.  </vt:lpstr>
      <vt:lpstr> Одаренность - от слова «дар»  (дар природы, Божий дар) </vt:lpstr>
      <vt:lpstr>Слайд 5</vt:lpstr>
      <vt:lpstr> Одаренность - это высокий уровень развития каких-либо способностей, а одаренные дети, соответственно, дети с достаточно высокоразвитыми способностями. </vt:lpstr>
      <vt:lpstr> Способности - это способы выполнения деятельности. Не отдельные приемы, а глобальные, фундаментальные способы.  От природы способностей нет,  и не может существовать - ведь способы необходимо каждому человеку выработать, приобрести каким-то образом, прежде всего в деятельности. </vt:lpstr>
      <vt:lpstr>Задатки - это реальные особенности мозга, которые, развиваясь, превращаются в способности.  Задатки-семена будущего растения, которые могут сами по себе быть лучше или хуже, но об их качестве мы можем судить лишь после того, как из них что-либо вырастет. </vt:lpstr>
      <vt:lpstr>Способности развивает только та деятельность, в процессе которой возникают положительные эмоции. Деятельность, которой занимается ребенок, должна быть связана с положительными эмоциями,  иначе говоря, приносить радость, удовольствие. Есть эта радость - задатки развиваются, нет радости от умственной деятельности - способностей не будет.  </vt:lpstr>
      <vt:lpstr>Длительные занятия, проводимые без желания ребенка, любые дополнительные занятия с точки зрения развития способностей бесполезны, либо просто вредны, так как деятельность по принуждению увеличивает отрицательное отношение к ней.</vt:lpstr>
      <vt:lpstr>Начинать учение ребенка надо с радости познания, только на этом фоне можно развить способности.  Это не значит, конечно, что учение должно быть только радостью. Чем старше ребенок, тем больше элементов обязательности, даже принуждения (лучше самопринуждения) надо вводить в учение.  Но начало, когда ученье только начинается, должно обязательно быть приятным, радостным для ребенка. Иначе ни о каких способностях не приходится говорить.</vt:lpstr>
      <vt:lpstr> «Мотором» в развитии способностей является потребность в познании.  Для развития способностей необходимо, чтобы умственная деятельность протекала на фоне ярко выраженных положительных эмоций - чувства радости, удовольствия, иногда даже интеллектуального восторга.  Познавательная потребность как раз обеспечивает такой фон. При наличии удовольствия от умственной деятельности развитие способностей происходит почти незаметно, быстро и легко. При отсутствии таких эмоций способности не удается развить за долгие часы напряженной умственной работы.</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Театрализованная деятельность в подготовке к школе</dc:title>
  <dc:creator>XP GAME 2008</dc:creator>
  <cp:lastModifiedBy>Психолог</cp:lastModifiedBy>
  <cp:revision>93</cp:revision>
  <dcterms:created xsi:type="dcterms:W3CDTF">2009-12-16T16:06:48Z</dcterms:created>
  <dcterms:modified xsi:type="dcterms:W3CDTF">2010-10-11T08:15:22Z</dcterms:modified>
</cp:coreProperties>
</file>