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56" r:id="rId3"/>
    <p:sldId id="279" r:id="rId4"/>
    <p:sldId id="259" r:id="rId5"/>
    <p:sldId id="281" r:id="rId6"/>
    <p:sldId id="285" r:id="rId7"/>
    <p:sldId id="308" r:id="rId8"/>
    <p:sldId id="260" r:id="rId9"/>
    <p:sldId id="268" r:id="rId10"/>
    <p:sldId id="287" r:id="rId11"/>
    <p:sldId id="270" r:id="rId12"/>
    <p:sldId id="289" r:id="rId13"/>
    <p:sldId id="271" r:id="rId14"/>
    <p:sldId id="290" r:id="rId15"/>
    <p:sldId id="291" r:id="rId16"/>
    <p:sldId id="292" r:id="rId17"/>
    <p:sldId id="272" r:id="rId18"/>
    <p:sldId id="273" r:id="rId19"/>
    <p:sldId id="310" r:id="rId20"/>
    <p:sldId id="294" r:id="rId21"/>
    <p:sldId id="296" r:id="rId22"/>
    <p:sldId id="297" r:id="rId23"/>
    <p:sldId id="298" r:id="rId24"/>
    <p:sldId id="299" r:id="rId25"/>
    <p:sldId id="280" r:id="rId26"/>
    <p:sldId id="300" r:id="rId27"/>
    <p:sldId id="301" r:id="rId28"/>
    <p:sldId id="302" r:id="rId29"/>
    <p:sldId id="303" r:id="rId30"/>
    <p:sldId id="282" r:id="rId31"/>
    <p:sldId id="304" r:id="rId32"/>
    <p:sldId id="305" r:id="rId33"/>
    <p:sldId id="306" r:id="rId34"/>
    <p:sldId id="307" r:id="rId35"/>
    <p:sldId id="277" r:id="rId36"/>
    <p:sldId id="283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660033"/>
    <a:srgbClr val="800000"/>
    <a:srgbClr val="422C16"/>
    <a:srgbClr val="0C788E"/>
    <a:srgbClr val="008080"/>
    <a:srgbClr val="3366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1" autoAdjust="0"/>
    <p:restoredTop sz="94652" autoAdjust="0"/>
  </p:normalViewPr>
  <p:slideViewPr>
    <p:cSldViewPr>
      <p:cViewPr varScale="1">
        <p:scale>
          <a:sx n="71" d="100"/>
          <a:sy n="71" d="100"/>
        </p:scale>
        <p:origin x="-8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4B65E-8420-428B-8F65-4AE961CA8E7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41BB-ABAB-4447-B244-B74DEB84F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9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A41BB-ABAB-4447-B244-B74DEB84FB0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11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A41BB-ABAB-4447-B244-B74DEB84FB0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58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F8C41-F449-4F7C-8444-68AA3767300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6C6C-5BCF-450B-B3C6-83A5D790108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6C64-8A3F-463E-BEE1-5D7DD3A2C83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BF68E-051B-4CC4-B10E-F7BA9B318C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12C74-C50E-4A62-9D01-37FBC2A678B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20206-5E3D-4C87-BE5F-A0A4731496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AB4AD-1463-4BD8-805C-5B21ED854AE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63AF-B545-4039-B50D-70F6E4A50BE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92F0-52CA-4801-890C-BD279774091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98350-AB7F-4822-8B60-A9ADE9ACFD8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2161E-3F5C-4210-8946-CAF9906783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E9C936-F324-4391-AB35-ACC37CBF2F14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lpictures.ru/kartinki-na-temu-zdorovyiyy-obraz-jizni.html#5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здоровье?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ТОКОНКУРС на тему «Здоровый...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5920"/>
            <a:ext cx="8424935" cy="6106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2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16632"/>
            <a:ext cx="2880319" cy="576064"/>
          </a:xfrm>
        </p:spPr>
        <p:txBody>
          <a:bodyPr/>
          <a:lstStyle/>
          <a:p>
            <a:r>
              <a:rPr lang="ru-RU" i="1" u="sng" dirty="0" smtClean="0"/>
              <a:t>  </a:t>
            </a:r>
            <a:r>
              <a:rPr lang="ru-RU" i="1" u="sng" dirty="0" smtClean="0">
                <a:solidFill>
                  <a:srgbClr val="FF0000"/>
                </a:solidFill>
              </a:rPr>
              <a:t>1 этап</a:t>
            </a:r>
            <a:endParaRPr lang="ru-RU" i="1" u="sng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4664"/>
            <a:ext cx="4669358" cy="52565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92696"/>
            <a:ext cx="3816424" cy="5256584"/>
          </a:xfrm>
        </p:spPr>
        <p:txBody>
          <a:bodyPr/>
          <a:lstStyle/>
          <a:p>
            <a:r>
              <a:rPr lang="ru-RU" sz="2400" b="1" dirty="0"/>
              <a:t>3)Участвовали в подготовке и проведении  «Часов Здоровья».</a:t>
            </a:r>
          </a:p>
          <a:p>
            <a:r>
              <a:rPr lang="ru-RU" sz="2400" b="1" dirty="0"/>
              <a:t>4)Активно работали на занятиях по превентивному обучению.</a:t>
            </a:r>
          </a:p>
          <a:p>
            <a:r>
              <a:rPr lang="ru-RU" sz="2400" b="1" dirty="0"/>
              <a:t>5)Обсуждали важность вопросов бережного отношения к своему здоровью.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20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008313" cy="504056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ШАГ № 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3106688" cy="494622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1) Классный </a:t>
            </a:r>
            <a:r>
              <a:rPr lang="ru-RU" sz="2400" b="1" dirty="0"/>
              <a:t>час «Хорошо быть здоровым»</a:t>
            </a:r>
          </a:p>
          <a:p>
            <a:r>
              <a:rPr lang="ru-RU" sz="2400" b="1" dirty="0"/>
              <a:t>2</a:t>
            </a:r>
            <a:r>
              <a:rPr lang="ru-RU" sz="2400" b="1" dirty="0" smtClean="0"/>
              <a:t>) Чаепитие </a:t>
            </a:r>
            <a:r>
              <a:rPr lang="ru-RU" sz="2400" b="1" dirty="0"/>
              <a:t>«Виды полезного чая»</a:t>
            </a:r>
          </a:p>
          <a:p>
            <a:r>
              <a:rPr lang="ru-RU" sz="2400" b="1" dirty="0"/>
              <a:t>3</a:t>
            </a:r>
            <a:r>
              <a:rPr lang="ru-RU" sz="2400" b="1" dirty="0" smtClean="0"/>
              <a:t>) Беседа </a:t>
            </a:r>
            <a:r>
              <a:rPr lang="ru-RU" sz="2400" b="1" dirty="0"/>
              <a:t>«Я самый здоровый»</a:t>
            </a:r>
          </a:p>
          <a:p>
            <a:r>
              <a:rPr lang="ru-RU" sz="2400" b="1" dirty="0" smtClean="0"/>
              <a:t>4) Анкетирование</a:t>
            </a:r>
            <a:r>
              <a:rPr lang="ru-RU" sz="2400" b="1" dirty="0"/>
              <a:t>. </a:t>
            </a:r>
            <a:endParaRPr lang="ru-RU" sz="2400" b="1" dirty="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431" y="476672"/>
            <a:ext cx="5418369" cy="4639840"/>
          </a:xfrm>
        </p:spPr>
      </p:pic>
    </p:spTree>
    <p:extLst>
      <p:ext uri="{BB962C8B-B14F-4D97-AF65-F5344CB8AC3E}">
        <p14:creationId xmlns:p14="http://schemas.microsoft.com/office/powerpoint/2010/main" val="30762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u="sng" dirty="0" smtClean="0"/>
              <a:t>Диаграмма</a:t>
            </a:r>
            <a:endParaRPr lang="ru-RU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4" y="908720"/>
            <a:ext cx="8182390" cy="420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8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008313" cy="6853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Шаг №2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332656"/>
            <a:ext cx="5111750" cy="47838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84" y="620688"/>
            <a:ext cx="3384376" cy="5400600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Взаимосвязаны или нет состояние здоровья и питание </a:t>
            </a:r>
            <a:r>
              <a:rPr lang="ru-RU" sz="2400" b="1" i="1" dirty="0" smtClean="0">
                <a:solidFill>
                  <a:srgbClr val="FF0000"/>
                </a:solidFill>
              </a:rPr>
              <a:t>человека?</a:t>
            </a:r>
            <a:endParaRPr lang="ru-RU" sz="2400" b="1" i="1" dirty="0">
              <a:solidFill>
                <a:srgbClr val="FF0000"/>
              </a:solidFill>
            </a:endParaRPr>
          </a:p>
          <a:p>
            <a:r>
              <a:rPr lang="ru-RU" sz="2400" b="1" dirty="0" smtClean="0"/>
              <a:t>1) Читали о </a:t>
            </a:r>
            <a:r>
              <a:rPr lang="ru-RU" sz="2400" b="1" dirty="0"/>
              <a:t>пище вредной и </a:t>
            </a:r>
            <a:r>
              <a:rPr lang="ru-RU" sz="2400" b="1" dirty="0" smtClean="0"/>
              <a:t>полезной.</a:t>
            </a:r>
          </a:p>
          <a:p>
            <a:r>
              <a:rPr lang="ru-RU" sz="2400" b="1" dirty="0" smtClean="0"/>
              <a:t>2) Выяснили</a:t>
            </a:r>
            <a:r>
              <a:rPr lang="ru-RU" sz="2400" b="1" dirty="0"/>
              <a:t>, что вредной пищи очень много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781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404664"/>
            <a:ext cx="5111750" cy="47118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76672"/>
            <a:ext cx="3008313" cy="4691063"/>
          </a:xfrm>
        </p:spPr>
        <p:txBody>
          <a:bodyPr/>
          <a:lstStyle/>
          <a:p>
            <a:r>
              <a:rPr lang="ru-RU" sz="2400" b="1" dirty="0" smtClean="0"/>
              <a:t>3) Исследовали прилавки </a:t>
            </a:r>
            <a:r>
              <a:rPr lang="ru-RU" sz="2400" b="1" dirty="0"/>
              <a:t>магазинов «Ретро», торговых точек на территории рынка  «У фонтана», буфета в магазине «ЦУМ».</a:t>
            </a:r>
          </a:p>
          <a:p>
            <a:r>
              <a:rPr lang="ru-RU" sz="2400" b="1" dirty="0"/>
              <a:t>4) Прочитали этикетки многих товаров.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8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3312368" cy="52638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Шаг №2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48680"/>
            <a:ext cx="3600400" cy="554461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1) Газированные </a:t>
            </a:r>
            <a:r>
              <a:rPr lang="ru-RU" sz="2400" b="1" dirty="0"/>
              <a:t>напитки</a:t>
            </a:r>
          </a:p>
          <a:p>
            <a:r>
              <a:rPr lang="ru-RU" sz="2400" b="1" dirty="0" smtClean="0"/>
              <a:t>2) Соки</a:t>
            </a:r>
            <a:r>
              <a:rPr lang="ru-RU" sz="2400" b="1" dirty="0"/>
              <a:t>, воды</a:t>
            </a:r>
          </a:p>
          <a:p>
            <a:r>
              <a:rPr lang="ru-RU" sz="2400" b="1" dirty="0" smtClean="0"/>
              <a:t>3) Консервы</a:t>
            </a:r>
            <a:endParaRPr lang="ru-RU" sz="2400" b="1" dirty="0"/>
          </a:p>
          <a:p>
            <a:r>
              <a:rPr lang="ru-RU" sz="2400" b="1" dirty="0" smtClean="0"/>
              <a:t>4) Хлебо–булочные </a:t>
            </a:r>
            <a:r>
              <a:rPr lang="ru-RU" sz="2400" b="1" dirty="0"/>
              <a:t>изделия</a:t>
            </a:r>
          </a:p>
          <a:p>
            <a:r>
              <a:rPr lang="ru-RU" sz="2400" b="1" dirty="0" smtClean="0"/>
              <a:t>5) Кондитерские </a:t>
            </a:r>
            <a:r>
              <a:rPr lang="ru-RU" sz="2400" b="1" dirty="0"/>
              <a:t>изделия</a:t>
            </a:r>
          </a:p>
          <a:p>
            <a:r>
              <a:rPr lang="ru-RU" sz="2400" b="1" dirty="0" smtClean="0"/>
              <a:t>6) Молочные </a:t>
            </a:r>
            <a:r>
              <a:rPr lang="ru-RU" sz="2400" b="1" dirty="0"/>
              <a:t>продукты</a:t>
            </a:r>
          </a:p>
          <a:p>
            <a:r>
              <a:rPr lang="ru-RU" sz="2400" b="1" dirty="0"/>
              <a:t>7</a:t>
            </a:r>
            <a:r>
              <a:rPr lang="ru-RU" sz="2400" b="1" dirty="0" smtClean="0"/>
              <a:t>) Конфеты</a:t>
            </a:r>
            <a:endParaRPr lang="ru-RU" sz="2400" b="1" dirty="0"/>
          </a:p>
          <a:p>
            <a:r>
              <a:rPr lang="ru-RU" sz="2400" b="1" dirty="0" smtClean="0"/>
              <a:t>8) Сыр</a:t>
            </a:r>
            <a:endParaRPr lang="ru-RU" sz="2400" b="1" dirty="0"/>
          </a:p>
          <a:p>
            <a:r>
              <a:rPr lang="ru-RU" sz="2400" b="1" dirty="0" smtClean="0"/>
              <a:t>9) Масло </a:t>
            </a:r>
            <a:r>
              <a:rPr lang="ru-RU" sz="2400" b="1" dirty="0"/>
              <a:t>и другие</a:t>
            </a:r>
          </a:p>
          <a:p>
            <a:endParaRPr lang="ru-RU" b="1" dirty="0"/>
          </a:p>
        </p:txBody>
      </p:sp>
      <p:pic>
        <p:nvPicPr>
          <p:cNvPr id="5" name="Picture 3" descr="C:\Users\1\Desktop\Всё Милички=)\сЛаДоСтИ)))\_____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97843">
            <a:off x="3576157" y="1698755"/>
            <a:ext cx="5111750" cy="3833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067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3008313" cy="45437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Шаг №2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26894" y="836712"/>
            <a:ext cx="3374758" cy="4032448"/>
          </a:xfrm>
        </p:spPr>
        <p:txBody>
          <a:bodyPr/>
          <a:lstStyle/>
          <a:p>
            <a:r>
              <a:rPr lang="ru-RU" sz="2800" b="1" dirty="0" smtClean="0"/>
              <a:t>Самыми </a:t>
            </a:r>
            <a:r>
              <a:rPr lang="ru-RU" sz="2800" b="1" u="sng" dirty="0"/>
              <a:t>вредными</a:t>
            </a:r>
            <a:r>
              <a:rPr lang="ru-RU" sz="2800" b="1" dirty="0"/>
              <a:t> по содержанию консервантов </a:t>
            </a:r>
            <a:r>
              <a:rPr lang="ru-RU" sz="2800" b="1" dirty="0" smtClean="0"/>
              <a:t>являются:</a:t>
            </a:r>
          </a:p>
          <a:p>
            <a:endParaRPr lang="ru-RU" sz="2400" dirty="0"/>
          </a:p>
          <a:p>
            <a:r>
              <a:rPr lang="ru-RU" sz="2400" b="1" dirty="0" smtClean="0"/>
              <a:t>1) Кириешки</a:t>
            </a:r>
            <a:endParaRPr lang="ru-RU" sz="2400" b="1" dirty="0"/>
          </a:p>
          <a:p>
            <a:r>
              <a:rPr lang="ru-RU" sz="2400" b="1" dirty="0" smtClean="0"/>
              <a:t>2) Чипсы</a:t>
            </a:r>
            <a:r>
              <a:rPr lang="ru-RU" sz="2400" b="1" dirty="0"/>
              <a:t>	</a:t>
            </a:r>
          </a:p>
          <a:p>
            <a:r>
              <a:rPr lang="ru-RU" sz="2400" b="1" dirty="0" smtClean="0"/>
              <a:t>3) Сникерсы</a:t>
            </a:r>
            <a:endParaRPr lang="ru-RU" sz="2400" b="1" dirty="0"/>
          </a:p>
          <a:p>
            <a:r>
              <a:rPr lang="ru-RU" sz="2400" b="1" dirty="0" smtClean="0"/>
              <a:t>4) Фанта</a:t>
            </a:r>
            <a:endParaRPr lang="ru-RU" sz="2400" b="1" dirty="0"/>
          </a:p>
          <a:p>
            <a:r>
              <a:rPr lang="ru-RU" sz="2400" b="1" dirty="0" smtClean="0"/>
              <a:t>5) Кока-кола </a:t>
            </a:r>
            <a:endParaRPr lang="ru-RU" sz="2400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268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52120" cy="74240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Вредные пищевые добавки: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476672"/>
            <a:ext cx="3034680" cy="47525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80729"/>
            <a:ext cx="5112568" cy="417646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Опасные</a:t>
            </a:r>
            <a:r>
              <a:rPr lang="ru-RU" sz="2800" b="1" dirty="0"/>
              <a:t>: Е – 102, Е – 123, Е -127, Е – 124, Е – 637, Е – 402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Ракообразующие</a:t>
            </a:r>
            <a:r>
              <a:rPr lang="ru-RU" sz="2800" b="1" dirty="0"/>
              <a:t>: Е – 153, Е – 209-216, Е – 280-284</a:t>
            </a:r>
          </a:p>
          <a:p>
            <a:r>
              <a:rPr lang="ru-RU" sz="2800" b="1" dirty="0" smtClean="0">
                <a:solidFill>
                  <a:srgbClr val="92D050"/>
                </a:solidFill>
              </a:rPr>
              <a:t>Повышающие </a:t>
            </a:r>
            <a:r>
              <a:rPr lang="ru-RU" sz="2800" b="1" dirty="0">
                <a:solidFill>
                  <a:srgbClr val="92D050"/>
                </a:solidFill>
              </a:rPr>
              <a:t>давление</a:t>
            </a:r>
            <a:r>
              <a:rPr lang="ru-RU" sz="2800" b="1" dirty="0"/>
              <a:t>: Е – 251,Е – 154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Расстройство </a:t>
            </a:r>
            <a:r>
              <a:rPr lang="ru-RU" sz="2800" b="1" dirty="0">
                <a:solidFill>
                  <a:srgbClr val="7030A0"/>
                </a:solidFill>
              </a:rPr>
              <a:t>желудка</a:t>
            </a:r>
            <a:r>
              <a:rPr lang="ru-RU" sz="2800" b="1" dirty="0"/>
              <a:t>: Е – 626-635, Е – 450-462</a:t>
            </a:r>
          </a:p>
          <a:p>
            <a:r>
              <a:rPr lang="ru-RU" sz="2800" b="1" dirty="0" smtClean="0">
                <a:solidFill>
                  <a:srgbClr val="FFC000"/>
                </a:solidFill>
              </a:rPr>
              <a:t>Вредны </a:t>
            </a:r>
            <a:r>
              <a:rPr lang="ru-RU" sz="2800" b="1" dirty="0">
                <a:solidFill>
                  <a:srgbClr val="FFC000"/>
                </a:solidFill>
              </a:rPr>
              <a:t>для кожи</a:t>
            </a:r>
            <a:r>
              <a:rPr lang="ru-RU" sz="2800" b="1" dirty="0"/>
              <a:t>: Е – 951, Е239, 232, Е – 160-161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4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2411761" cy="1584176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Опрос и его результаты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203" y="4437112"/>
            <a:ext cx="2592288" cy="1430215"/>
          </a:xfrm>
        </p:spPr>
        <p:txBody>
          <a:bodyPr/>
          <a:lstStyle/>
          <a:p>
            <a:r>
              <a:rPr lang="ru-RU" sz="2800" b="1" dirty="0" smtClean="0"/>
              <a:t>  </a:t>
            </a:r>
            <a:r>
              <a:rPr lang="ru-RU" sz="2800" b="1" dirty="0"/>
              <a:t>53 </a:t>
            </a:r>
            <a:r>
              <a:rPr lang="ru-RU" sz="2800" b="1" dirty="0" smtClean="0"/>
              <a:t>человека</a:t>
            </a:r>
          </a:p>
          <a:p>
            <a:endParaRPr lang="ru-RU" sz="2800" b="1" dirty="0"/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526" y="188640"/>
            <a:ext cx="640871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4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</a:rPr>
              <a:t>Полезные советы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136339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006666"/>
                </a:solidFill>
              </a:rPr>
              <a:t>- пища должна быть приготовлена на пару</a:t>
            </a:r>
          </a:p>
          <a:p>
            <a:r>
              <a:rPr lang="ru-RU" sz="2400" b="1" i="1" u="sng" dirty="0">
                <a:solidFill>
                  <a:srgbClr val="006666"/>
                </a:solidFill>
              </a:rPr>
              <a:t>- употреблять салаты</a:t>
            </a:r>
          </a:p>
          <a:p>
            <a:r>
              <a:rPr lang="ru-RU" sz="2400" b="1" i="1" u="sng" dirty="0">
                <a:solidFill>
                  <a:srgbClr val="006666"/>
                </a:solidFill>
              </a:rPr>
              <a:t>- перед сном  съедать яблоко</a:t>
            </a:r>
          </a:p>
          <a:p>
            <a:r>
              <a:rPr lang="ru-RU" sz="2400" b="1" i="1" u="sng" dirty="0">
                <a:solidFill>
                  <a:srgbClr val="006666"/>
                </a:solidFill>
              </a:rPr>
              <a:t>- не пить газированную воду</a:t>
            </a:r>
          </a:p>
          <a:p>
            <a:r>
              <a:rPr lang="ru-RU" sz="2400" b="1" i="1" u="sng" dirty="0">
                <a:solidFill>
                  <a:srgbClr val="006666"/>
                </a:solidFill>
              </a:rPr>
              <a:t>- выпивать по 2 литра воды</a:t>
            </a:r>
          </a:p>
          <a:p>
            <a:r>
              <a:rPr lang="ru-RU" sz="2400" b="1" i="1" u="sng" dirty="0">
                <a:solidFill>
                  <a:srgbClr val="006666"/>
                </a:solidFill>
              </a:rPr>
              <a:t>- есть маленькими порциями 4-5 раз в день</a:t>
            </a:r>
          </a:p>
          <a:p>
            <a:r>
              <a:rPr lang="ru-RU" sz="2400" b="1" i="1" u="sng" dirty="0">
                <a:solidFill>
                  <a:srgbClr val="006666"/>
                </a:solidFill>
              </a:rPr>
              <a:t>- обедать в школе</a:t>
            </a:r>
          </a:p>
        </p:txBody>
      </p:sp>
    </p:spTree>
    <p:extLst>
      <p:ext uri="{BB962C8B-B14F-4D97-AF65-F5344CB8AC3E}">
        <p14:creationId xmlns:p14="http://schemas.microsoft.com/office/powerpoint/2010/main" val="36231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Rectangle 132"/>
          <p:cNvSpPr>
            <a:spLocks noGrp="1" noChangeArrowheads="1"/>
          </p:cNvSpPr>
          <p:nvPr>
            <p:ph type="ctrTitle"/>
          </p:nvPr>
        </p:nvSpPr>
        <p:spPr>
          <a:xfrm>
            <a:off x="1285852" y="260648"/>
            <a:ext cx="6594501" cy="2592288"/>
          </a:xfrm>
        </p:spPr>
        <p:txBody>
          <a:bodyPr/>
          <a:lstStyle/>
          <a:p>
            <a:r>
              <a:rPr lang="ru-RU" sz="6600" b="1" i="1" dirty="0" smtClean="0">
                <a:solidFill>
                  <a:srgbClr val="00B0F0"/>
                </a:solidFill>
              </a:rPr>
              <a:t>Если хочешь быть здоров </a:t>
            </a:r>
            <a:endParaRPr lang="es-ES" sz="6600" b="1" i="1" dirty="0">
              <a:solidFill>
                <a:srgbClr val="00B0F0"/>
              </a:solidFill>
            </a:endParaRPr>
          </a:p>
        </p:txBody>
      </p:sp>
      <p:sp>
        <p:nvSpPr>
          <p:cNvPr id="2191" name="Rectangle 143"/>
          <p:cNvSpPr>
            <a:spLocks noChangeArrowheads="1"/>
          </p:cNvSpPr>
          <p:nvPr/>
        </p:nvSpPr>
        <p:spPr bwMode="auto">
          <a:xfrm>
            <a:off x="1739888" y="3429000"/>
            <a:ext cx="576103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Проект о здоровьесбережении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7 Б класса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</a:rPr>
              <a:t>г</a:t>
            </a:r>
            <a:r>
              <a:rPr lang="ru-RU" sz="2800" b="1" dirty="0" smtClean="0">
                <a:solidFill>
                  <a:srgbClr val="00B050"/>
                </a:solidFill>
              </a:rPr>
              <a:t>. Петропавловск-Камчатский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2014 год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7500926" y="6500810"/>
            <a:ext cx="1643074" cy="3571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008313" cy="4419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Шаг №3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76672"/>
            <a:ext cx="4402832" cy="46398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92696"/>
            <a:ext cx="4139952" cy="4691063"/>
          </a:xfrm>
        </p:spPr>
        <p:txBody>
          <a:bodyPr/>
          <a:lstStyle/>
          <a:p>
            <a:r>
              <a:rPr lang="ru-RU" sz="2400" b="1" dirty="0">
                <a:solidFill>
                  <a:srgbClr val="00B050"/>
                </a:solidFill>
              </a:rPr>
              <a:t>З</a:t>
            </a:r>
            <a:r>
              <a:rPr lang="ru-RU" sz="2400" b="1" dirty="0" smtClean="0">
                <a:solidFill>
                  <a:srgbClr val="00B050"/>
                </a:solidFill>
              </a:rPr>
              <a:t>ависит </a:t>
            </a:r>
            <a:r>
              <a:rPr lang="ru-RU" sz="2400" b="1" dirty="0">
                <a:solidFill>
                  <a:srgbClr val="00B050"/>
                </a:solidFill>
              </a:rPr>
              <a:t>ли наше здоровье от приема в пищу </a:t>
            </a:r>
            <a:r>
              <a:rPr lang="ru-RU" sz="2400" b="1" dirty="0" smtClean="0">
                <a:solidFill>
                  <a:srgbClr val="00B050"/>
                </a:solidFill>
              </a:rPr>
              <a:t>витаминов?</a:t>
            </a:r>
            <a:endParaRPr lang="ru-RU" sz="2400" b="1" dirty="0">
              <a:solidFill>
                <a:srgbClr val="00B050"/>
              </a:solidFill>
            </a:endParaRPr>
          </a:p>
          <a:p>
            <a:r>
              <a:rPr lang="ru-RU" sz="2400" b="1" dirty="0" smtClean="0"/>
              <a:t>Витамины </a:t>
            </a:r>
            <a:r>
              <a:rPr lang="ru-RU" sz="2400" b="1" dirty="0"/>
              <a:t>– это вещества, которые организм сам вырабатывать не может, но поступление их каждому организму необходимо. Витамины  бывают разные: А, В, </a:t>
            </a:r>
            <a:r>
              <a:rPr lang="ru-RU" sz="2400" b="1" dirty="0" smtClean="0"/>
              <a:t>Д, Е</a:t>
            </a:r>
            <a:r>
              <a:rPr lang="ru-RU" sz="2400" b="1" dirty="0"/>
              <a:t>, Ф, Р 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19508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1143000"/>
          </a:xfrm>
        </p:spPr>
        <p:txBody>
          <a:bodyPr/>
          <a:lstStyle/>
          <a:p>
            <a:r>
              <a:rPr lang="ru-RU" b="1" u="sng" dirty="0" smtClean="0"/>
              <a:t>Диаграмма</a:t>
            </a:r>
            <a:endParaRPr lang="ru-RU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19"/>
            <a:ext cx="7776864" cy="470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8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361" y="0"/>
            <a:ext cx="3008313" cy="67039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Ценность молочных продуктов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6632"/>
            <a:ext cx="4707222" cy="517217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0" y="620688"/>
            <a:ext cx="3563888" cy="5184576"/>
          </a:xfrm>
        </p:spPr>
        <p:txBody>
          <a:bodyPr/>
          <a:lstStyle/>
          <a:p>
            <a:r>
              <a:rPr lang="ru-RU" sz="2400" b="1" dirty="0" smtClean="0"/>
              <a:t>1) 45</a:t>
            </a:r>
            <a:r>
              <a:rPr lang="ru-RU" sz="2400" b="1" dirty="0"/>
              <a:t>% молочного жира. Он </a:t>
            </a:r>
            <a:r>
              <a:rPr lang="ru-RU" sz="2400" b="1" dirty="0" smtClean="0"/>
              <a:t>– ценный продукт.</a:t>
            </a:r>
            <a:endParaRPr lang="ru-RU" sz="2400" b="1" dirty="0"/>
          </a:p>
          <a:p>
            <a:r>
              <a:rPr lang="ru-RU" sz="2400" b="1" dirty="0" smtClean="0"/>
              <a:t>2) 25</a:t>
            </a:r>
            <a:r>
              <a:rPr lang="ru-RU" sz="2400" b="1" dirty="0"/>
              <a:t>% </a:t>
            </a:r>
            <a:r>
              <a:rPr lang="ru-RU" sz="2400" b="1" dirty="0" smtClean="0"/>
              <a:t>белков.</a:t>
            </a:r>
          </a:p>
          <a:p>
            <a:r>
              <a:rPr lang="ru-RU" sz="2400" b="1" dirty="0" smtClean="0"/>
              <a:t>Белок - </a:t>
            </a:r>
            <a:r>
              <a:rPr lang="ru-RU" sz="2400" b="1" dirty="0" smtClean="0">
                <a:solidFill>
                  <a:srgbClr val="FF0000"/>
                </a:solidFill>
              </a:rPr>
              <a:t>ценный материал для растущего организма.</a:t>
            </a:r>
          </a:p>
          <a:p>
            <a:r>
              <a:rPr lang="ru-RU" sz="2400" b="1" dirty="0" smtClean="0"/>
              <a:t>3) 12% фосфора</a:t>
            </a:r>
            <a:endParaRPr lang="ru-RU" sz="2400" b="1" dirty="0"/>
          </a:p>
          <a:p>
            <a:r>
              <a:rPr lang="ru-RU" sz="2400" b="1" dirty="0" smtClean="0"/>
              <a:t>4) 4,7</a:t>
            </a:r>
            <a:r>
              <a:rPr lang="ru-RU" sz="2400" b="1" dirty="0"/>
              <a:t>% калия</a:t>
            </a:r>
          </a:p>
          <a:p>
            <a:r>
              <a:rPr lang="ru-RU" sz="2400" b="1" dirty="0" smtClean="0"/>
              <a:t>5) В </a:t>
            </a:r>
            <a:r>
              <a:rPr lang="ru-RU" sz="2400" b="1" dirty="0"/>
              <a:t>сыре есть </a:t>
            </a:r>
            <a:r>
              <a:rPr lang="ru-RU" sz="2400" b="1" dirty="0">
                <a:solidFill>
                  <a:srgbClr val="FF0000"/>
                </a:solidFill>
              </a:rPr>
              <a:t>все витамины</a:t>
            </a:r>
            <a:r>
              <a:rPr lang="ru-RU" sz="2400" b="1" dirty="0" smtClean="0"/>
              <a:t>:  </a:t>
            </a:r>
            <a:r>
              <a:rPr lang="ru-RU" sz="2400" b="1" dirty="0"/>
              <a:t>А,В1,B2,B6,B12,C,D,PP.</a:t>
            </a:r>
          </a:p>
        </p:txBody>
      </p:sp>
    </p:spTree>
    <p:extLst>
      <p:ext uri="{BB962C8B-B14F-4D97-AF65-F5344CB8AC3E}">
        <p14:creationId xmlns:p14="http://schemas.microsoft.com/office/powerpoint/2010/main" val="621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60648"/>
            <a:ext cx="2808312" cy="79208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10 «Совершенных» продуктов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20688"/>
            <a:ext cx="3024336" cy="5040560"/>
          </a:xfrm>
        </p:spPr>
        <p:txBody>
          <a:bodyPr/>
          <a:lstStyle/>
          <a:p>
            <a:r>
              <a:rPr lang="ru-RU" sz="2000" b="1" i="1" dirty="0" smtClean="0"/>
              <a:t> </a:t>
            </a:r>
            <a:endParaRPr lang="ru-RU" sz="2000" b="1" i="1" dirty="0"/>
          </a:p>
          <a:p>
            <a:r>
              <a:rPr lang="ru-RU" sz="2400" b="1" dirty="0" smtClean="0"/>
              <a:t>Брокколи</a:t>
            </a:r>
            <a:endParaRPr lang="ru-RU" sz="2400" b="1" dirty="0"/>
          </a:p>
          <a:p>
            <a:r>
              <a:rPr lang="ru-RU" sz="2400" b="1" dirty="0" smtClean="0"/>
              <a:t>Просо</a:t>
            </a:r>
            <a:endParaRPr lang="ru-RU" sz="2400" b="1" dirty="0"/>
          </a:p>
          <a:p>
            <a:r>
              <a:rPr lang="ru-RU" sz="2400" b="1" dirty="0" smtClean="0"/>
              <a:t>Яблоко</a:t>
            </a:r>
            <a:endParaRPr lang="ru-RU" sz="2400" b="1" dirty="0"/>
          </a:p>
          <a:p>
            <a:r>
              <a:rPr lang="ru-RU" sz="2400" b="1" dirty="0" smtClean="0"/>
              <a:t>Капуста</a:t>
            </a:r>
            <a:endParaRPr lang="ru-RU" sz="2400" b="1" dirty="0"/>
          </a:p>
          <a:p>
            <a:r>
              <a:rPr lang="ru-RU" sz="2400" b="1" dirty="0" smtClean="0"/>
              <a:t>Дыня</a:t>
            </a:r>
            <a:endParaRPr lang="ru-RU" sz="2400" b="1" dirty="0"/>
          </a:p>
          <a:p>
            <a:r>
              <a:rPr lang="ru-RU" sz="2400" b="1" dirty="0" smtClean="0"/>
              <a:t>Кедровые </a:t>
            </a:r>
            <a:r>
              <a:rPr lang="ru-RU" sz="2400" b="1" dirty="0"/>
              <a:t>орехи</a:t>
            </a:r>
          </a:p>
          <a:p>
            <a:r>
              <a:rPr lang="ru-RU" sz="2400" b="1" dirty="0" smtClean="0"/>
              <a:t>Картофель</a:t>
            </a:r>
            <a:endParaRPr lang="ru-RU" sz="2400" b="1" dirty="0"/>
          </a:p>
          <a:p>
            <a:r>
              <a:rPr lang="ru-RU" sz="2400" b="1" dirty="0" smtClean="0"/>
              <a:t>Фасоль</a:t>
            </a:r>
            <a:endParaRPr lang="ru-RU" sz="2400" b="1" dirty="0"/>
          </a:p>
          <a:p>
            <a:r>
              <a:rPr lang="ru-RU" sz="2400" b="1" dirty="0" smtClean="0"/>
              <a:t>Рис</a:t>
            </a:r>
            <a:endParaRPr lang="ru-RU" sz="2400" b="1" dirty="0"/>
          </a:p>
          <a:p>
            <a:r>
              <a:rPr lang="ru-RU" sz="2400" b="1" dirty="0" smtClean="0"/>
              <a:t>Имбирь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5" name="Объект 4" descr="картинки про здоровь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4"/>
            <a:ext cx="5874618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3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/>
          <a:lstStyle/>
          <a:p>
            <a:r>
              <a:rPr lang="ru-RU" dirty="0" smtClean="0"/>
              <a:t>Вывод о витаминах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3898776" cy="5289451"/>
          </a:xfrm>
        </p:spPr>
        <p:txBody>
          <a:bodyPr/>
          <a:lstStyle/>
          <a:p>
            <a:r>
              <a:rPr lang="ru-RU" sz="2400" b="1" i="1" dirty="0" smtClean="0"/>
              <a:t>Почему </a:t>
            </a:r>
            <a:r>
              <a:rPr lang="ru-RU" sz="2400" b="1" i="1" dirty="0"/>
              <a:t>они считаются </a:t>
            </a:r>
            <a:r>
              <a:rPr lang="ru-RU" sz="2400" b="1" i="1" dirty="0" smtClean="0">
                <a:solidFill>
                  <a:srgbClr val="FF0000"/>
                </a:solidFill>
              </a:rPr>
              <a:t>совершенными?</a:t>
            </a:r>
            <a:r>
              <a:rPr lang="ru-RU" sz="2400" b="1" i="1" dirty="0" smtClean="0"/>
              <a:t> </a:t>
            </a:r>
          </a:p>
          <a:p>
            <a:r>
              <a:rPr lang="ru-RU" sz="2400" b="1" dirty="0"/>
              <a:t>В</a:t>
            </a:r>
            <a:r>
              <a:rPr lang="ru-RU" sz="2400" b="1" dirty="0" smtClean="0"/>
              <a:t>ыяснили</a:t>
            </a:r>
            <a:r>
              <a:rPr lang="ru-RU" sz="2400" b="1" dirty="0"/>
              <a:t>, это </a:t>
            </a:r>
            <a:r>
              <a:rPr lang="ru-RU" sz="2400" b="1" dirty="0">
                <a:solidFill>
                  <a:srgbClr val="FF0000"/>
                </a:solidFill>
              </a:rPr>
              <a:t>кладовая витаминов </a:t>
            </a:r>
            <a:r>
              <a:rPr lang="ru-RU" sz="2400" b="1" dirty="0"/>
              <a:t>и минеральных веществ, необходимых для </a:t>
            </a:r>
            <a:r>
              <a:rPr lang="ru-RU" sz="2400" b="1" dirty="0">
                <a:solidFill>
                  <a:srgbClr val="FF0000"/>
                </a:solidFill>
              </a:rPr>
              <a:t>повышения иммунитета</a:t>
            </a:r>
            <a:r>
              <a:rPr lang="ru-RU" sz="2400" b="1" dirty="0"/>
              <a:t>, они - природные </a:t>
            </a:r>
            <a:r>
              <a:rPr lang="ru-RU" sz="2400" b="1" dirty="0">
                <a:solidFill>
                  <a:srgbClr val="FF0000"/>
                </a:solidFill>
              </a:rPr>
              <a:t>противоопухолевые и противовирусные </a:t>
            </a:r>
            <a:r>
              <a:rPr lang="ru-RU" sz="2400" b="1" dirty="0"/>
              <a:t>средства.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548680"/>
            <a:ext cx="46085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Витамины необходимы всем!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картинки про здоровь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33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картинки про здоровь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3" y="88068"/>
            <a:ext cx="8640960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5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008313" cy="454372"/>
          </a:xfrm>
        </p:spPr>
        <p:txBody>
          <a:bodyPr/>
          <a:lstStyle/>
          <a:p>
            <a:r>
              <a:rPr lang="ru-RU" dirty="0" smtClean="0"/>
              <a:t>Шаг №4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60648"/>
            <a:ext cx="5111750" cy="48558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92696"/>
            <a:ext cx="3563888" cy="4691063"/>
          </a:xfrm>
        </p:spPr>
        <p:txBody>
          <a:bodyPr/>
          <a:lstStyle/>
          <a:p>
            <a:r>
              <a:rPr lang="ru-RU" sz="2800" b="1" dirty="0" smtClean="0"/>
              <a:t> Гипотеза</a:t>
            </a:r>
            <a:endParaRPr lang="ru-RU" sz="2800" b="1" dirty="0"/>
          </a:p>
          <a:p>
            <a:r>
              <a:rPr lang="ru-RU" sz="2800" i="1" dirty="0" smtClean="0"/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На </a:t>
            </a:r>
            <a:r>
              <a:rPr lang="ru-RU" sz="2800" b="1" i="1" dirty="0">
                <a:solidFill>
                  <a:srgbClr val="FF0000"/>
                </a:solidFill>
              </a:rPr>
              <a:t>здоровье влияет окружающая среда.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127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3224337" cy="1052736"/>
          </a:xfrm>
        </p:spPr>
        <p:txBody>
          <a:bodyPr/>
          <a:lstStyle/>
          <a:p>
            <a:r>
              <a:rPr lang="ru-RU" dirty="0" smtClean="0"/>
              <a:t>Неблагоприятные факторы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404664"/>
            <a:ext cx="5111750" cy="47118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052736"/>
            <a:ext cx="3563888" cy="4176464"/>
          </a:xfrm>
        </p:spPr>
        <p:txBody>
          <a:bodyPr/>
          <a:lstStyle/>
          <a:p>
            <a:r>
              <a:rPr lang="ru-RU" sz="2400" b="1" dirty="0" smtClean="0"/>
              <a:t>1) Ветра</a:t>
            </a:r>
            <a:endParaRPr lang="ru-RU" sz="2400" b="1" dirty="0"/>
          </a:p>
          <a:p>
            <a:r>
              <a:rPr lang="ru-RU" sz="2400" b="1" dirty="0" smtClean="0"/>
              <a:t>2) Атмосферное </a:t>
            </a:r>
            <a:r>
              <a:rPr lang="ru-RU" sz="2400" b="1" dirty="0"/>
              <a:t>давление</a:t>
            </a:r>
          </a:p>
          <a:p>
            <a:r>
              <a:rPr lang="ru-RU" sz="2400" b="1" dirty="0" smtClean="0"/>
              <a:t>3) Дожди </a:t>
            </a:r>
            <a:r>
              <a:rPr lang="ru-RU" sz="2400" b="1" dirty="0"/>
              <a:t>и снегопады</a:t>
            </a:r>
          </a:p>
          <a:p>
            <a:r>
              <a:rPr lang="ru-RU" sz="2400" b="1" dirty="0" smtClean="0"/>
              <a:t>4) Действующие </a:t>
            </a:r>
            <a:r>
              <a:rPr lang="ru-RU" sz="2400" b="1" dirty="0"/>
              <a:t>вулканы</a:t>
            </a:r>
          </a:p>
          <a:p>
            <a:r>
              <a:rPr lang="ru-RU" sz="2400" b="1" dirty="0" smtClean="0"/>
              <a:t>5) Низкие </a:t>
            </a:r>
            <a:r>
              <a:rPr lang="ru-RU" sz="2400" b="1" dirty="0"/>
              <a:t>температуры</a:t>
            </a:r>
          </a:p>
          <a:p>
            <a:r>
              <a:rPr lang="ru-RU" sz="2400" b="1" dirty="0" smtClean="0"/>
              <a:t>6) Оксид </a:t>
            </a:r>
            <a:r>
              <a:rPr lang="ru-RU" sz="2400" b="1" dirty="0"/>
              <a:t>азота</a:t>
            </a:r>
          </a:p>
          <a:p>
            <a:r>
              <a:rPr lang="ru-RU" sz="2400" b="1" dirty="0" smtClean="0"/>
              <a:t>7) Высокий </a:t>
            </a:r>
            <a:r>
              <a:rPr lang="ru-RU" sz="2400" b="1" dirty="0"/>
              <a:t>уровень радиации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46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405"/>
            <a:ext cx="3168352" cy="116205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Заболевания, распространенные на Камчатке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60648"/>
            <a:ext cx="5111750" cy="48558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24744"/>
            <a:ext cx="3563888" cy="4691063"/>
          </a:xfrm>
        </p:spPr>
        <p:txBody>
          <a:bodyPr/>
          <a:lstStyle/>
          <a:p>
            <a:r>
              <a:rPr lang="ru-RU" sz="2400" b="1" dirty="0" smtClean="0"/>
              <a:t>1) Пневмонии</a:t>
            </a:r>
            <a:endParaRPr lang="ru-RU" sz="2400" b="1" dirty="0"/>
          </a:p>
          <a:p>
            <a:r>
              <a:rPr lang="ru-RU" sz="2400" b="1" dirty="0" smtClean="0"/>
              <a:t>2) Нефриты</a:t>
            </a:r>
            <a:endParaRPr lang="ru-RU" sz="2400" b="1" dirty="0"/>
          </a:p>
          <a:p>
            <a:r>
              <a:rPr lang="ru-RU" sz="2400" b="1" dirty="0" smtClean="0"/>
              <a:t>3) Ангины </a:t>
            </a:r>
            <a:endParaRPr lang="ru-RU" sz="2400" b="1" dirty="0"/>
          </a:p>
          <a:p>
            <a:r>
              <a:rPr lang="ru-RU" sz="2400" b="1" dirty="0" smtClean="0"/>
              <a:t>4)Грипп</a:t>
            </a:r>
            <a:endParaRPr lang="ru-RU" sz="2400" b="1" dirty="0"/>
          </a:p>
          <a:p>
            <a:r>
              <a:rPr lang="ru-RU" sz="2400" b="1" dirty="0" smtClean="0"/>
              <a:t>5)Туберкулез</a:t>
            </a:r>
            <a:endParaRPr lang="ru-RU" sz="2400" b="1" dirty="0"/>
          </a:p>
          <a:p>
            <a:r>
              <a:rPr lang="ru-RU" sz="2400" b="1" dirty="0" smtClean="0"/>
              <a:t>6) Сердечно </a:t>
            </a:r>
            <a:r>
              <a:rPr lang="ru-RU" sz="2400" b="1" dirty="0"/>
              <a:t>– сосудистые заболевания</a:t>
            </a:r>
          </a:p>
          <a:p>
            <a:r>
              <a:rPr lang="ru-RU" sz="2400" b="1" dirty="0" smtClean="0"/>
              <a:t>7)Онкологические </a:t>
            </a:r>
            <a:r>
              <a:rPr lang="ru-RU" sz="2400" b="1" dirty="0"/>
              <a:t>заболевания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Шаг №5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b="1" i="1" dirty="0" smtClean="0"/>
              <a:t>Что </a:t>
            </a:r>
            <a:r>
              <a:rPr lang="ru-RU" sz="2400" b="1" i="1" dirty="0"/>
              <a:t>же делать, чтобы противостоять заболеваниям и укрепить здоровье?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583264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7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ро здоровь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9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1zdid3-Ng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48"/>
            <a:ext cx="8280920" cy="6389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3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3"/>
            <a:ext cx="890829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9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0"/>
            <a:ext cx="1829318" cy="430707"/>
          </a:xfrm>
        </p:spPr>
        <p:txBody>
          <a:bodyPr/>
          <a:lstStyle/>
          <a:p>
            <a:r>
              <a:rPr lang="ru-RU" dirty="0" smtClean="0"/>
              <a:t>Шаг №6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130" y="476672"/>
            <a:ext cx="9130870" cy="490708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Гипотеза: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наше </a:t>
            </a:r>
            <a:r>
              <a:rPr lang="ru-RU" sz="2800" b="1" i="1" dirty="0">
                <a:solidFill>
                  <a:srgbClr val="FF0000"/>
                </a:solidFill>
              </a:rPr>
              <a:t>здоровье зависит от занятий физкультурой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Мы выяснили, что от физкультуры много пользы: </a:t>
            </a:r>
          </a:p>
          <a:p>
            <a:r>
              <a:rPr lang="ru-RU" sz="2400" b="1" dirty="0" smtClean="0"/>
              <a:t>1) совершенствуется </a:t>
            </a:r>
            <a:r>
              <a:rPr lang="ru-RU" sz="2400" b="1" dirty="0"/>
              <a:t>организм, </a:t>
            </a:r>
          </a:p>
          <a:p>
            <a:r>
              <a:rPr lang="ru-RU" sz="2400" b="1" dirty="0" smtClean="0"/>
              <a:t>2) улучшается </a:t>
            </a:r>
            <a:r>
              <a:rPr lang="ru-RU" sz="2400" b="1" dirty="0"/>
              <a:t>кровоснабжение головного мозга,</a:t>
            </a:r>
          </a:p>
          <a:p>
            <a:r>
              <a:rPr lang="ru-RU" sz="2400" b="1" dirty="0" smtClean="0"/>
              <a:t>3) правильно </a:t>
            </a:r>
            <a:r>
              <a:rPr lang="ru-RU" sz="2400" b="1" dirty="0"/>
              <a:t>развиваются все органы и системы человека, </a:t>
            </a:r>
          </a:p>
          <a:p>
            <a:r>
              <a:rPr lang="ru-RU" sz="2400" b="1" dirty="0" smtClean="0"/>
              <a:t>4) формируется </a:t>
            </a:r>
            <a:r>
              <a:rPr lang="ru-RU" sz="2400" b="1" dirty="0"/>
              <a:t>правильная осанка, </a:t>
            </a:r>
          </a:p>
          <a:p>
            <a:r>
              <a:rPr lang="ru-RU" sz="2400" b="1" dirty="0" smtClean="0"/>
              <a:t>5) укрепляется </a:t>
            </a:r>
            <a:r>
              <a:rPr lang="ru-RU" sz="2400" b="1" dirty="0"/>
              <a:t>нервная система, </a:t>
            </a:r>
          </a:p>
          <a:p>
            <a:r>
              <a:rPr lang="ru-RU" sz="2400" b="1" dirty="0" smtClean="0"/>
              <a:t>6) увеличивается </a:t>
            </a:r>
            <a:r>
              <a:rPr lang="ru-RU" sz="2400" b="1" dirty="0"/>
              <a:t>сопротивляемость инфекциям.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3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Итоги исследования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86" y="1196752"/>
            <a:ext cx="91263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</a:t>
            </a:r>
            <a:r>
              <a:rPr lang="ru-RU" sz="2400" b="1" dirty="0" smtClean="0"/>
              <a:t>) Здоровье зависит </a:t>
            </a:r>
            <a:r>
              <a:rPr lang="ru-RU" sz="2400" b="1" dirty="0"/>
              <a:t>не только от самого человека</a:t>
            </a:r>
          </a:p>
          <a:p>
            <a:r>
              <a:rPr lang="ru-RU" sz="2400" b="1" dirty="0"/>
              <a:t>2</a:t>
            </a:r>
            <a:r>
              <a:rPr lang="ru-RU" sz="2400" b="1" dirty="0" smtClean="0"/>
              <a:t>) О </a:t>
            </a:r>
            <a:r>
              <a:rPr lang="ru-RU" sz="2400" b="1" dirty="0"/>
              <a:t>здоровье надо заботиться</a:t>
            </a:r>
          </a:p>
          <a:p>
            <a:r>
              <a:rPr lang="ru-RU" sz="2400" b="1" dirty="0"/>
              <a:t>3</a:t>
            </a:r>
            <a:r>
              <a:rPr lang="ru-RU" sz="2400" b="1" dirty="0" smtClean="0"/>
              <a:t>) Необходимо </a:t>
            </a:r>
            <a:r>
              <a:rPr lang="ru-RU" sz="2400" b="1" dirty="0"/>
              <a:t>следить за питанием</a:t>
            </a:r>
          </a:p>
          <a:p>
            <a:r>
              <a:rPr lang="ru-RU" sz="2400" b="1" dirty="0" smtClean="0"/>
              <a:t>4) Употреблять </a:t>
            </a:r>
            <a:r>
              <a:rPr lang="ru-RU" sz="2400" b="1" dirty="0"/>
              <a:t>пищу, богатую витаминами и микроэлементами</a:t>
            </a:r>
          </a:p>
          <a:p>
            <a:r>
              <a:rPr lang="ru-RU" sz="2400" b="1" dirty="0"/>
              <a:t>5</a:t>
            </a:r>
            <a:r>
              <a:rPr lang="ru-RU" sz="2400" b="1" dirty="0" smtClean="0"/>
              <a:t>) Выполнять </a:t>
            </a:r>
            <a:r>
              <a:rPr lang="ru-RU" sz="2400" b="1" dirty="0"/>
              <a:t>упражнения во время физминуток,  делать зарядку и заниматься физкультурой и спортом</a:t>
            </a:r>
          </a:p>
          <a:p>
            <a:r>
              <a:rPr lang="ru-RU" sz="2400" b="1" dirty="0"/>
              <a:t>6</a:t>
            </a:r>
            <a:r>
              <a:rPr lang="ru-RU" sz="2400" b="1" dirty="0" smtClean="0"/>
              <a:t>) Больше </a:t>
            </a:r>
            <a:r>
              <a:rPr lang="ru-RU" sz="2400" b="1" dirty="0"/>
              <a:t>времени проводить на свежем воздухе</a:t>
            </a:r>
          </a:p>
          <a:p>
            <a:r>
              <a:rPr lang="ru-RU" sz="2400" b="1" dirty="0"/>
              <a:t>7</a:t>
            </a:r>
            <a:r>
              <a:rPr lang="ru-RU" sz="2400" b="1" dirty="0" smtClean="0"/>
              <a:t>) Вести </a:t>
            </a:r>
            <a:r>
              <a:rPr lang="ru-RU" sz="2400" b="1" dirty="0"/>
              <a:t>здоровый образ жизни</a:t>
            </a:r>
          </a:p>
        </p:txBody>
      </p:sp>
    </p:spTree>
    <p:extLst>
      <p:ext uri="{BB962C8B-B14F-4D97-AF65-F5344CB8AC3E}">
        <p14:creationId xmlns:p14="http://schemas.microsoft.com/office/powerpoint/2010/main" val="20012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1</a:t>
            </a:r>
            <a:r>
              <a:rPr lang="ru-RU" sz="2000" dirty="0" smtClean="0"/>
              <a:t>. «</a:t>
            </a:r>
            <a:r>
              <a:rPr lang="ru-RU" sz="2000" dirty="0"/>
              <a:t>Уроки здоровья». Учебно-методическое пособие. П.-К.,2010г.</a:t>
            </a:r>
          </a:p>
          <a:p>
            <a:r>
              <a:rPr lang="ru-RU" sz="2000" dirty="0"/>
              <a:t>2.  «Что такое витамины?» Синицына Т.И. Москва. 2012г.</a:t>
            </a:r>
          </a:p>
          <a:p>
            <a:r>
              <a:rPr lang="ru-RU" sz="2000" dirty="0"/>
              <a:t>3</a:t>
            </a:r>
            <a:r>
              <a:rPr lang="ru-RU" sz="2000" dirty="0" smtClean="0"/>
              <a:t>. Журнал </a:t>
            </a:r>
            <a:r>
              <a:rPr lang="ru-RU" sz="2000" dirty="0"/>
              <a:t>«Здоровье» М. 2011-14г.</a:t>
            </a:r>
          </a:p>
          <a:p>
            <a:r>
              <a:rPr lang="ru-RU" sz="2000" dirty="0"/>
              <a:t>4. «Наиболее полезные продукты». Е.Н. Петров, доктор мед. наук , член РАН</a:t>
            </a:r>
          </a:p>
          <a:p>
            <a:r>
              <a:rPr lang="ru-RU" sz="2000" dirty="0"/>
              <a:t>5) </a:t>
            </a:r>
            <a:r>
              <a:rPr lang="ru-RU" sz="2000" dirty="0" smtClean="0"/>
              <a:t>«</a:t>
            </a:r>
            <a:r>
              <a:rPr lang="ru-RU" sz="2000" dirty="0"/>
              <a:t>Окружающая среда и здоровье человека». Громова С.А., </a:t>
            </a:r>
            <a:r>
              <a:rPr lang="ru-RU" sz="2000" dirty="0" smtClean="0"/>
              <a:t>Сальник Т.И. </a:t>
            </a:r>
            <a:r>
              <a:rPr lang="ru-RU" sz="2000" dirty="0"/>
              <a:t>и др. П.-К. 2008г.</a:t>
            </a:r>
          </a:p>
          <a:p>
            <a:r>
              <a:rPr lang="ru-RU" sz="2000" dirty="0"/>
              <a:t>6) </a:t>
            </a:r>
            <a:r>
              <a:rPr lang="ru-RU" sz="2000" dirty="0" smtClean="0"/>
              <a:t>«</a:t>
            </a:r>
            <a:r>
              <a:rPr lang="ru-RU" sz="2000" dirty="0"/>
              <a:t>Территория Камчатки». Наймушина Т.А.   П.-К.,2009г.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1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картинки про здоровь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3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Цели проекта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rgbClr val="800000"/>
                </a:solidFill>
              </a:rPr>
              <a:t>выяснить</a:t>
            </a:r>
            <a:r>
              <a:rPr lang="ru-RU" dirty="0">
                <a:solidFill>
                  <a:srgbClr val="800000"/>
                </a:solidFill>
              </a:rPr>
              <a:t>, от чего </a:t>
            </a:r>
            <a:r>
              <a:rPr lang="ru-RU" dirty="0" smtClean="0">
                <a:solidFill>
                  <a:srgbClr val="800000"/>
                </a:solidFill>
              </a:rPr>
              <a:t>зависит </a:t>
            </a:r>
            <a:r>
              <a:rPr lang="ru-RU" dirty="0">
                <a:solidFill>
                  <a:srgbClr val="800000"/>
                </a:solidFill>
              </a:rPr>
              <a:t>здоровье </a:t>
            </a:r>
            <a:r>
              <a:rPr lang="ru-RU" dirty="0" smtClean="0">
                <a:solidFill>
                  <a:srgbClr val="800000"/>
                </a:solidFill>
              </a:rPr>
              <a:t>человека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rgbClr val="800000"/>
                </a:solidFill>
              </a:rPr>
              <a:t>ознакомить </a:t>
            </a:r>
            <a:r>
              <a:rPr lang="ru-RU" dirty="0">
                <a:solidFill>
                  <a:srgbClr val="800000"/>
                </a:solidFill>
              </a:rPr>
              <a:t>с секретами сохранения </a:t>
            </a:r>
            <a:r>
              <a:rPr lang="ru-RU" dirty="0" smtClean="0">
                <a:solidFill>
                  <a:srgbClr val="800000"/>
                </a:solidFill>
              </a:rPr>
              <a:t>здоровья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rgbClr val="800000"/>
                </a:solidFill>
              </a:rPr>
              <a:t>исследовать </a:t>
            </a:r>
            <a:r>
              <a:rPr lang="ru-RU" dirty="0">
                <a:solidFill>
                  <a:srgbClr val="800000"/>
                </a:solidFill>
              </a:rPr>
              <a:t>проблему сохранения здоровья </a:t>
            </a:r>
            <a:r>
              <a:rPr lang="ru-RU" dirty="0" smtClean="0">
                <a:solidFill>
                  <a:srgbClr val="800000"/>
                </a:solidFill>
              </a:rPr>
              <a:t>человека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rgbClr val="800000"/>
                </a:solidFill>
              </a:rPr>
              <a:t>убедить </a:t>
            </a:r>
            <a:r>
              <a:rPr lang="ru-RU" dirty="0">
                <a:solidFill>
                  <a:srgbClr val="800000"/>
                </a:solidFill>
              </a:rPr>
              <a:t>ровесников  в необходимости заботливого отношения к своему здоровью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4016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ро здоровь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4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Задачи проекта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b="1" dirty="0" smtClean="0">
                <a:solidFill>
                  <a:srgbClr val="660033"/>
                </a:solidFill>
              </a:rPr>
              <a:t>изучить тему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660033"/>
                </a:solidFill>
              </a:rPr>
              <a:t>2) </a:t>
            </a:r>
            <a:r>
              <a:rPr lang="ru-RU" b="1" dirty="0">
                <a:solidFill>
                  <a:srgbClr val="660033"/>
                </a:solidFill>
              </a:rPr>
              <a:t>обобщить известное о здоровом образе </a:t>
            </a:r>
            <a:r>
              <a:rPr lang="ru-RU" b="1" dirty="0" smtClean="0">
                <a:solidFill>
                  <a:srgbClr val="660033"/>
                </a:solidFill>
              </a:rPr>
              <a:t>жизни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660033"/>
                </a:solidFill>
              </a:rPr>
              <a:t>3) </a:t>
            </a:r>
            <a:r>
              <a:rPr lang="ru-RU" b="1" dirty="0">
                <a:solidFill>
                  <a:srgbClr val="660033"/>
                </a:solidFill>
              </a:rPr>
              <a:t>закрепить знания о витаминах, здоровом питании, пользе занятий физической </a:t>
            </a:r>
            <a:r>
              <a:rPr lang="ru-RU" b="1" dirty="0" smtClean="0">
                <a:solidFill>
                  <a:srgbClr val="660033"/>
                </a:solidFill>
              </a:rPr>
              <a:t>культурой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660033"/>
                </a:solidFill>
              </a:rPr>
              <a:t>4) </a:t>
            </a:r>
            <a:r>
              <a:rPr lang="ru-RU" b="1" dirty="0">
                <a:solidFill>
                  <a:srgbClr val="660033"/>
                </a:solidFill>
              </a:rPr>
              <a:t>дать ровесникам полезные советы.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110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1) </a:t>
            </a:r>
            <a:r>
              <a:rPr lang="ru-RU" sz="2400" b="1" dirty="0">
                <a:solidFill>
                  <a:srgbClr val="002060"/>
                </a:solidFill>
              </a:rPr>
              <a:t>познакомим слушателей с цифрами и фактами,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2) покажем пользу и вред различных продуктов,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3) выясним степень влияния окружающей среды на здоровье человека,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4) предоставим результаты анкетирования и </a:t>
            </a:r>
            <a:r>
              <a:rPr lang="ru-RU" sz="2400" b="1" dirty="0" smtClean="0">
                <a:solidFill>
                  <a:srgbClr val="002060"/>
                </a:solidFill>
              </a:rPr>
              <a:t>опросов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5) сделаем вывод и убедим вас в необходимости беречь здоровье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94314" y="0"/>
            <a:ext cx="94383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Прогнозируемый Результат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41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94122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Методы и приемы исследования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767" y="1467367"/>
            <a:ext cx="8363272" cy="3701008"/>
          </a:xfrm>
        </p:spPr>
        <p:txBody>
          <a:bodyPr/>
          <a:lstStyle/>
          <a:p>
            <a:r>
              <a:rPr lang="ru-RU" sz="2400" dirty="0"/>
              <a:t>- </a:t>
            </a:r>
            <a:r>
              <a:rPr lang="ru-RU" sz="2400" b="1" dirty="0">
                <a:solidFill>
                  <a:srgbClr val="C00000"/>
                </a:solidFill>
              </a:rPr>
              <a:t>исследовательский метод </a:t>
            </a:r>
            <a:r>
              <a:rPr lang="ru-RU" sz="2400" dirty="0"/>
              <a:t>(изучение  проблемы среди ровесников, ознакомление со статистикой (изучение цифр и фактов), проведение анкетирования</a:t>
            </a:r>
          </a:p>
          <a:p>
            <a:r>
              <a:rPr lang="ru-RU" sz="2400" dirty="0"/>
              <a:t>-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творческий метод </a:t>
            </a:r>
            <a:r>
              <a:rPr lang="ru-RU" sz="2400" dirty="0"/>
              <a:t>(написание сочинений, стихотворений, создание выставки рисунков на тему «Я и мое здоровье»)</a:t>
            </a:r>
          </a:p>
          <a:p>
            <a:r>
              <a:rPr lang="ru-RU" sz="2400" b="1" dirty="0"/>
              <a:t>- </a:t>
            </a:r>
            <a:r>
              <a:rPr lang="ru-RU" sz="2400" b="1" dirty="0">
                <a:solidFill>
                  <a:srgbClr val="0070C0"/>
                </a:solidFill>
              </a:rPr>
              <a:t>деятельностный метод </a:t>
            </a:r>
            <a:r>
              <a:rPr lang="ru-RU" sz="2400" dirty="0"/>
              <a:t>(практическая работа на  «Часах  здоровья», поездки в Паратунку, катание на лыжах, проведение классных часов, туристические походы, участие в спортивных соревнованиях)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5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764704"/>
            <a:ext cx="2880319" cy="720080"/>
          </a:xfrm>
        </p:spPr>
        <p:txBody>
          <a:bodyPr/>
          <a:lstStyle/>
          <a:p>
            <a:r>
              <a:rPr lang="ru-RU" sz="3200" i="1" u="sng" dirty="0" smtClean="0">
                <a:solidFill>
                  <a:srgbClr val="FF0000"/>
                </a:solidFill>
              </a:rPr>
              <a:t>  1 этап </a:t>
            </a:r>
            <a:endParaRPr lang="ru-RU" sz="3200" i="1" u="sng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8"/>
            <a:ext cx="4031630" cy="48245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772816"/>
            <a:ext cx="5112568" cy="4248471"/>
          </a:xfrm>
        </p:spPr>
        <p:txBody>
          <a:bodyPr/>
          <a:lstStyle/>
          <a:p>
            <a:r>
              <a:rPr lang="ru-RU" sz="2800" b="1" dirty="0"/>
              <a:t>1)Мы изучили брошюры, статьи о здоровье, читая их в интернете на различных сайтах</a:t>
            </a:r>
          </a:p>
          <a:p>
            <a:r>
              <a:rPr lang="ru-RU" sz="2800" b="1" dirty="0"/>
              <a:t>2)Читали статьи, материалы в  журнале «Здоровье»» (2012-2014г</a:t>
            </a:r>
            <a:r>
              <a:rPr lang="ru-RU" sz="2800" b="1" dirty="0" smtClean="0"/>
              <a:t>.)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837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4315</TotalTime>
  <Words>993</Words>
  <Application>Microsoft Office PowerPoint</Application>
  <PresentationFormat>Экран (4:3)</PresentationFormat>
  <Paragraphs>159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Diseño predeterminado</vt:lpstr>
      <vt:lpstr>Что такое здоровье?</vt:lpstr>
      <vt:lpstr>Если хочешь быть здоров </vt:lpstr>
      <vt:lpstr>Презентация PowerPoint</vt:lpstr>
      <vt:lpstr>Цели проекта</vt:lpstr>
      <vt:lpstr>Презентация PowerPoint</vt:lpstr>
      <vt:lpstr>Задачи проекта</vt:lpstr>
      <vt:lpstr>Презентация PowerPoint</vt:lpstr>
      <vt:lpstr>Методы и приемы исследования</vt:lpstr>
      <vt:lpstr>  1 этап </vt:lpstr>
      <vt:lpstr>  1 этап</vt:lpstr>
      <vt:lpstr>ШАГ № 1</vt:lpstr>
      <vt:lpstr>Диаграмма</vt:lpstr>
      <vt:lpstr>Шаг №2</vt:lpstr>
      <vt:lpstr>Презентация PowerPoint</vt:lpstr>
      <vt:lpstr>Шаг №2</vt:lpstr>
      <vt:lpstr>Шаг №2</vt:lpstr>
      <vt:lpstr>Вредные пищевые добавки:</vt:lpstr>
      <vt:lpstr>Опрос и его результаты</vt:lpstr>
      <vt:lpstr>Полезные советы</vt:lpstr>
      <vt:lpstr>Шаг №3</vt:lpstr>
      <vt:lpstr>Диаграмма</vt:lpstr>
      <vt:lpstr>Ценность молочных продуктов</vt:lpstr>
      <vt:lpstr>10 «Совершенных» продуктов</vt:lpstr>
      <vt:lpstr>Вывод о витаминах</vt:lpstr>
      <vt:lpstr>Презентация PowerPoint</vt:lpstr>
      <vt:lpstr>Шаг №4</vt:lpstr>
      <vt:lpstr>Неблагоприятные факторы</vt:lpstr>
      <vt:lpstr>Заболевания, распространенные на Камчатке</vt:lpstr>
      <vt:lpstr>Шаг №5</vt:lpstr>
      <vt:lpstr>Презентация PowerPoint</vt:lpstr>
      <vt:lpstr>Презентация PowerPoint</vt:lpstr>
      <vt:lpstr>Шаг №6</vt:lpstr>
      <vt:lpstr>Презентация PowerPoint</vt:lpstr>
      <vt:lpstr>Итоги исследования</vt:lpstr>
      <vt:lpstr>Ресурсы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СОШ7</cp:lastModifiedBy>
  <cp:revision>622</cp:revision>
  <dcterms:created xsi:type="dcterms:W3CDTF">2010-05-23T14:28:12Z</dcterms:created>
  <dcterms:modified xsi:type="dcterms:W3CDTF">2014-04-09T07:38:46Z</dcterms:modified>
</cp:coreProperties>
</file>