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6" r:id="rId7"/>
    <p:sldId id="267" r:id="rId8"/>
    <p:sldId id="275" r:id="rId9"/>
    <p:sldId id="262" r:id="rId10"/>
    <p:sldId id="261" r:id="rId11"/>
    <p:sldId id="263" r:id="rId12"/>
    <p:sldId id="264" r:id="rId13"/>
    <p:sldId id="265" r:id="rId14"/>
    <p:sldId id="268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FB74A6-B60F-477C-8BE6-B0F2CF55AE4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79D6F4-C185-4176-90D0-86A5CDF2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9755D6-F296-4407-9B1D-C864899B02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3FC2-D2BF-4608-9646-D4010720DCC1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6EA6-4931-4A16-BE7D-C40C3314C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476B-40C2-456C-8F95-1A4898E474DD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B629-519F-48DC-963E-1D192860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C216-0B2D-46CE-894A-1722852DE70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7BB9-D9F5-4637-A1EA-807C3C48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F00F-E0CB-42EE-8EBE-300452C6533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0022-0904-43B0-8AC6-0FA1A50A0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03FB-F879-496B-ABD5-E545347DBBE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B7A7-6998-40CC-BA8E-853ED1148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E5EF-5871-40EE-B72E-64AE2C82C3E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2142-733A-47F6-80A0-5443D147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DB9B-479A-4AF1-A086-3B2E9DACF42F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BE7F-7CE9-467C-84EB-484BC835D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8EF8-0636-4803-A6B7-816D0DFCC977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59AC-BD89-4437-AFE8-6461DE4C1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8BE6-9D56-4EA9-A096-C8499DBAE640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298B-C924-4246-A67A-23E4DD54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EF96-78D5-4038-B3E1-4A0A4ECDC5DD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3D2C-0655-41F8-8DAA-D44C649DF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4EA6-9318-41EF-9ABB-D92AA2B4146E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695F-EC5D-4EB1-8818-6E45591E7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AE2D3-6D4E-4DE6-98C5-118967E21EEB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3C0D7-432C-4E50-ACD1-12197AB66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2" r:id="rId4"/>
    <p:sldLayoutId id="2147483748" r:id="rId5"/>
    <p:sldLayoutId id="2147483743" r:id="rId6"/>
    <p:sldLayoutId id="2147483749" r:id="rId7"/>
    <p:sldLayoutId id="2147483750" r:id="rId8"/>
    <p:sldLayoutId id="2147483751" r:id="rId9"/>
    <p:sldLayoutId id="2147483744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7200"/>
            <a:ext cx="7011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6"/>
                </a:solidFill>
                <a:latin typeface="Arial" pitchFamily="34" charset="0"/>
              </a:rPr>
              <a:t>подготовкА</a:t>
            </a:r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</a:rPr>
              <a:t> к ГИА в 9 классе</a:t>
            </a:r>
            <a:endParaRPr lang="ru-RU" sz="2800" dirty="0">
              <a:solidFill>
                <a:schemeClr val="accent6"/>
              </a:solidFill>
              <a:latin typeface="Arial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686800" cy="137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smtClean="0">
                <a:latin typeface="Arial" charset="0"/>
                <a:cs typeface="Aharoni" pitchFamily="2" charset="-79"/>
              </a:rPr>
              <a:t>  Обучение написанию сочинения</a:t>
            </a:r>
            <a:br>
              <a:rPr lang="ru-RU" sz="4800" smtClean="0">
                <a:latin typeface="Arial" charset="0"/>
                <a:cs typeface="Aharoni" pitchFamily="2" charset="-79"/>
              </a:rPr>
            </a:br>
            <a:r>
              <a:rPr lang="ru-RU" sz="4800" smtClean="0">
                <a:latin typeface="Arial" charset="0"/>
                <a:cs typeface="Aharoni" pitchFamily="2" charset="-79"/>
              </a:rPr>
              <a:t>на лингвистическую тему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800" smtClean="0"/>
              <a:t>                </a:t>
            </a:r>
            <a:endParaRPr lang="nl-NL" sz="4800" smtClean="0"/>
          </a:p>
        </p:txBody>
      </p:sp>
      <p:pic>
        <p:nvPicPr>
          <p:cNvPr id="10245" name="Picture 2" descr="C:\Documents and Settings\ученик.537DB4D2818D4E4\Рабочий стол\edu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643313"/>
            <a:ext cx="31146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57200"/>
            <a:ext cx="7011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Начало сочинения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А. Подчеркнуть актуальность темы.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«Без знаков препинания в наши дни обойтись невозможно».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Б. Выразить согласие или несогласие с участником лингвистического спора.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«Я (не) согласна с мнением Антона, что в письменной речи использование знаков препинания необходимо».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В.Знаки препинания по словам К. Паустовского, «существуют, чтобы выделить мысль, привести слова в правильное соотношение и дать фразе легкость и правильное звучание».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Г. Вопрос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«Зачем нужны знаки препинания?»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Д. Вопрос-ответ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 «Нужны ли знаки препинания? Безусловно, нужны»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9" descr="7028_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333375"/>
            <a:ext cx="590391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7"/>
          <p:cNvSpPr txBox="1">
            <a:spLocks noChangeArrowheads="1"/>
          </p:cNvSpPr>
          <p:nvPr/>
        </p:nvSpPr>
        <p:spPr bwMode="auto">
          <a:xfrm>
            <a:off x="2700338" y="0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ФИЗМИНУТКА  ДЛЯ ГЛАЗ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0783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строить аргументы?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А. У знаков препинания существуют различные функции.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Б. Приведем доказательства этому примерами из текста.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1642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сделать вывод?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А. Поэтому я полностью согласен (на) с мнением Антона.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Б. Знание пунктуации – ключ к правильному выражению своих и пониманию чужих мыслей.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В. Знание пунктуации помогает тонко и четко передать и воспринять смысл написанного.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3988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подсказка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В4.  В приведённых ниже предложениях из прочитанного текста пронумерованы все запятые. Выпишите цифры, обозначающие запятые при уточняющем обстоятельстве.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Она покачивалась на загорелых ногах,(1) как на стебельках,(2) задумчиво смотрела мимо людей и водила смычком. У ног девочки,(3) в пыльных подорожниках,(4) лежал скрипичный футляр,(5) в откинутой крышке его белел бумажный лист.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В5. В приведённых ниже предложениях из прочитанного текста пронумерованы все запятые. Выпишите цифры, обозначающие запятые между частями сложносочинённого предложения.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По крайней мере,(1) Кинтеля печальная и светлая музыка взяла в плен сразу же,(2) и сама девочка — тоже. Кинтель смотрел на юную скрипачку, (3) и сердце у него заходилось в сладкой тоске.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В10. Среди предложений 1–5 найдите предложения с однородными членами. Напишите номера этих предложений.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01188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Модель сочинения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50825" y="1557338"/>
            <a:ext cx="88931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sz="3200">
                <a:latin typeface="Franklin Gothic Book" pitchFamily="34" charset="0"/>
              </a:rPr>
              <a:t>Знаки препинания ____________ важную роль в письменной речи.</a:t>
            </a:r>
          </a:p>
          <a:p>
            <a:r>
              <a:rPr lang="ru-RU" sz="3200">
                <a:latin typeface="Franklin Gothic Book" pitchFamily="34" charset="0"/>
              </a:rPr>
              <a:t>	     _________, они служат для разделения смысловых отрезков речи . </a:t>
            </a:r>
          </a:p>
          <a:p>
            <a:r>
              <a:rPr lang="ru-RU" sz="3200">
                <a:latin typeface="Franklin Gothic Book" pitchFamily="34" charset="0"/>
              </a:rPr>
              <a:t>    _________, знаки препинания </a:t>
            </a:r>
          </a:p>
          <a:p>
            <a:r>
              <a:rPr lang="ru-RU" sz="3200">
                <a:latin typeface="Franklin Gothic Book" pitchFamily="34" charset="0"/>
              </a:rPr>
              <a:t>    помогают ________ эмоции.</a:t>
            </a:r>
          </a:p>
          <a:p>
            <a:r>
              <a:rPr lang="ru-RU" sz="3200">
                <a:latin typeface="Franklin Gothic Book" pitchFamily="34" charset="0"/>
              </a:rPr>
              <a:t>         ______, пунктуация является</a:t>
            </a:r>
          </a:p>
          <a:p>
            <a:r>
              <a:rPr lang="ru-RU" sz="3200">
                <a:latin typeface="Franklin Gothic Book" pitchFamily="34" charset="0"/>
              </a:rPr>
              <a:t>    средством выражения </a:t>
            </a:r>
          </a:p>
          <a:p>
            <a:r>
              <a:rPr lang="ru-RU" sz="3200">
                <a:latin typeface="Franklin Gothic Book" pitchFamily="34" charset="0"/>
              </a:rPr>
              <a:t>    мыслей и чувств. </a:t>
            </a:r>
          </a:p>
          <a:p>
            <a:r>
              <a:rPr lang="ru-RU" sz="320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95864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Проверяем!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443913" cy="452596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Знаки препинания </a:t>
            </a:r>
            <a:r>
              <a:rPr lang="ru-RU" dirty="0" smtClean="0">
                <a:solidFill>
                  <a:srgbClr val="7030A0"/>
                </a:solidFill>
              </a:rPr>
              <a:t>играют</a:t>
            </a:r>
            <a:r>
              <a:rPr lang="ru-RU" dirty="0" smtClean="0"/>
              <a:t> важную роль в письменной речи. 	  </a:t>
            </a:r>
            <a:r>
              <a:rPr lang="ru-RU" dirty="0" smtClean="0">
                <a:solidFill>
                  <a:srgbClr val="7030A0"/>
                </a:solidFill>
              </a:rPr>
              <a:t>Во-первых</a:t>
            </a:r>
            <a:r>
              <a:rPr lang="ru-RU" dirty="0" smtClean="0"/>
              <a:t>, они служат для разделения смысловых отрезков речи 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Во-вторых</a:t>
            </a:r>
            <a:r>
              <a:rPr lang="ru-RU" dirty="0" smtClean="0"/>
              <a:t>, знаки препинания     помогают </a:t>
            </a:r>
            <a:r>
              <a:rPr lang="ru-RU" dirty="0" smtClean="0">
                <a:solidFill>
                  <a:srgbClr val="7030A0"/>
                </a:solidFill>
              </a:rPr>
              <a:t>выразить</a:t>
            </a:r>
            <a:r>
              <a:rPr lang="ru-RU" dirty="0" smtClean="0"/>
              <a:t> эмоции.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Таким образом</a:t>
            </a:r>
            <a:r>
              <a:rPr lang="ru-RU" dirty="0" smtClean="0"/>
              <a:t>, пунктуация является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средством выражения     мыслей и чувств.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Напишите сочинение-рассуждение 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«Зачем нужно тире?»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Напишите сочинение-рассуждение: «Зачем нужно тире?»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Обдумывая ответ на вопрос, прочитайте ещё раз текст В. Крапивина. Приведите 2 примера из прочитанного текста, иллюстрирующие разные функции тире.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Приводя примеры, указывайте номера нужных предложений или применяйте цитирование.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Вы можете писать работу в научном или публицистическом стиле, раскрывая тему только на лингвистическом материале и/или в общекультурном плане.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4664"/>
            <a:ext cx="88204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Удачи на экзамене!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1412875"/>
            <a:ext cx="450056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Терпение и труд всё перетрут», - гласит народная мудрость.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Успешной вам сдачи экзаменов!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8" name="Picture 3" descr="C:\Documents and Settings\ученик.537DB4D2818D4E4\Рабочий стол\6246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3933825"/>
            <a:ext cx="3851275" cy="292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8458200" cy="15841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</a:t>
            </a:r>
            <a:br>
              <a:rPr lang="ru-RU" i="1" dirty="0" smtClean="0"/>
            </a:br>
            <a:r>
              <a:rPr lang="ru-RU" i="1" dirty="0" smtClean="0"/>
              <a:t>                      </a:t>
            </a:r>
            <a:br>
              <a:rPr lang="ru-RU" i="1" dirty="0" smtClean="0"/>
            </a:br>
            <a:r>
              <a:rPr lang="ru-RU" i="1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333375"/>
            <a:ext cx="8458200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solidFill>
                <a:schemeClr val="accent6">
                  <a:lumMod val="50000"/>
                </a:schemeClr>
              </a:solidFill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6191250" y="5202238"/>
            <a:ext cx="2952750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 </a:t>
            </a:r>
            <a:r>
              <a:rPr lang="ru-RU" sz="2800" dirty="0">
                <a:solidFill>
                  <a:schemeClr val="tx1"/>
                </a:solidFill>
              </a:rPr>
              <a:t>ВЫВОД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827088" y="2060575"/>
            <a:ext cx="4032250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доводы, обосновывающие вашу позицию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1125538"/>
            <a:ext cx="1800225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тезис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11413" y="188913"/>
            <a:ext cx="3889375" cy="936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>
                <a:solidFill>
                  <a:srgbClr val="603B14"/>
                </a:solidFill>
                <a:cs typeface="Aharoni" pitchFamily="2" charset="-79"/>
              </a:rPr>
              <a:t>Рассуждение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63938" y="3500438"/>
            <a:ext cx="403225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примеры из текста, подтверждающие доводы</a:t>
            </a:r>
          </a:p>
        </p:txBody>
      </p:sp>
      <p:cxnSp>
        <p:nvCxnSpPr>
          <p:cNvPr id="21" name="Прямая со стрелкой 20"/>
          <p:cNvCxnSpPr>
            <a:stCxn id="9" idx="5"/>
          </p:cNvCxnSpPr>
          <p:nvPr/>
        </p:nvCxnSpPr>
        <p:spPr>
          <a:xfrm>
            <a:off x="1536700" y="2046288"/>
            <a:ext cx="227013" cy="87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5"/>
          </p:cNvCxnSpPr>
          <p:nvPr/>
        </p:nvCxnSpPr>
        <p:spPr>
          <a:xfrm>
            <a:off x="7005638" y="5037138"/>
            <a:ext cx="374650" cy="12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5"/>
          </p:cNvCxnSpPr>
          <p:nvPr/>
        </p:nvCxnSpPr>
        <p:spPr>
          <a:xfrm>
            <a:off x="4268788" y="3475038"/>
            <a:ext cx="303212" cy="98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2733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922963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b="1" i="1" smtClean="0">
                <a:latin typeface="Arial" charset="0"/>
              </a:rPr>
              <a:t>1. Тезис должен быть четким и ясным 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b="1" i="1" smtClean="0">
                <a:latin typeface="Arial" charset="0"/>
              </a:rPr>
              <a:t>2. Тезис должен оставаться неизменным  на протяжении всего доказательства. </a:t>
            </a:r>
          </a:p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404813"/>
            <a:ext cx="2735262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>
                <a:solidFill>
                  <a:srgbClr val="603B14"/>
                </a:solidFill>
                <a:cs typeface="Aharoni" pitchFamily="2" charset="-79"/>
              </a:rPr>
              <a:t>ТЕЗИС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59113" y="404813"/>
            <a:ext cx="6084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sz="2000">
                <a:latin typeface="Franklin Gothic Book" pitchFamily="34" charset="0"/>
              </a:rPr>
              <a:t>– это мысль или положение, </a:t>
            </a:r>
          </a:p>
          <a:p>
            <a:r>
              <a:rPr lang="ru-RU" sz="2000">
                <a:latin typeface="Franklin Gothic Book" pitchFamily="34" charset="0"/>
              </a:rPr>
              <a:t>    истинность которого требуется доказать</a:t>
            </a:r>
          </a:p>
        </p:txBody>
      </p:sp>
      <p:pic>
        <p:nvPicPr>
          <p:cNvPr id="12294" name="Picture 3" descr="C:\Documents and Settings\ученик.537DB4D2818D4E4\Рабочий стол\624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3914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3178175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413"/>
            <a:ext cx="6211888" cy="48117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i="1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 smtClean="0">
                <a:latin typeface="Arial" charset="0"/>
              </a:rPr>
              <a:t>1. Аргументы не должны противоречить друг другу.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 smtClean="0">
                <a:latin typeface="Arial" charset="0"/>
              </a:rPr>
              <a:t>2. Аргументы должны быть достаточными для данного тезиса.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 smtClean="0">
                <a:latin typeface="Arial" charset="0"/>
              </a:rPr>
              <a:t> 3. Аргументы должны соотноситься с темой и тезисом, а не быть мнением вообще.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188913"/>
            <a:ext cx="3168650" cy="86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>
                <a:solidFill>
                  <a:srgbClr val="603B14"/>
                </a:solidFill>
                <a:cs typeface="Aharoni" pitchFamily="2" charset="-79"/>
              </a:rPr>
              <a:t>АРГУМЕНТ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08400" y="404813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sz="2000">
                <a:latin typeface="Franklin Gothic Book" pitchFamily="34" charset="0"/>
              </a:rPr>
              <a:t>– это доказательство, </a:t>
            </a:r>
          </a:p>
          <a:p>
            <a:r>
              <a:rPr lang="ru-RU" sz="2000">
                <a:latin typeface="Franklin Gothic Book" pitchFamily="34" charset="0"/>
              </a:rPr>
              <a:t>    приводимое в поддержку тезиса </a:t>
            </a:r>
          </a:p>
        </p:txBody>
      </p:sp>
      <p:pic>
        <p:nvPicPr>
          <p:cNvPr id="6" name="Picture 3" descr="C:\Documents and Settings\ученик.537DB4D2818D4E4\Рабочий стол\624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3929063"/>
            <a:ext cx="3057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55453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latin typeface="Arial" charset="0"/>
              </a:rPr>
              <a:t>   Вывод должен соотноситься с тезисом, заявленным в начале текста.</a:t>
            </a: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413" y="404813"/>
            <a:ext cx="4248150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>
                <a:solidFill>
                  <a:srgbClr val="603B14"/>
                </a:solidFill>
                <a:cs typeface="Aharoni" pitchFamily="2" charset="-79"/>
              </a:rPr>
              <a:t>ВЫВОД</a:t>
            </a:r>
          </a:p>
        </p:txBody>
      </p:sp>
      <p:pic>
        <p:nvPicPr>
          <p:cNvPr id="5" name="Picture 3" descr="C:\Documents and Settings\ученик.537DB4D2818D4E4\Рабочий стол\624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3914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Логические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нарушение абзацного членения;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нарушение последовательности микротем;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отсутствие логической или речевой связности между абзацами;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/>
              <a:t>отсутствие смысловой или речевой связности между предложениями или их частями.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75503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АРГУМЕНТЫ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ВО-ПЕРВЫХ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ВО-ВТОРЫХ </a:t>
                      </a:r>
                    </a:p>
                    <a:p>
                      <a:r>
                        <a:rPr lang="ru-RU" baseline="0" dirty="0" smtClean="0"/>
                        <a:t>НАПРИМЕР </a:t>
                      </a:r>
                    </a:p>
                    <a:p>
                      <a:r>
                        <a:rPr lang="ru-RU" baseline="0" dirty="0" smtClean="0"/>
                        <a:t>К ПРИМЕРУ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ИТАК </a:t>
                      </a:r>
                    </a:p>
                    <a:p>
                      <a:r>
                        <a:rPr lang="ru-RU" dirty="0" smtClean="0"/>
                        <a:t>ТАКИМ ОБРАЗОМ </a:t>
                      </a:r>
                    </a:p>
                    <a:p>
                      <a:r>
                        <a:rPr lang="ru-RU" dirty="0" smtClean="0"/>
                        <a:t>СЛЕДОВАТЕЛЬНО </a:t>
                      </a:r>
                    </a:p>
                    <a:p>
                      <a:r>
                        <a:rPr lang="ru-RU" dirty="0" smtClean="0"/>
                        <a:t>ЗНАЧИТ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332656"/>
            <a:ext cx="31683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ВЫВОД</a:t>
            </a:r>
          </a:p>
        </p:txBody>
      </p:sp>
      <p:pic>
        <p:nvPicPr>
          <p:cNvPr id="5" name="Picture 3" descr="C:\Documents and Settings\ученик.537DB4D2818D4E4\Рабочий стол\624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3914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75503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АРГУМЕНТЫ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ВО-ПЕРВЫХ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ВО-ВТОРЫХ </a:t>
                      </a:r>
                    </a:p>
                    <a:p>
                      <a:r>
                        <a:rPr lang="ru-RU" baseline="0" dirty="0" smtClean="0"/>
                        <a:t>НАПРИМЕР </a:t>
                      </a:r>
                    </a:p>
                    <a:p>
                      <a:r>
                        <a:rPr lang="ru-RU" baseline="0" dirty="0" smtClean="0"/>
                        <a:t>К ПРИМЕРУ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ИТАК </a:t>
                      </a:r>
                    </a:p>
                    <a:p>
                      <a:r>
                        <a:rPr lang="ru-RU" dirty="0" smtClean="0"/>
                        <a:t>ТАКИМ ОБРАЗОМ </a:t>
                      </a:r>
                    </a:p>
                    <a:p>
                      <a:r>
                        <a:rPr lang="ru-RU" dirty="0" smtClean="0"/>
                        <a:t>СЛЕДОВАТЕЛЬНО </a:t>
                      </a:r>
                    </a:p>
                    <a:p>
                      <a:r>
                        <a:rPr lang="ru-RU" dirty="0" smtClean="0"/>
                        <a:t>ЗНАЧИТ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332656"/>
            <a:ext cx="31683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ВЫВОД</a:t>
            </a:r>
          </a:p>
        </p:txBody>
      </p:sp>
      <p:pic>
        <p:nvPicPr>
          <p:cNvPr id="5" name="Picture 3" descr="C:\Documents and Settings\ученик.537DB4D2818D4E4\Рабочий стол\624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929063"/>
            <a:ext cx="3914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755650" y="3141663"/>
            <a:ext cx="3717925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/>
              <a:t>Найти предложения 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/>
              <a:t>с нужным знаком</a:t>
            </a:r>
          </a:p>
        </p:txBody>
      </p:sp>
      <p:sp>
        <p:nvSpPr>
          <p:cNvPr id="13316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97388" y="3178175"/>
            <a:ext cx="4084637" cy="1187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/>
              <a:t>Определить две-три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800" smtClean="0"/>
              <a:t>разные функции</a:t>
            </a:r>
          </a:p>
        </p:txBody>
      </p:sp>
      <p:cxnSp>
        <p:nvCxnSpPr>
          <p:cNvPr id="13317" name="Прямая со стрелкой 9"/>
          <p:cNvCxnSpPr>
            <a:cxnSpLocks noChangeShapeType="1"/>
          </p:cNvCxnSpPr>
          <p:nvPr/>
        </p:nvCxnSpPr>
        <p:spPr bwMode="auto">
          <a:xfrm rot="10800000" flipV="1">
            <a:off x="3357563" y="1143000"/>
            <a:ext cx="785812" cy="428625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cxnSp>
        <p:nvCxnSpPr>
          <p:cNvPr id="13318" name="Прямая со стрелкой 11"/>
          <p:cNvCxnSpPr>
            <a:cxnSpLocks noChangeShapeType="1"/>
          </p:cNvCxnSpPr>
          <p:nvPr/>
        </p:nvCxnSpPr>
        <p:spPr bwMode="auto">
          <a:xfrm>
            <a:off x="5357813" y="1143000"/>
            <a:ext cx="714375" cy="428625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1703387" y="1998663"/>
            <a:ext cx="2643185" cy="642930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поиск</a:t>
            </a:r>
          </a:p>
        </p:txBody>
      </p:sp>
      <p:sp>
        <p:nvSpPr>
          <p:cNvPr id="13320" name="Прямоугольник 13"/>
          <p:cNvSpPr>
            <a:spLocks noChangeArrowheads="1"/>
          </p:cNvSpPr>
          <p:nvPr/>
        </p:nvSpPr>
        <p:spPr bwMode="auto">
          <a:xfrm>
            <a:off x="5072066" y="1998650"/>
            <a:ext cx="3071840" cy="642929"/>
          </a:xfrm>
          <a:prstGeom prst="rect">
            <a:avLst/>
          </a:prstGeom>
          <a:gradFill>
            <a:gsLst>
              <a:gs pos="44000">
                <a:srgbClr val="3D7B44">
                  <a:alpha val="80000"/>
                </a:srgbClr>
              </a:gs>
              <a:gs pos="97000">
                <a:schemeClr val="tx1">
                  <a:lumMod val="85000"/>
                  <a:lumOff val="15000"/>
                  <a:alpha val="59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         анализ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03350" y="187325"/>
            <a:ext cx="71739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Алгоритм действий</a:t>
            </a:r>
          </a:p>
        </p:txBody>
      </p:sp>
      <p:cxnSp>
        <p:nvCxnSpPr>
          <p:cNvPr id="2" name="Прямая со стрелкой 9"/>
          <p:cNvCxnSpPr>
            <a:cxnSpLocks noChangeShapeType="1"/>
          </p:cNvCxnSpPr>
          <p:nvPr/>
        </p:nvCxnSpPr>
        <p:spPr bwMode="auto">
          <a:xfrm flipH="1">
            <a:off x="2916238" y="2708275"/>
            <a:ext cx="109537" cy="504825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cxnSp>
        <p:nvCxnSpPr>
          <p:cNvPr id="3" name="Прямая со стрелкой 9"/>
          <p:cNvCxnSpPr>
            <a:cxnSpLocks noChangeShapeType="1"/>
          </p:cNvCxnSpPr>
          <p:nvPr/>
        </p:nvCxnSpPr>
        <p:spPr bwMode="auto">
          <a:xfrm>
            <a:off x="6659563" y="2636838"/>
            <a:ext cx="144462" cy="647700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cxnSp>
        <p:nvCxnSpPr>
          <p:cNvPr id="4" name="Прямая со стрелкой 9"/>
          <p:cNvCxnSpPr>
            <a:cxnSpLocks noChangeShapeType="1"/>
          </p:cNvCxnSpPr>
          <p:nvPr/>
        </p:nvCxnSpPr>
        <p:spPr bwMode="auto">
          <a:xfrm>
            <a:off x="4716463" y="1052513"/>
            <a:ext cx="0" cy="3240087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3419872" y="4365104"/>
            <a:ext cx="2643185" cy="642931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</a:rPr>
              <a:t>построение</a:t>
            </a:r>
          </a:p>
        </p:txBody>
      </p:sp>
      <p:cxnSp>
        <p:nvCxnSpPr>
          <p:cNvPr id="7" name="Прямая со стрелкой 9"/>
          <p:cNvCxnSpPr>
            <a:cxnSpLocks noChangeShapeType="1"/>
          </p:cNvCxnSpPr>
          <p:nvPr/>
        </p:nvCxnSpPr>
        <p:spPr bwMode="auto">
          <a:xfrm flipH="1">
            <a:off x="2124075" y="5084763"/>
            <a:ext cx="1079500" cy="788987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cxnSp>
        <p:nvCxnSpPr>
          <p:cNvPr id="8" name="Прямая со стрелкой 11"/>
          <p:cNvCxnSpPr>
            <a:cxnSpLocks noChangeShapeType="1"/>
          </p:cNvCxnSpPr>
          <p:nvPr/>
        </p:nvCxnSpPr>
        <p:spPr bwMode="auto">
          <a:xfrm>
            <a:off x="6084888" y="5084763"/>
            <a:ext cx="935037" cy="717550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cxnSp>
        <p:nvCxnSpPr>
          <p:cNvPr id="9" name="Прямая со стрелкой 9"/>
          <p:cNvCxnSpPr>
            <a:cxnSpLocks noChangeShapeType="1"/>
          </p:cNvCxnSpPr>
          <p:nvPr/>
        </p:nvCxnSpPr>
        <p:spPr bwMode="auto">
          <a:xfrm>
            <a:off x="4716463" y="5013325"/>
            <a:ext cx="0" cy="287338"/>
          </a:xfrm>
          <a:prstGeom prst="straightConnector1">
            <a:avLst/>
          </a:prstGeom>
          <a:noFill/>
          <a:ln w="44450" algn="ctr">
            <a:solidFill>
              <a:srgbClr val="336739"/>
            </a:solidFill>
            <a:round/>
            <a:headEnd/>
            <a:tailEnd type="arrow" w="med" len="med"/>
          </a:ln>
        </p:spPr>
      </p:cxn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125026" y="6028617"/>
            <a:ext cx="2143846" cy="487952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тезис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3644388" y="5523792"/>
            <a:ext cx="2143847" cy="487952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</a:rPr>
              <a:t>доказательства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6381238" y="6100054"/>
            <a:ext cx="2143847" cy="487952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вывод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68746" y="6244517"/>
            <a:ext cx="1143595" cy="487952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1</a:t>
            </a:r>
          </a:p>
        </p:txBody>
      </p:sp>
      <p:sp>
        <p:nvSpPr>
          <p:cNvPr id="14" name="Прямоугольник 12"/>
          <p:cNvSpPr>
            <a:spLocks noChangeArrowheads="1"/>
          </p:cNvSpPr>
          <p:nvPr/>
        </p:nvSpPr>
        <p:spPr bwMode="auto">
          <a:xfrm>
            <a:off x="4864146" y="6244517"/>
            <a:ext cx="1143595" cy="487952"/>
          </a:xfrm>
          <a:prstGeom prst="rect">
            <a:avLst/>
          </a:prstGeom>
          <a:gradFill>
            <a:gsLst>
              <a:gs pos="41000">
                <a:srgbClr val="3D7B44">
                  <a:alpha val="83000"/>
                </a:srgbClr>
              </a:gs>
              <a:gs pos="100000">
                <a:schemeClr val="tx1">
                  <a:lumMod val="85000"/>
                  <a:lumOff val="15000"/>
                  <a:alpha val="51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31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575</TotalTime>
  <Words>623</Words>
  <Application>Microsoft Office PowerPoint</Application>
  <PresentationFormat>Экран (4:3)</PresentationFormat>
  <Paragraphs>110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Aharoni</vt:lpstr>
      <vt:lpstr>Wingdings</vt:lpstr>
      <vt:lpstr>Times New Roman</vt:lpstr>
      <vt:lpstr>Трек</vt:lpstr>
      <vt:lpstr>подготовкА к ГИА в 9 классе</vt:lpstr>
      <vt:lpstr>                                                  </vt:lpstr>
      <vt:lpstr>Слайд 3</vt:lpstr>
      <vt:lpstr>Слайд 4</vt:lpstr>
      <vt:lpstr>Слайд 5</vt:lpstr>
      <vt:lpstr>         Логические ошибки</vt:lpstr>
      <vt:lpstr>АРГУМЕНТЫ</vt:lpstr>
      <vt:lpstr>АРГУМЕНТЫ</vt:lpstr>
      <vt:lpstr>Слайд 9</vt:lpstr>
      <vt:lpstr>Начало сочинения</vt:lpstr>
      <vt:lpstr>Слайд 11</vt:lpstr>
      <vt:lpstr>Как строить аргументы?</vt:lpstr>
      <vt:lpstr>Как сделать вывод?</vt:lpstr>
      <vt:lpstr>подсказка</vt:lpstr>
      <vt:lpstr>Модель сочинения</vt:lpstr>
      <vt:lpstr>Проверяем!</vt:lpstr>
      <vt:lpstr>Напишите сочинение-рассуждение  «Зачем нужно тире?»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написанию сочинения на лингвистическую тему</dc:title>
  <dc:creator>Админ</dc:creator>
  <cp:lastModifiedBy>учитель</cp:lastModifiedBy>
  <cp:revision>63</cp:revision>
  <dcterms:created xsi:type="dcterms:W3CDTF">2011-10-29T13:48:34Z</dcterms:created>
  <dcterms:modified xsi:type="dcterms:W3CDTF">2014-02-09T09:37:25Z</dcterms:modified>
</cp:coreProperties>
</file>