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4" r:id="rId14"/>
    <p:sldId id="293" r:id="rId15"/>
    <p:sldId id="292" r:id="rId16"/>
    <p:sldId id="291"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7" r:id="rId36"/>
    <p:sldId id="286" r:id="rId37"/>
    <p:sldId id="288" r:id="rId38"/>
    <p:sldId id="289" r:id="rId39"/>
    <p:sldId id="290"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0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DAD762C-241A-488B-B28E-8A0A9D7DE504}" type="datetimeFigureOut">
              <a:rPr lang="ru-RU"/>
              <a:pPr>
                <a:defRPr/>
              </a:pPr>
              <a:t>28.02.2011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FFE3FA7-8E5F-459F-A55B-A639EF6E278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CBCB31-53F0-41A7-9DFB-3FCAFF1D01DF}" type="slidenum">
              <a:rPr lang="ru-RU">
                <a:cs typeface="Arial" charset="0"/>
              </a:rPr>
              <a:pPr fontAlgn="base">
                <a:spcBef>
                  <a:spcPct val="0"/>
                </a:spcBef>
                <a:spcAft>
                  <a:spcPct val="0"/>
                </a:spcAft>
              </a:pPr>
              <a:t>3</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000EAA9C-F218-497E-9D2F-35D707B01923}" type="datetimeFigureOut">
              <a:rPr lang="ru-RU"/>
              <a:pPr>
                <a:defRPr/>
              </a:pPr>
              <a:t>28.02.2011</a:t>
            </a:fld>
            <a:endParaRPr lang="ru-RU"/>
          </a:p>
        </p:txBody>
      </p:sp>
      <p:sp>
        <p:nvSpPr>
          <p:cNvPr id="8" name="Номер слайда 15"/>
          <p:cNvSpPr>
            <a:spLocks noGrp="1"/>
          </p:cNvSpPr>
          <p:nvPr>
            <p:ph type="sldNum" sz="quarter" idx="11"/>
          </p:nvPr>
        </p:nvSpPr>
        <p:spPr/>
        <p:txBody>
          <a:bodyPr/>
          <a:lstStyle>
            <a:lvl1pPr>
              <a:defRPr/>
            </a:lvl1pPr>
          </a:lstStyle>
          <a:p>
            <a:pPr>
              <a:defRPr/>
            </a:pPr>
            <a:fld id="{AA195CC2-25D9-484C-8B7B-15960717F6EA}"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DC70ECF-A3EF-4714-9161-0A59F5FCD2F8}" type="datetimeFigureOut">
              <a:rPr lang="ru-RU"/>
              <a:pPr>
                <a:defRPr/>
              </a:pPr>
              <a:t>28.02.2011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25FA3363-D6A8-45E6-93EF-E1A62F80388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2AAD6E8-576F-4142-B9D1-58917368F8ED}" type="datetimeFigureOut">
              <a:rPr lang="ru-RU"/>
              <a:pPr>
                <a:defRPr/>
              </a:pPr>
              <a:t>28.02.2011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7004823-F9F3-4DE0-88FC-F01883FEB58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3760A22E-284F-4BCA-B402-9907AB6DE598}" type="datetimeFigureOut">
              <a:rPr lang="ru-RU"/>
              <a:pPr>
                <a:defRPr/>
              </a:pPr>
              <a:t>28.02.2011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E578F90-17C7-45ED-ADE8-8AED566A0C6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9928302-ACAF-4E59-A553-2199ACD43AE2}" type="datetimeFigureOut">
              <a:rPr lang="ru-RU"/>
              <a:pPr>
                <a:defRPr/>
              </a:pPr>
              <a:t>28.02.2011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3596D9-5FBE-4C47-B76F-AAAD3280397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77D6CED4-4E38-4C37-A755-1130CDD740C0}" type="datetimeFigureOut">
              <a:rPr lang="ru-RU"/>
              <a:pPr>
                <a:defRPr/>
              </a:pPr>
              <a:t>28.02.2011</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06F1282-96A8-404A-A203-2360535E13C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40700C3F-7056-4B76-BE8F-092B01FC4D66}"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06ADDE59-744D-45A2-A4CC-47BA4D751F2F}" type="datetimeFigureOut">
              <a:rPr lang="ru-RU"/>
              <a:pPr>
                <a:defRPr/>
              </a:pPr>
              <a:t>28.02.2011</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8F9929B0-1FD7-4132-8221-CFCA8F717290}" type="datetimeFigureOut">
              <a:rPr lang="ru-RU"/>
              <a:pPr>
                <a:defRPr/>
              </a:pPr>
              <a:t>28.02.2011</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63AC0C71-8BD3-4BA9-87A0-DAC615B397F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2BE335F0-3E72-4975-8B78-B2127246561F}" type="datetimeFigureOut">
              <a:rPr lang="ru-RU"/>
              <a:pPr>
                <a:defRPr/>
              </a:pPr>
              <a:t>28.02.2011</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ECFD59C9-934F-43E2-A942-EDE3BF3E392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85F9BF00-EB18-4486-A733-740D01324FF2}" type="datetimeFigureOut">
              <a:rPr lang="ru-RU"/>
              <a:pPr>
                <a:defRPr/>
              </a:pPr>
              <a:t>28.02.2011</a:t>
            </a:fld>
            <a:endParaRPr lang="ru-RU"/>
          </a:p>
        </p:txBody>
      </p:sp>
      <p:sp>
        <p:nvSpPr>
          <p:cNvPr id="6" name="Номер слайда 8"/>
          <p:cNvSpPr>
            <a:spLocks noGrp="1"/>
          </p:cNvSpPr>
          <p:nvPr>
            <p:ph type="sldNum" sz="quarter" idx="11"/>
          </p:nvPr>
        </p:nvSpPr>
        <p:spPr/>
        <p:txBody>
          <a:bodyPr/>
          <a:lstStyle>
            <a:lvl1pPr>
              <a:defRPr/>
            </a:lvl1pPr>
          </a:lstStyle>
          <a:p>
            <a:pPr>
              <a:defRPr/>
            </a:pPr>
            <a:fld id="{F3F7B3DB-CFE5-46ED-AE7E-9F5D237912EC}"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7E94F5FD-FB05-4F4B-BA90-78F12BEE4699}" type="datetimeFigureOut">
              <a:rPr lang="ru-RU"/>
              <a:pPr>
                <a:defRPr/>
              </a:pPr>
              <a:t>28.02.2011</a:t>
            </a:fld>
            <a:endParaRPr lang="ru-RU"/>
          </a:p>
        </p:txBody>
      </p:sp>
      <p:sp>
        <p:nvSpPr>
          <p:cNvPr id="6" name="Номер слайда 8"/>
          <p:cNvSpPr>
            <a:spLocks noGrp="1"/>
          </p:cNvSpPr>
          <p:nvPr>
            <p:ph type="sldNum" sz="quarter" idx="11"/>
          </p:nvPr>
        </p:nvSpPr>
        <p:spPr/>
        <p:txBody>
          <a:bodyPr/>
          <a:lstStyle>
            <a:lvl1pPr>
              <a:defRPr/>
            </a:lvl1pPr>
          </a:lstStyle>
          <a:p>
            <a:pPr>
              <a:defRPr/>
            </a:pPr>
            <a:fld id="{23521345-D70C-4A7A-BC7A-FB7021CB1CCA}"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95809711-6610-44BC-A770-3C75253175BA}" type="datetimeFigureOut">
              <a:rPr lang="ru-RU"/>
              <a:pPr>
                <a:defRPr/>
              </a:pPr>
              <a:t>28.02.2011</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CC070BD8-5995-4681-B6B6-FA455ACE6100}"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8" r:id="rId5"/>
    <p:sldLayoutId id="2147483753" r:id="rId6"/>
    <p:sldLayoutId id="2147483752" r:id="rId7"/>
    <p:sldLayoutId id="2147483759" r:id="rId8"/>
    <p:sldLayoutId id="2147483760" r:id="rId9"/>
    <p:sldLayoutId id="2147483751" r:id="rId10"/>
    <p:sldLayoutId id="2147483750"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2357430"/>
            <a:ext cx="5786478" cy="1214446"/>
          </a:xfrm>
        </p:spPr>
        <p:txBody>
          <a:bodyPr/>
          <a:lstStyle/>
          <a:p>
            <a:pPr fontAlgn="auto">
              <a:spcAft>
                <a:spcPts val="0"/>
              </a:spcAft>
              <a:defRPr/>
            </a:pPr>
            <a:r>
              <a:rPr lang="ru-RU" sz="6000" smtClean="0"/>
              <a:t>Лечение ран</a:t>
            </a:r>
            <a:endParaRPr lang="ru-RU" sz="6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313" y="71438"/>
            <a:ext cx="4500562" cy="6786562"/>
          </a:xfrm>
        </p:spPr>
        <p:txBody>
          <a:bodyPr>
            <a:normAutofit fontScale="47500" lnSpcReduction="20000"/>
          </a:bodyPr>
          <a:lstStyle/>
          <a:p>
            <a:pPr marL="274320" indent="-274320" fontAlgn="auto">
              <a:spcAft>
                <a:spcPts val="0"/>
              </a:spcAft>
              <a:buFont typeface="Wingdings 2"/>
              <a:buChar char=""/>
              <a:defRPr/>
            </a:pPr>
            <a:r>
              <a:rPr lang="ru-RU" dirty="0" smtClean="0"/>
              <a:t>Рис. 12 - СХЕМАТИЧЕСКОЕ ПРЕДСТАВЛЕНИЕ ВРЕМЕННОГО ВЗАИМОРАСПОЛОЖЕНИЯ ФАЗ ЗАЖИВЛЕНИЯ РАНЫ</a:t>
            </a:r>
          </a:p>
          <a:p>
            <a:pPr marL="274320" indent="-274320" fontAlgn="auto">
              <a:spcAft>
                <a:spcPts val="0"/>
              </a:spcAft>
              <a:buFont typeface="Wingdings 2"/>
              <a:buChar char=""/>
              <a:defRPr/>
            </a:pPr>
            <a:r>
              <a:rPr lang="ru-RU" dirty="0" smtClean="0"/>
              <a:t>1. Фаза воспаления</a:t>
            </a:r>
          </a:p>
          <a:p>
            <a:pPr marL="274320" indent="-274320" fontAlgn="auto">
              <a:spcAft>
                <a:spcPts val="0"/>
              </a:spcAft>
              <a:buFont typeface="Wingdings 2"/>
              <a:buChar char=""/>
              <a:defRPr/>
            </a:pPr>
            <a:r>
              <a:rPr lang="ru-RU" dirty="0" smtClean="0"/>
              <a:t>2. Фаза регенерации и пролиферации</a:t>
            </a:r>
          </a:p>
          <a:p>
            <a:pPr marL="274320" indent="-274320" fontAlgn="auto">
              <a:spcAft>
                <a:spcPts val="0"/>
              </a:spcAft>
              <a:buFont typeface="Wingdings 2"/>
              <a:buChar char=""/>
              <a:defRPr/>
            </a:pPr>
            <a:r>
              <a:rPr lang="ru-RU" dirty="0" smtClean="0"/>
              <a:t>3. Фаза реорганизации рубца и </a:t>
            </a:r>
            <a:r>
              <a:rPr lang="ru-RU" dirty="0" err="1" smtClean="0"/>
              <a:t>эпителизации</a:t>
            </a: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Типы заживления ран:</a:t>
            </a:r>
          </a:p>
          <a:p>
            <a:pPr marL="274320" indent="-274320" fontAlgn="auto">
              <a:spcAft>
                <a:spcPts val="0"/>
              </a:spcAft>
              <a:buFont typeface="Wingdings 2"/>
              <a:buChar char=""/>
              <a:defRPr/>
            </a:pPr>
            <a:r>
              <a:rPr lang="ru-RU" dirty="0" smtClean="0"/>
              <a:t>Заживление первичным натяжением происходит без нагноения и образования видимой межуточной ткани с последующим развитием линейного рубца. Протекает в ранах с ровными жизнеспособными краями, отстающими друг от друга не более чем на 1 см, при отсутствии раневой инфекции. Типичным примером такого заживления служат операционные раны.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Задержанное первичное (заживление по типу первичного натяжения) - это заживление без нагноения при отсроченном закрытии раны швами.</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Заживление вторичным натяжением происходит через нагноение с образованием видимой соединительной ткани и последующим развитием грубого рубца. Имеет место при развитии раневой инфекции и наличии обширных дефектов тканей, не допускающих первичного сопоставления стенок раны.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Заживление под струпом происходит без образования рубца в поверхностных ранах при сохраненном ростковом слое кожи. Быстрая регенерация эпидермиса происходит под струпом, состоящим из фибрина и форменных элементов крови.</a:t>
            </a:r>
            <a:endParaRPr lang="ru-RU" dirty="0"/>
          </a:p>
        </p:txBody>
      </p:sp>
      <p:pic>
        <p:nvPicPr>
          <p:cNvPr id="24578" name="Picture 2"/>
          <p:cNvPicPr>
            <a:picLocks noChangeAspect="1" noChangeArrowheads="1"/>
          </p:cNvPicPr>
          <p:nvPr/>
        </p:nvPicPr>
        <p:blipFill>
          <a:blip r:embed="rId2"/>
          <a:srcRect/>
          <a:stretch>
            <a:fillRect/>
          </a:stretch>
        </p:blipFill>
        <p:spPr bwMode="auto">
          <a:xfrm>
            <a:off x="4143375" y="214313"/>
            <a:ext cx="4772025" cy="1257300"/>
          </a:xfrm>
          <a:prstGeom prst="rect">
            <a:avLst/>
          </a:prstGeom>
          <a:noFill/>
          <a:ln w="9525">
            <a:no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5000625" y="1571625"/>
            <a:ext cx="1285875" cy="1336675"/>
          </a:xfrm>
          <a:prstGeom prst="rect">
            <a:avLst/>
          </a:prstGeom>
          <a:noFill/>
          <a:ln w="9525">
            <a:noFill/>
            <a:miter lim="800000"/>
            <a:headEnd/>
            <a:tailEnd/>
          </a:ln>
        </p:spPr>
      </p:pic>
      <p:pic>
        <p:nvPicPr>
          <p:cNvPr id="24580" name="Picture 4"/>
          <p:cNvPicPr>
            <a:picLocks noChangeAspect="1" noChangeArrowheads="1"/>
          </p:cNvPicPr>
          <p:nvPr/>
        </p:nvPicPr>
        <p:blipFill>
          <a:blip r:embed="rId4"/>
          <a:srcRect/>
          <a:stretch>
            <a:fillRect/>
          </a:stretch>
        </p:blipFill>
        <p:spPr bwMode="auto">
          <a:xfrm>
            <a:off x="6572250" y="1571625"/>
            <a:ext cx="1247775" cy="1285875"/>
          </a:xfrm>
          <a:prstGeom prst="rect">
            <a:avLst/>
          </a:prstGeom>
          <a:noFill/>
          <a:ln w="9525">
            <a:noFill/>
            <a:miter lim="800000"/>
            <a:headEnd/>
            <a:tailEnd/>
          </a:ln>
        </p:spPr>
      </p:pic>
      <p:pic>
        <p:nvPicPr>
          <p:cNvPr id="24581" name="Picture 5"/>
          <p:cNvPicPr>
            <a:picLocks noChangeAspect="1" noChangeArrowheads="1"/>
          </p:cNvPicPr>
          <p:nvPr/>
        </p:nvPicPr>
        <p:blipFill>
          <a:blip r:embed="rId5"/>
          <a:srcRect/>
          <a:stretch>
            <a:fillRect/>
          </a:stretch>
        </p:blipFill>
        <p:spPr bwMode="auto">
          <a:xfrm>
            <a:off x="5000625" y="2928938"/>
            <a:ext cx="1285875" cy="1323975"/>
          </a:xfrm>
          <a:prstGeom prst="rect">
            <a:avLst/>
          </a:prstGeom>
          <a:noFill/>
          <a:ln w="9525">
            <a:noFill/>
            <a:miter lim="800000"/>
            <a:headEnd/>
            <a:tailEnd/>
          </a:ln>
        </p:spPr>
      </p:pic>
      <p:pic>
        <p:nvPicPr>
          <p:cNvPr id="24582" name="Picture 6"/>
          <p:cNvPicPr>
            <a:picLocks noChangeAspect="1" noChangeArrowheads="1"/>
          </p:cNvPicPr>
          <p:nvPr/>
        </p:nvPicPr>
        <p:blipFill>
          <a:blip r:embed="rId6"/>
          <a:srcRect/>
          <a:stretch>
            <a:fillRect/>
          </a:stretch>
        </p:blipFill>
        <p:spPr bwMode="auto">
          <a:xfrm>
            <a:off x="6572250" y="4143375"/>
            <a:ext cx="1239838" cy="1214438"/>
          </a:xfrm>
          <a:prstGeom prst="rect">
            <a:avLst/>
          </a:prstGeom>
          <a:noFill/>
          <a:ln w="9525">
            <a:noFill/>
            <a:miter lim="800000"/>
            <a:headEnd/>
            <a:tailEnd/>
          </a:ln>
        </p:spPr>
      </p:pic>
      <p:pic>
        <p:nvPicPr>
          <p:cNvPr id="24583" name="Picture 7"/>
          <p:cNvPicPr>
            <a:picLocks noChangeAspect="1" noChangeArrowheads="1"/>
          </p:cNvPicPr>
          <p:nvPr/>
        </p:nvPicPr>
        <p:blipFill>
          <a:blip r:embed="rId7"/>
          <a:srcRect/>
          <a:stretch>
            <a:fillRect/>
          </a:stretch>
        </p:blipFill>
        <p:spPr bwMode="auto">
          <a:xfrm>
            <a:off x="5000625" y="5429250"/>
            <a:ext cx="1300163" cy="1214438"/>
          </a:xfrm>
          <a:prstGeom prst="rect">
            <a:avLst/>
          </a:prstGeom>
          <a:noFill/>
          <a:ln w="9525">
            <a:noFill/>
            <a:miter lim="800000"/>
            <a:headEnd/>
            <a:tailEnd/>
          </a:ln>
        </p:spPr>
      </p:pic>
      <p:pic>
        <p:nvPicPr>
          <p:cNvPr id="24584" name="Picture 8"/>
          <p:cNvPicPr>
            <a:picLocks noChangeAspect="1" noChangeArrowheads="1"/>
          </p:cNvPicPr>
          <p:nvPr/>
        </p:nvPicPr>
        <p:blipFill>
          <a:blip r:embed="rId8"/>
          <a:srcRect/>
          <a:stretch>
            <a:fillRect/>
          </a:stretch>
        </p:blipFill>
        <p:spPr bwMode="auto">
          <a:xfrm>
            <a:off x="5000625" y="4143375"/>
            <a:ext cx="1285875" cy="1323975"/>
          </a:xfrm>
          <a:prstGeom prst="rect">
            <a:avLst/>
          </a:prstGeom>
          <a:noFill/>
          <a:ln w="9525">
            <a:noFill/>
            <a:miter lim="800000"/>
            <a:headEnd/>
            <a:tailEnd/>
          </a:ln>
        </p:spPr>
      </p:pic>
      <p:pic>
        <p:nvPicPr>
          <p:cNvPr id="24585" name="Picture 9"/>
          <p:cNvPicPr>
            <a:picLocks noChangeAspect="1" noChangeArrowheads="1"/>
          </p:cNvPicPr>
          <p:nvPr/>
        </p:nvPicPr>
        <p:blipFill>
          <a:blip r:embed="rId9"/>
          <a:srcRect/>
          <a:stretch>
            <a:fillRect/>
          </a:stretch>
        </p:blipFill>
        <p:spPr bwMode="auto">
          <a:xfrm>
            <a:off x="6572250" y="2857500"/>
            <a:ext cx="1260475" cy="1285875"/>
          </a:xfrm>
          <a:prstGeom prst="rect">
            <a:avLst/>
          </a:prstGeom>
          <a:noFill/>
          <a:ln w="9525">
            <a:noFill/>
            <a:miter lim="800000"/>
            <a:headEnd/>
            <a:tailEnd/>
          </a:ln>
        </p:spPr>
      </p:pic>
      <p:pic>
        <p:nvPicPr>
          <p:cNvPr id="24586" name="Picture 10"/>
          <p:cNvPicPr>
            <a:picLocks noChangeAspect="1" noChangeArrowheads="1"/>
          </p:cNvPicPr>
          <p:nvPr/>
        </p:nvPicPr>
        <p:blipFill>
          <a:blip r:embed="rId10"/>
          <a:srcRect/>
          <a:stretch>
            <a:fillRect/>
          </a:stretch>
        </p:blipFill>
        <p:spPr bwMode="auto">
          <a:xfrm>
            <a:off x="6572250" y="5357813"/>
            <a:ext cx="1214438" cy="130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50" y="214313"/>
            <a:ext cx="8643938" cy="5000625"/>
          </a:xfrm>
        </p:spPr>
        <p:txBody>
          <a:bodyPr>
            <a:normAutofit fontScale="47500" lnSpcReduction="20000"/>
          </a:bodyPr>
          <a:lstStyle/>
          <a:p>
            <a:pPr marL="274320" indent="-274320" fontAlgn="auto">
              <a:spcAft>
                <a:spcPts val="0"/>
              </a:spcAft>
              <a:buFont typeface="Wingdings 2"/>
              <a:buChar char=""/>
              <a:defRPr/>
            </a:pPr>
            <a:r>
              <a:rPr lang="ru-RU" dirty="0" smtClean="0"/>
              <a:t>Осложнения ран подразделяют на ранние и поздние.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К ранним осложнениям относятся первичные кровотечения, ранения </a:t>
            </a:r>
            <a:r>
              <a:rPr lang="ru-RU" dirty="0" err="1" smtClean="0"/>
              <a:t>жизненноважных</a:t>
            </a:r>
            <a:r>
              <a:rPr lang="ru-RU" dirty="0" smtClean="0"/>
              <a:t> органов, травматический или геморрагический шок.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К поздним осложнениям относятся ранние и поздние вторичные кровотечения </a:t>
            </a:r>
            <a:r>
              <a:rPr lang="ru-RU" dirty="0" err="1" smtClean="0"/>
              <a:t>серомы</a:t>
            </a:r>
            <a:r>
              <a:rPr lang="ru-RU" dirty="0" smtClean="0"/>
              <a:t> - скопления раневого экссудата в раневых полостях, которые опасны возможностью нагноения. При образовании </a:t>
            </a:r>
            <a:r>
              <a:rPr lang="ru-RU" dirty="0" err="1" smtClean="0"/>
              <a:t>серомы</a:t>
            </a:r>
            <a:r>
              <a:rPr lang="ru-RU" dirty="0" smtClean="0"/>
              <a:t> необходимо обеспечить эвакуацию и отток жидкости из раны.</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Раневые гематомы образуются в ранах, закрытых швом, вследствие неполной остановки кровотечения во время операции или в результате ранних вторичных кровотечений. Причинами таких кровотечений могут быть подъемы артериального давления или нарушения в системе гемостаза у пациента. Раневые гематомы тоже являются потенциальными очагами инфекции, кроме того, сдавливая ткани, приводят к их ишемии.</a:t>
            </a:r>
          </a:p>
          <a:p>
            <a:pPr marL="274320" indent="-274320" fontAlgn="auto">
              <a:spcAft>
                <a:spcPts val="0"/>
              </a:spcAft>
              <a:buFont typeface="Wingdings 2"/>
              <a:buChar char=""/>
              <a:defRPr/>
            </a:pPr>
            <a:r>
              <a:rPr lang="ru-RU" dirty="0" smtClean="0"/>
              <a:t>Гематомы удаляют посредством пункции или открытой ревизии раны.</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Некрозы окружающих тканей - развиваются при нарушении </a:t>
            </a:r>
            <a:r>
              <a:rPr lang="ru-RU" dirty="0" err="1" smtClean="0"/>
              <a:t>микроциркуляции</a:t>
            </a:r>
            <a:r>
              <a:rPr lang="ru-RU" dirty="0" smtClean="0"/>
              <a:t> в соответствующей области при операционной </a:t>
            </a:r>
            <a:r>
              <a:rPr lang="ru-RU" dirty="0" err="1" smtClean="0"/>
              <a:t>травматизации</a:t>
            </a:r>
            <a:r>
              <a:rPr lang="ru-RU" dirty="0" smtClean="0"/>
              <a:t> тканей, неправильном наложении швов и пр. Влажные некрозы кожи необходимо удалять из-за опасности их гнойного расплавления. Поверхностные сухие некрозы кожи не удаляют, так как они играют защитную роль.</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Раневая инфекция - ее развитию способствуют некрозы, инородные тела в ране, скопление жидкости или крови, нарушение местного кровоснабжения и общие факторы, влияющие на течение раневого процесса, а также высокая вирулентность раневой микрофлоры. Различают </a:t>
            </a:r>
            <a:r>
              <a:rPr lang="ru-RU" dirty="0" err="1" smtClean="0"/>
              <a:t>пиогенную</a:t>
            </a:r>
            <a:r>
              <a:rPr lang="ru-RU" dirty="0" smtClean="0"/>
              <a:t> инфекцию, которая вызывается стафилококком, синегнойной палочкой, кишечной палочкой и др. аэробами. Анаэробную инфекцию, в зависимости от вида возбудителя, подразделяют на </a:t>
            </a:r>
            <a:r>
              <a:rPr lang="ru-RU" dirty="0" err="1" smtClean="0"/>
              <a:t>неклостридиальную</a:t>
            </a:r>
            <a:r>
              <a:rPr lang="ru-RU" dirty="0" smtClean="0"/>
              <a:t> и </a:t>
            </a:r>
            <a:r>
              <a:rPr lang="ru-RU" dirty="0" err="1" smtClean="0"/>
              <a:t>клостридиальную</a:t>
            </a:r>
            <a:r>
              <a:rPr lang="ru-RU" dirty="0" smtClean="0"/>
              <a:t> анаэробную инфекцию (газовую гангрену и столбняк). Рожа - вид воспаления, вызываемый стрептококком и др. Через укушенные раны в организм может проникать вирус бешенства. При генерализации раневой инфекции может развиться сепсис.</a:t>
            </a:r>
            <a:endParaRPr lang="ru-RU" dirty="0"/>
          </a:p>
        </p:txBody>
      </p:sp>
      <p:pic>
        <p:nvPicPr>
          <p:cNvPr id="25602" name="Picture 2"/>
          <p:cNvPicPr>
            <a:picLocks noChangeAspect="1" noChangeArrowheads="1"/>
          </p:cNvPicPr>
          <p:nvPr/>
        </p:nvPicPr>
        <p:blipFill>
          <a:blip r:embed="rId2"/>
          <a:srcRect/>
          <a:stretch>
            <a:fillRect/>
          </a:stretch>
        </p:blipFill>
        <p:spPr bwMode="auto">
          <a:xfrm>
            <a:off x="4643438" y="5072063"/>
            <a:ext cx="1881187" cy="1643062"/>
          </a:xfrm>
          <a:prstGeom prst="rect">
            <a:avLst/>
          </a:prstGeom>
          <a:noFill/>
          <a:ln w="9525">
            <a:noFill/>
            <a:miter lim="800000"/>
            <a:headEnd/>
            <a:tailEnd/>
          </a:ln>
        </p:spPr>
      </p:pic>
      <p:sp>
        <p:nvSpPr>
          <p:cNvPr id="25603" name="Прямоугольник 4"/>
          <p:cNvSpPr>
            <a:spLocks noChangeArrowheads="1"/>
          </p:cNvSpPr>
          <p:nvPr/>
        </p:nvSpPr>
        <p:spPr bwMode="auto">
          <a:xfrm>
            <a:off x="500063" y="5214938"/>
            <a:ext cx="4094162" cy="369887"/>
          </a:xfrm>
          <a:prstGeom prst="rect">
            <a:avLst/>
          </a:prstGeom>
          <a:noFill/>
          <a:ln w="9525">
            <a:noFill/>
            <a:miter lim="800000"/>
            <a:headEnd/>
            <a:tailEnd/>
          </a:ln>
        </p:spPr>
        <p:txBody>
          <a:bodyPr wrap="none">
            <a:spAutoFit/>
          </a:bodyPr>
          <a:lstStyle/>
          <a:p>
            <a:r>
              <a:rPr lang="ru-RU">
                <a:latin typeface="Constantia" pitchFamily="18" charset="0"/>
              </a:rPr>
              <a:t>Рис. 13 - Обширная раневая гематома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313" y="214313"/>
            <a:ext cx="5286375" cy="6643687"/>
          </a:xfrm>
        </p:spPr>
        <p:txBody>
          <a:bodyPr>
            <a:normAutofit/>
          </a:bodyPr>
          <a:lstStyle/>
          <a:p>
            <a:pPr>
              <a:lnSpc>
                <a:spcPct val="80000"/>
              </a:lnSpc>
            </a:pPr>
            <a:r>
              <a:rPr lang="ru-RU" sz="1600" smtClean="0"/>
              <a:t>Рис. 14 - Краевой некроз послеоперационной раны культи</a:t>
            </a:r>
          </a:p>
          <a:p>
            <a:pPr>
              <a:lnSpc>
                <a:spcPct val="80000"/>
              </a:lnSpc>
            </a:pPr>
            <a:endParaRPr lang="ru-RU" sz="1600" smtClean="0"/>
          </a:p>
          <a:p>
            <a:pPr>
              <a:lnSpc>
                <a:spcPct val="80000"/>
              </a:lnSpc>
            </a:pPr>
            <a:endParaRPr lang="ru-RU" sz="1600" smtClean="0"/>
          </a:p>
          <a:p>
            <a:pPr>
              <a:lnSpc>
                <a:spcPct val="80000"/>
              </a:lnSpc>
            </a:pPr>
            <a:endParaRPr lang="ru-RU" sz="1600" smtClean="0"/>
          </a:p>
        </p:txBody>
      </p:sp>
      <p:pic>
        <p:nvPicPr>
          <p:cNvPr id="26626" name="Picture 2"/>
          <p:cNvPicPr>
            <a:picLocks noChangeAspect="1" noChangeArrowheads="1"/>
          </p:cNvPicPr>
          <p:nvPr/>
        </p:nvPicPr>
        <p:blipFill>
          <a:blip r:embed="rId2"/>
          <a:srcRect/>
          <a:stretch>
            <a:fillRect/>
          </a:stretch>
        </p:blipFill>
        <p:spPr bwMode="auto">
          <a:xfrm>
            <a:off x="1547813" y="830263"/>
            <a:ext cx="6954837" cy="602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lang="ru-RU" sz="2300" smtClean="0">
                <a:ln>
                  <a:noFill/>
                </a:ln>
                <a:effectLst/>
              </a:rPr>
              <a:t>Рис. 15 - Пиогенная инфекция, вызванная синегнойной палочкой</a:t>
            </a:r>
            <a:br>
              <a:rPr lang="ru-RU" sz="2300" smtClean="0">
                <a:ln>
                  <a:noFill/>
                </a:ln>
                <a:effectLst/>
              </a:rPr>
            </a:br>
            <a:endParaRPr lang="ru-RU" sz="2300" smtClean="0">
              <a:ln>
                <a:noFill/>
              </a:ln>
              <a:effectLst/>
            </a:endParaRPr>
          </a:p>
        </p:txBody>
      </p:sp>
      <p:pic>
        <p:nvPicPr>
          <p:cNvPr id="59396" name="Picture 3"/>
          <p:cNvPicPr>
            <a:picLocks noChangeAspect="1" noChangeArrowheads="1"/>
          </p:cNvPicPr>
          <p:nvPr>
            <p:ph type="body" idx="1"/>
          </p:nvPr>
        </p:nvPicPr>
        <p:blipFill>
          <a:blip r:embed="rId2"/>
          <a:srcRect/>
          <a:stretch>
            <a:fillRect/>
          </a:stretch>
        </p:blipFill>
        <p:spPr>
          <a:xfrm>
            <a:off x="1042988" y="1628775"/>
            <a:ext cx="6043612" cy="5197475"/>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395288" y="-315913"/>
            <a:ext cx="8229600" cy="1908176"/>
          </a:xfrm>
          <a:noFill/>
          <a:ln w="9525"/>
        </p:spPr>
        <p:txBody>
          <a:bodyPr wrap="square" lIns="91440" tIns="45720" rIns="91440" bIns="45720" numCol="1" compatLnSpc="1">
            <a:prstTxWarp prst="textNoShape">
              <a:avLst/>
            </a:prstTxWarp>
          </a:bodyPr>
          <a:lstStyle/>
          <a:p>
            <a:r>
              <a:rPr lang="ru-RU" sz="1400" smtClean="0">
                <a:ln>
                  <a:noFill/>
                </a:ln>
                <a:effectLst/>
              </a:rPr>
              <a:t>Расхождения краев ран встречаются при наличии местных или общих факторов, затрудняющих заживление, и при слишком раннем удалении швов. При лапаротомии расхождение раны может быть полным (эвентрация - выход наружу внутренних органов), неполным (сохраняется целостность брюшины) и скрытым (сохраняется кожный шов). Расхождение краев раны устраняется оперативным путем.</a:t>
            </a:r>
            <a:br>
              <a:rPr lang="ru-RU" sz="1400" smtClean="0">
                <a:ln>
                  <a:noFill/>
                </a:ln>
                <a:effectLst/>
              </a:rPr>
            </a:br>
            <a:endParaRPr lang="ru-RU" sz="1400" smtClean="0">
              <a:ln>
                <a:noFill/>
              </a:ln>
              <a:effectLst/>
            </a:endParaRPr>
          </a:p>
        </p:txBody>
      </p:sp>
      <p:pic>
        <p:nvPicPr>
          <p:cNvPr id="58372" name="Picture 4"/>
          <p:cNvPicPr>
            <a:picLocks noChangeAspect="1" noChangeArrowheads="1"/>
          </p:cNvPicPr>
          <p:nvPr>
            <p:ph type="body" idx="1"/>
          </p:nvPr>
        </p:nvPicPr>
        <p:blipFill>
          <a:blip r:embed="rId2"/>
          <a:srcRect/>
          <a:stretch>
            <a:fillRect/>
          </a:stretch>
        </p:blipFill>
        <p:spPr>
          <a:xfrm>
            <a:off x="250825" y="1339850"/>
            <a:ext cx="8893175" cy="551815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lang="ru-RU" sz="2300" smtClean="0">
                <a:ln>
                  <a:noFill/>
                </a:ln>
                <a:effectLst/>
              </a:rPr>
              <a:t>Рис. 16 - Обширные некрозы кожи вследствие нарушения микроциркуляции, вызванного анаэробной инфекцией (газовая гангрена)</a:t>
            </a:r>
            <a:br>
              <a:rPr lang="ru-RU" sz="2300" smtClean="0">
                <a:ln>
                  <a:noFill/>
                </a:ln>
                <a:effectLst/>
              </a:rPr>
            </a:br>
            <a:endParaRPr lang="ru-RU" sz="2300" smtClean="0">
              <a:ln>
                <a:noFill/>
              </a:ln>
              <a:effectLst/>
            </a:endParaRPr>
          </a:p>
        </p:txBody>
      </p:sp>
      <p:pic>
        <p:nvPicPr>
          <p:cNvPr id="57348" name="Picture 5"/>
          <p:cNvPicPr>
            <a:picLocks noChangeAspect="1" noChangeArrowheads="1"/>
          </p:cNvPicPr>
          <p:nvPr>
            <p:ph type="body" idx="1"/>
          </p:nvPr>
        </p:nvPicPr>
        <p:blipFill>
          <a:blip r:embed="rId2"/>
          <a:srcRect/>
          <a:stretch>
            <a:fillRect/>
          </a:stretch>
        </p:blipFill>
        <p:spPr>
          <a:xfrm>
            <a:off x="0" y="1052513"/>
            <a:ext cx="9144000" cy="5805487"/>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468313" y="692150"/>
            <a:ext cx="8291512" cy="468313"/>
          </a:xfrm>
          <a:noFill/>
          <a:ln w="9525"/>
        </p:spPr>
        <p:txBody>
          <a:bodyPr wrap="square" lIns="91440" tIns="45720" rIns="91440" bIns="45720" numCol="1" compatLnSpc="1">
            <a:prstTxWarp prst="textNoShape">
              <a:avLst/>
            </a:prstTxWarp>
          </a:bodyPr>
          <a:lstStyle/>
          <a:p>
            <a:r>
              <a:rPr lang="ru-RU" sz="2300" smtClean="0">
                <a:ln>
                  <a:noFill/>
                </a:ln>
                <a:effectLst/>
              </a:rPr>
              <a:t>Рис. 17 - Полный разрыв послеоперационной раны бедра с некрозом мышц</a:t>
            </a:r>
            <a:br>
              <a:rPr lang="ru-RU" sz="2300" smtClean="0">
                <a:ln>
                  <a:noFill/>
                </a:ln>
                <a:effectLst/>
              </a:rPr>
            </a:br>
            <a:endParaRPr lang="ru-RU" sz="2300" smtClean="0">
              <a:ln>
                <a:noFill/>
              </a:ln>
              <a:effectLst/>
            </a:endParaRPr>
          </a:p>
        </p:txBody>
      </p:sp>
      <p:sp>
        <p:nvSpPr>
          <p:cNvPr id="56323" name="Rectangle 3"/>
          <p:cNvSpPr>
            <a:spLocks noGrp="1"/>
          </p:cNvSpPr>
          <p:nvPr>
            <p:ph type="body" idx="1"/>
          </p:nvPr>
        </p:nvSpPr>
        <p:spPr>
          <a:xfrm>
            <a:off x="457200" y="1447800"/>
            <a:ext cx="8229600" cy="4678363"/>
          </a:xfrm>
        </p:spPr>
        <p:txBody>
          <a:bodyPr/>
          <a:lstStyle/>
          <a:p>
            <a:endParaRPr lang="ru-RU" smtClean="0"/>
          </a:p>
        </p:txBody>
      </p:sp>
      <p:pic>
        <p:nvPicPr>
          <p:cNvPr id="56324" name="Picture 5"/>
          <p:cNvPicPr>
            <a:picLocks noChangeAspect="1" noChangeArrowheads="1"/>
          </p:cNvPicPr>
          <p:nvPr/>
        </p:nvPicPr>
        <p:blipFill>
          <a:blip r:embed="rId2"/>
          <a:srcRect/>
          <a:stretch>
            <a:fillRect/>
          </a:stretch>
        </p:blipFill>
        <p:spPr bwMode="auto">
          <a:xfrm>
            <a:off x="1042988" y="889000"/>
            <a:ext cx="6992937" cy="5969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88" y="214313"/>
            <a:ext cx="5429250" cy="6357937"/>
          </a:xfrm>
        </p:spPr>
        <p:txBody>
          <a:bodyPr>
            <a:normAutofit fontScale="70000" lnSpcReduction="20000"/>
          </a:bodyPr>
          <a:lstStyle/>
          <a:p>
            <a:pPr marL="274320" indent="-274320" fontAlgn="auto">
              <a:spcAft>
                <a:spcPts val="0"/>
              </a:spcAft>
              <a:buFont typeface="Wingdings 2"/>
              <a:buChar char=""/>
              <a:defRPr/>
            </a:pPr>
            <a:r>
              <a:rPr lang="ru-RU" dirty="0" smtClean="0"/>
              <a:t>Осложнения рубцевания ран могут быть в виде образования гипертрофированных рубцов, появляющихся при склонности к избыточному образованию рубцовой ткани и чаще при расположении раны перпендикулярно к линии </a:t>
            </a:r>
            <a:r>
              <a:rPr lang="ru-RU" dirty="0" err="1" smtClean="0"/>
              <a:t>Лангера</a:t>
            </a:r>
            <a:r>
              <a:rPr lang="ru-RU" dirty="0" smtClean="0"/>
              <a:t>, и келоидов, которые в отличие от гипертрофированных рубцов имеют особую структуру и развиваются за пределы границ раны. Такие осложнения приводят не только к косметическим, но и к функциональным дефектам. Хирургическая коррекция келоидов часто приводит к ухудшению местного статуса.</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Рис. 18 - Послеожоговые гипертрофированные рубцы</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Рис. 19 - Келоидный рубец с типичными тяжами коллагена</a:t>
            </a:r>
            <a:endParaRPr lang="ru-RU" dirty="0"/>
          </a:p>
        </p:txBody>
      </p:sp>
      <p:pic>
        <p:nvPicPr>
          <p:cNvPr id="27650" name="Picture 2"/>
          <p:cNvPicPr>
            <a:picLocks noChangeAspect="1" noChangeArrowheads="1"/>
          </p:cNvPicPr>
          <p:nvPr/>
        </p:nvPicPr>
        <p:blipFill>
          <a:blip r:embed="rId2"/>
          <a:srcRect/>
          <a:stretch>
            <a:fillRect/>
          </a:stretch>
        </p:blipFill>
        <p:spPr bwMode="auto">
          <a:xfrm>
            <a:off x="5857875" y="2143125"/>
            <a:ext cx="2574925" cy="2214563"/>
          </a:xfrm>
          <a:prstGeom prst="rect">
            <a:avLst/>
          </a:prstGeom>
          <a:noFill/>
          <a:ln w="9525">
            <a:noFill/>
            <a:miter lim="800000"/>
            <a:headEnd/>
            <a:tailEnd/>
          </a:ln>
        </p:spPr>
      </p:pic>
      <p:pic>
        <p:nvPicPr>
          <p:cNvPr id="27651" name="Picture 3"/>
          <p:cNvPicPr>
            <a:picLocks noChangeAspect="1" noChangeArrowheads="1"/>
          </p:cNvPicPr>
          <p:nvPr/>
        </p:nvPicPr>
        <p:blipFill>
          <a:blip r:embed="rId3"/>
          <a:srcRect/>
          <a:stretch>
            <a:fillRect/>
          </a:stretch>
        </p:blipFill>
        <p:spPr bwMode="auto">
          <a:xfrm>
            <a:off x="5857875" y="4429125"/>
            <a:ext cx="2428875"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00125"/>
            <a:ext cx="8229600" cy="5095875"/>
          </a:xfrm>
        </p:spPr>
        <p:txBody>
          <a:bodyPr>
            <a:normAutofit fontScale="85000" lnSpcReduction="20000"/>
          </a:bodyPr>
          <a:lstStyle/>
          <a:p>
            <a:pPr marL="274320" indent="-274320" fontAlgn="auto">
              <a:spcAft>
                <a:spcPts val="0"/>
              </a:spcAft>
              <a:buFont typeface="Wingdings 2"/>
              <a:buChar char=""/>
              <a:defRPr/>
            </a:pPr>
            <a:r>
              <a:rPr lang="ru-RU" dirty="0" smtClean="0"/>
              <a:t>Описание и оценка состояния раны</a:t>
            </a:r>
          </a:p>
          <a:p>
            <a:pPr marL="274320" indent="-274320" fontAlgn="auto">
              <a:spcAft>
                <a:spcPts val="0"/>
              </a:spcAft>
              <a:buFont typeface="Wingdings 2"/>
              <a:buChar char=""/>
              <a:defRPr/>
            </a:pPr>
            <a:r>
              <a:rPr lang="ru-RU" dirty="0" smtClean="0"/>
              <a:t>Для выбора адекватной тактики лечения при описании состояния раны необходима комплексная клиническая и лабораторная оценка многих факторов, при этом учитывается:</a:t>
            </a:r>
          </a:p>
          <a:p>
            <a:pPr marL="274320" indent="-274320" fontAlgn="auto">
              <a:spcAft>
                <a:spcPts val="0"/>
              </a:spcAft>
              <a:buFont typeface="Wingdings 2"/>
              <a:buChar char=""/>
              <a:defRPr/>
            </a:pPr>
            <a:r>
              <a:rPr lang="ru-RU" dirty="0" smtClean="0"/>
              <a:t>- Локализация, размер, глубина раны, захват подлежащих структур, таких как фасции, мышцы, сухожилия, кости и пр.</a:t>
            </a:r>
          </a:p>
          <a:p>
            <a:pPr marL="274320" indent="-274320" fontAlgn="auto">
              <a:spcAft>
                <a:spcPts val="0"/>
              </a:spcAft>
              <a:buFont typeface="Wingdings 2"/>
              <a:buChar char=""/>
              <a:defRPr/>
            </a:pPr>
            <a:r>
              <a:rPr lang="ru-RU" dirty="0" smtClean="0"/>
              <a:t>- Состояние краев, стенок и дна раны, наличие и вид некротических тканей.</a:t>
            </a:r>
          </a:p>
          <a:p>
            <a:pPr marL="274320" indent="-274320" fontAlgn="auto">
              <a:spcAft>
                <a:spcPts val="0"/>
              </a:spcAft>
              <a:buFont typeface="Wingdings 2"/>
              <a:buChar char=""/>
              <a:defRPr/>
            </a:pPr>
            <a:r>
              <a:rPr lang="ru-RU" dirty="0" smtClean="0"/>
              <a:t>- Количество и качество экссудата (серозный, геморрагический, гнойный).</a:t>
            </a:r>
          </a:p>
          <a:p>
            <a:pPr marL="274320" indent="-274320" fontAlgn="auto">
              <a:spcAft>
                <a:spcPts val="0"/>
              </a:spcAft>
              <a:buFont typeface="Wingdings 2"/>
              <a:buChar char=""/>
              <a:defRPr/>
            </a:pPr>
            <a:r>
              <a:rPr lang="ru-RU" dirty="0" smtClean="0"/>
              <a:t>- Уровень микробной контаминации. Критическим уровнем является</a:t>
            </a:r>
          </a:p>
          <a:p>
            <a:pPr marL="274320" indent="-274320" fontAlgn="auto">
              <a:spcAft>
                <a:spcPts val="0"/>
              </a:spcAft>
              <a:buFont typeface="Wingdings 2"/>
              <a:buChar char=""/>
              <a:defRPr/>
            </a:pPr>
            <a:r>
              <a:rPr lang="ru-RU" dirty="0" smtClean="0"/>
              <a:t>значение 105 - 106 микробных тел на 1 грамм ткани, при котором прогнозируется развитие раневой инфекции.</a:t>
            </a:r>
          </a:p>
          <a:p>
            <a:pPr marL="274320" indent="-274320" fontAlgn="auto">
              <a:spcAft>
                <a:spcPts val="0"/>
              </a:spcAft>
              <a:buFont typeface="Wingdings 2"/>
              <a:buChar char=""/>
              <a:defRPr/>
            </a:pPr>
            <a:r>
              <a:rPr lang="ru-RU" dirty="0" smtClean="0"/>
              <a:t>- Время, прошедшее с момента ранения.</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313" y="357188"/>
            <a:ext cx="8472487" cy="6143625"/>
          </a:xfrm>
        </p:spPr>
        <p:txBody>
          <a:bodyPr>
            <a:normAutofit fontScale="77500" lnSpcReduction="20000"/>
          </a:bodyPr>
          <a:lstStyle/>
          <a:p>
            <a:pPr marL="274320" indent="-274320" fontAlgn="auto">
              <a:spcAft>
                <a:spcPts val="0"/>
              </a:spcAft>
              <a:buFont typeface="Wingdings 2"/>
              <a:buChar char=""/>
              <a:defRPr/>
            </a:pPr>
            <a:r>
              <a:rPr lang="ru-RU" dirty="0" smtClean="0"/>
              <a:t>Задачи и основные современные принципы лечения ран:</a:t>
            </a:r>
          </a:p>
          <a:p>
            <a:pPr marL="274320" indent="-274320" fontAlgn="auto">
              <a:spcAft>
                <a:spcPts val="0"/>
              </a:spcAft>
              <a:buFont typeface="Wingdings 2"/>
              <a:buChar char=""/>
              <a:defRPr/>
            </a:pPr>
            <a:r>
              <a:rPr lang="ru-RU" dirty="0" smtClean="0"/>
              <a:t>На этапе оказания первой помощи при ранениях решаются две основные задачи - устранение угрожающих жизни ранних осложнений и предотвращение дальнейшей микробной контаминации. Первая помощь включает в себя применение всех доступных методов временной остановки кровотечений, наложение повязки и транспортную иммобилизацию. Не следует промывать рану, удалять из нее инородные тела и пр.</a:t>
            </a:r>
          </a:p>
          <a:p>
            <a:pPr marL="274320" indent="-274320" fontAlgn="auto">
              <a:spcAft>
                <a:spcPts val="0"/>
              </a:spcAft>
              <a:buFont typeface="Wingdings 2"/>
              <a:buChar char=""/>
              <a:defRPr/>
            </a:pPr>
            <a:r>
              <a:rPr lang="ru-RU" dirty="0" smtClean="0"/>
              <a:t>На этапе госпитальной помощи основными целями являются профилактика и лечение раневых осложнений, ускорение процесса заживления, восстановление функций поврежденных органов и тканей. При этом соблюдаются основные принципы современного лечения - обязательная хирургическая обработка, активное дренирование, максимально раннее закрытие ран при строгом соблюдении асептики на всех этапах лечения. Хирургическое закрытие ран может быть осуществлено путем наложения первичных, первичных отсроченных или вторичных швов. Плоские поверхностные раны закрывают посредством выполнения </a:t>
            </a:r>
            <a:r>
              <a:rPr lang="ru-RU" dirty="0" err="1" smtClean="0"/>
              <a:t>аутодермопластики</a:t>
            </a:r>
            <a:r>
              <a:rPr lang="ru-RU" dirty="0" smtClean="0"/>
              <a:t>. На протяжении всего срока лечения при наличии показаний осуществляется целенаправленная антибактериальная и иммунотерапия. Тактика лечения зависит от степени микробной контаминации раны.</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071563"/>
            <a:ext cx="8515350" cy="5786437"/>
          </a:xfrm>
        </p:spPr>
        <p:txBody>
          <a:bodyPr>
            <a:normAutofit fontScale="62500" lnSpcReduction="20000"/>
          </a:bodyPr>
          <a:lstStyle/>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Лечение и уход за ранами остается одной из важных проблем современной медицины. Больные, имеющие раны различного генеза, составляют значительную часть пациентов хирургических стационаров. В последние годы происходит пересмотр многих представлений о способах лечения и ухода за ранами, а также ранее использовавшихся классификаций средств местного лечения ран различной этиологии.</a:t>
            </a:r>
          </a:p>
          <a:p>
            <a:pPr marL="274320" indent="-274320" fontAlgn="auto">
              <a:spcAft>
                <a:spcPts val="0"/>
              </a:spcAft>
              <a:buFont typeface="Wingdings 2"/>
              <a:buChar char=""/>
              <a:defRPr/>
            </a:pPr>
            <a:r>
              <a:rPr lang="ru-RU" dirty="0" smtClean="0"/>
              <a:t>Данное учебно-методическое пособие предназначено для студентов высших медицинских учреждений, интернов, ординаторов и посвящено рассмотрению аспектов общей хирургии, связанных с этиологией, патогенезом, классификацией и методами лечения ран. В данном учебно-методическом пособии разбираются темы, касающиеся раневого процесса, хирургического лечения, дренирования и с современных позиций рассматриваются актуальные вопросы местного лечения ран. Кроме того, разбираются практические вопросы назначения и осуществления перевязок с использованием современных перевязочных средств, в том числе </a:t>
            </a:r>
            <a:r>
              <a:rPr lang="ru-RU" dirty="0" err="1" smtClean="0"/>
              <a:t>окклюзи-онных</a:t>
            </a:r>
            <a:r>
              <a:rPr lang="ru-RU" dirty="0" smtClean="0"/>
              <a:t> интерактивных повязок, применяемых в настоящее время. Пособие имеет цель ознакомить читателя с современными представлениями по хирургическим аспектам, связанным с лечением ран, и помочь в подготовке к занятиям на кафедре общей хирургии. В пособии изложен рекомендуемый план занятий и контрольные вопросы, приводятся графы логических структур. Таким образом, предлагаемое вашему вниманию учебно-методическое пособие призвано помочь студентам, ординаторам и врачам в самообразовании и получении современной информации по весьма сложной и разносторонней теме.</a:t>
            </a:r>
            <a:endParaRPr lang="ru-RU" dirty="0"/>
          </a:p>
        </p:txBody>
      </p:sp>
      <p:sp>
        <p:nvSpPr>
          <p:cNvPr id="2" name="Заголовок 1"/>
          <p:cNvSpPr>
            <a:spLocks noGrp="1"/>
          </p:cNvSpPr>
          <p:nvPr>
            <p:ph type="title"/>
          </p:nvPr>
        </p:nvSpPr>
        <p:spPr>
          <a:xfrm>
            <a:off x="428596" y="928670"/>
            <a:ext cx="8229600" cy="704832"/>
          </a:xfrm>
        </p:spPr>
        <p:txBody>
          <a:bodyPr>
            <a:normAutofit fontScale="90000"/>
          </a:bodyPr>
          <a:lstStyle/>
          <a:p>
            <a:pPr fontAlgn="auto">
              <a:spcAft>
                <a:spcPts val="0"/>
              </a:spcAft>
              <a:defRPr/>
            </a:pPr>
            <a:r>
              <a:rPr lang="ru-RU" smtClean="0"/>
              <a:t>                    ЛЕЧЕНИЕ РАН</a:t>
            </a:r>
            <a:br>
              <a:rPr lang="ru-RU" smtClean="0"/>
            </a:b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858000"/>
          </a:xfrm>
        </p:spPr>
        <p:txBody>
          <a:bodyPr>
            <a:normAutofit fontScale="47500" lnSpcReduction="20000"/>
          </a:bodyPr>
          <a:lstStyle/>
          <a:p>
            <a:pPr marL="274320" indent="-274320" fontAlgn="auto">
              <a:spcAft>
                <a:spcPts val="0"/>
              </a:spcAft>
              <a:buFont typeface="Wingdings 2"/>
              <a:buChar char=""/>
              <a:defRPr/>
            </a:pPr>
            <a:r>
              <a:rPr lang="ru-RU" dirty="0" smtClean="0"/>
              <a:t>Лечение операционных ран</a:t>
            </a:r>
          </a:p>
          <a:p>
            <a:pPr marL="274320" indent="-274320" fontAlgn="auto">
              <a:spcAft>
                <a:spcPts val="0"/>
              </a:spcAft>
              <a:buFont typeface="Wingdings 2"/>
              <a:buChar char=""/>
              <a:defRPr/>
            </a:pPr>
            <a:r>
              <a:rPr lang="ru-RU" dirty="0" smtClean="0"/>
              <a:t>Операционные раны наносятся в стерильных условиях, сводящих к минимуму риск послеоперационных раневых осложнений. Кроме того, до нанесения раны целесообразно проведение комплексной профилактики послеоперационных инфекционных раневых осложнений. Поэтому комплекс лечения операционных ран включает:</a:t>
            </a:r>
          </a:p>
          <a:p>
            <a:pPr marL="274320" indent="-274320" fontAlgn="auto">
              <a:spcAft>
                <a:spcPts val="0"/>
              </a:spcAft>
              <a:buFont typeface="Wingdings 2"/>
              <a:buChar char=""/>
              <a:defRPr/>
            </a:pPr>
            <a:r>
              <a:rPr lang="ru-RU" dirty="0" smtClean="0"/>
              <a:t>Проведение подготовки к операции, которая состоит в тщательном предоперационном обследовании и в непосредственной подготовке больного к операции с учетом требований асептики. Следует также прибегнуть</a:t>
            </a:r>
          </a:p>
          <a:p>
            <a:pPr marL="274320" indent="-274320" fontAlgn="auto">
              <a:spcAft>
                <a:spcPts val="0"/>
              </a:spcAft>
              <a:buFont typeface="Wingdings 2"/>
              <a:buChar char=""/>
              <a:defRPr/>
            </a:pPr>
            <a:r>
              <a:rPr lang="ru-RU" dirty="0" smtClean="0"/>
              <a:t>к возможной в данной ситуации коррекции имеющихся нарушений </a:t>
            </a:r>
            <a:r>
              <a:rPr lang="ru-RU" dirty="0" err="1" smtClean="0"/>
              <a:t>гомео-стаза</a:t>
            </a:r>
            <a:r>
              <a:rPr lang="ru-RU" dirty="0" smtClean="0"/>
              <a:t>, которые всегда влияют на течение раневого процесса. Кроме того, необходимо учитывать, что с каждым днем пребывания в стационаре увеличивается микробная обсемененность тканей пациента возбудителями госпитальных инфекций.</a:t>
            </a:r>
          </a:p>
          <a:p>
            <a:pPr marL="274320" indent="-274320" fontAlgn="auto">
              <a:spcAft>
                <a:spcPts val="0"/>
              </a:spcAft>
              <a:buFont typeface="Wingdings 2"/>
              <a:buChar char=""/>
              <a:defRPr/>
            </a:pPr>
            <a:r>
              <a:rPr lang="ru-RU" dirty="0" smtClean="0"/>
              <a:t>Тщательное соблюдение оперативной техники - это аккуратное обращение с тканями, тщательный гемостаз, сохранение кровоснабжения тканей в области раны, облитерация "мертвого" пространства, использование </a:t>
            </a:r>
            <a:r>
              <a:rPr lang="ru-RU" dirty="0" err="1" smtClean="0"/>
              <a:t>атравматических</a:t>
            </a:r>
            <a:r>
              <a:rPr lang="ru-RU" dirty="0" smtClean="0"/>
              <a:t> игл и </a:t>
            </a:r>
            <a:r>
              <a:rPr lang="ru-RU" dirty="0" err="1" smtClean="0"/>
              <a:t>монофиламентного</a:t>
            </a:r>
            <a:r>
              <a:rPr lang="ru-RU" dirty="0" smtClean="0"/>
              <a:t> шовного материала. Сопоставление краев и сшивание раны должно происходить без избыточного натяжения, швы не должны быть </a:t>
            </a:r>
            <a:r>
              <a:rPr lang="ru-RU" dirty="0" err="1" smtClean="0"/>
              <a:t>ишемизирующими</a:t>
            </a:r>
            <a:r>
              <a:rPr lang="ru-RU" dirty="0" smtClean="0"/>
              <a:t>, но должны обеспечивать полное смыкание краев раны. Шовный материал, оставляемый в ране, должен быть рассасывающимся. Все перечисленные меры необходимы для профилактики раневых осложнений. Кроме того, большую роль играет длительность операции. С ее увеличением возрастает степень микробной контаминации раны и восприимчивость тканей к возбудителям раневой инфекции - за счет </a:t>
            </a:r>
            <a:r>
              <a:rPr lang="ru-RU" dirty="0" err="1" smtClean="0"/>
              <a:t>подсыхания</a:t>
            </a:r>
            <a:r>
              <a:rPr lang="ru-RU" dirty="0" smtClean="0"/>
              <a:t>, нарушения кровоснабжения, реактивного отека и пр.</a:t>
            </a:r>
          </a:p>
          <a:p>
            <a:pPr marL="274320" indent="-274320" fontAlgn="auto">
              <a:spcAft>
                <a:spcPts val="0"/>
              </a:spcAft>
              <a:buFont typeface="Wingdings 2"/>
              <a:buChar char=""/>
              <a:defRPr/>
            </a:pPr>
            <a:r>
              <a:rPr lang="ru-RU" dirty="0" smtClean="0"/>
              <a:t>Дренирование ран выполняется при необходимости дальнейшего удаления раневого отделяемого и тканевого детрита. При этом предпочтительно проточно-промывное дренирование и обязателен правильный уход за дренажной системой в послеоперационном периоде.</a:t>
            </a:r>
          </a:p>
          <a:p>
            <a:pPr marL="274320" indent="-274320" fontAlgn="auto">
              <a:spcAft>
                <a:spcPts val="0"/>
              </a:spcAft>
              <a:buFont typeface="Wingdings 2"/>
              <a:buChar char=""/>
              <a:defRPr/>
            </a:pPr>
            <a:r>
              <a:rPr lang="ru-RU" dirty="0" err="1" smtClean="0"/>
              <a:t>Антибиотикопрофилактика</a:t>
            </a:r>
            <a:r>
              <a:rPr lang="ru-RU" dirty="0" smtClean="0"/>
              <a:t> инфекционных осложнений зависит от вида оперативного пособия и показана в случае значительной микробной </a:t>
            </a:r>
            <a:r>
              <a:rPr lang="ru-RU" dirty="0" err="1" smtClean="0"/>
              <a:t>об-семененности</a:t>
            </a:r>
            <a:r>
              <a:rPr lang="ru-RU" dirty="0" smtClean="0"/>
              <a:t> раны или условной радикальности ее хирургической обработки. При чистых операциях </a:t>
            </a:r>
            <a:r>
              <a:rPr lang="ru-RU" dirty="0" err="1" smtClean="0"/>
              <a:t>антибиотикопрофилактика</a:t>
            </a:r>
            <a:r>
              <a:rPr lang="ru-RU" dirty="0" smtClean="0"/>
              <a:t>, как правило, назначается только при наличии общих и местных факторов, влияющих неблагоприятно на течение раневого процесса. При условно чистых операциях рекомендуемая схема введения антибиотика: до операции и в течение 8-24 часов. При загрязненных операциях препарат вводится до операции и в течение 24-48 часов. При грязных операциях: до операции и в течение 3-5 суток. Выбор препарата зависит от предполагаемой чувствительности микрофлоры, которая может обсеменить операционную рану в ходе операции и в раннем послеоперационном периоде. Чаще всего используются малотоксичные препараты широкого спектра действия в </a:t>
            </a:r>
            <a:r>
              <a:rPr lang="ru-RU" dirty="0" err="1" smtClean="0"/>
              <a:t>среднетерапевтических</a:t>
            </a:r>
            <a:r>
              <a:rPr lang="ru-RU" dirty="0" smtClean="0"/>
              <a:t> дозах, хорошо проникающие в ткани - зоны риска развития инфекции. При </a:t>
            </a:r>
            <a:r>
              <a:rPr lang="ru-RU" dirty="0" err="1" smtClean="0"/>
              <a:t>условночистых</a:t>
            </a:r>
            <a:r>
              <a:rPr lang="ru-RU" dirty="0" smtClean="0"/>
              <a:t> операциях обычно достаточно использования </a:t>
            </a:r>
            <a:r>
              <a:rPr lang="ru-RU" dirty="0" err="1" smtClean="0"/>
              <a:t>цефалоспоринов</a:t>
            </a:r>
            <a:r>
              <a:rPr lang="ru-RU" dirty="0" smtClean="0"/>
              <a:t> 1 -2-го поколения или защищенных пенициллинов. Введение антибиотика в организм пациента необходимо произвести до разреза кожи (введение через 3-4 часа после контаминации уже неэффективно и не играет профилактической роли) и повторить, если операция длится более 3 часов.</a:t>
            </a:r>
          </a:p>
          <a:p>
            <a:pPr marL="274320" indent="-274320" fontAlgn="auto">
              <a:spcAft>
                <a:spcPts val="0"/>
              </a:spcAft>
              <a:buFont typeface="Wingdings 2"/>
              <a:buChar char=""/>
              <a:defRPr/>
            </a:pPr>
            <a:r>
              <a:rPr lang="ru-RU" dirty="0" err="1" smtClean="0"/>
              <a:t>Антисептикопрофилактика</a:t>
            </a:r>
            <a:r>
              <a:rPr lang="ru-RU" dirty="0" smtClean="0"/>
              <a:t> предполагает использование эффективных местных антисептиков на всех этапах операции, в том числе для обработки кожи. Осуществляется промывание полостей, подкожной клетчатки и пр. Общими требованиями к используемым антисептикам являются широкий спектр действия, высокая бактерицидность и токсикологическая безопасность.</a:t>
            </a:r>
          </a:p>
          <a:p>
            <a:pPr marL="274320" indent="-274320" fontAlgn="auto">
              <a:spcAft>
                <a:spcPts val="0"/>
              </a:spcAft>
              <a:buFont typeface="Wingdings 2"/>
              <a:buChar char=""/>
              <a:defRPr/>
            </a:pPr>
            <a:r>
              <a:rPr lang="ru-RU" dirty="0" smtClean="0"/>
              <a:t>Правильное ведение раны в послеоперационном периоде включает в себя назначение постельного режима, местное применение холода сразу после операции, адекватное обезболивание, регулярную смену асептических повязок и уход за дренажами. По показаниям проводят проточный диализ, </a:t>
            </a:r>
            <a:r>
              <a:rPr lang="ru-RU" dirty="0" err="1" smtClean="0"/>
              <a:t>вакуумирование</a:t>
            </a:r>
            <a:r>
              <a:rPr lang="ru-RU" dirty="0" smtClean="0"/>
              <a:t> раны, физиотерапию и пр.</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858000"/>
          </a:xfrm>
        </p:spPr>
        <p:txBody>
          <a:bodyPr>
            <a:normAutofit fontScale="55000" lnSpcReduction="20000"/>
          </a:bodyPr>
          <a:lstStyle/>
          <a:p>
            <a:pPr marL="274320" indent="-274320" fontAlgn="auto">
              <a:spcAft>
                <a:spcPts val="0"/>
              </a:spcAft>
              <a:buFont typeface="Wingdings 2"/>
              <a:buChar char=""/>
              <a:defRPr/>
            </a:pPr>
            <a:r>
              <a:rPr lang="ru-RU" dirty="0" smtClean="0"/>
              <a:t>Лечение </a:t>
            </a:r>
            <a:r>
              <a:rPr lang="ru-RU" dirty="0" err="1" smtClean="0"/>
              <a:t>контаминированных</a:t>
            </a:r>
            <a:r>
              <a:rPr lang="ru-RU" dirty="0" smtClean="0"/>
              <a:t> ран</a:t>
            </a:r>
          </a:p>
          <a:p>
            <a:pPr marL="274320" indent="-274320" fontAlgn="auto">
              <a:spcAft>
                <a:spcPts val="0"/>
              </a:spcAft>
              <a:buFont typeface="Wingdings 2"/>
              <a:buChar char=""/>
              <a:defRPr/>
            </a:pPr>
            <a:r>
              <a:rPr lang="ru-RU" dirty="0" smtClean="0"/>
              <a:t>Риск различных раневых осложнений при </a:t>
            </a:r>
            <a:r>
              <a:rPr lang="ru-RU" dirty="0" err="1" smtClean="0"/>
              <a:t>контаминированных</a:t>
            </a:r>
            <a:r>
              <a:rPr lang="ru-RU" dirty="0" smtClean="0"/>
              <a:t> ранах гораздо выше, чем при операционных, поэтому лечение таких ран должно включать в себя следующие мероприятия:</a:t>
            </a:r>
          </a:p>
          <a:p>
            <a:pPr marL="274320" indent="-274320" fontAlgn="auto">
              <a:spcAft>
                <a:spcPts val="0"/>
              </a:spcAft>
              <a:buFont typeface="Wingdings 2"/>
              <a:buChar char=""/>
              <a:defRPr/>
            </a:pPr>
            <a:r>
              <a:rPr lang="ru-RU" dirty="0" smtClean="0"/>
              <a:t>При случайных травматических ранах, укусах животных и проникающих ранениях с повреждением желудочно-кишечного тракта необходимы мероприятия по профилактике специфической инфекции - столбняка и бешенства. Производится введение противостолбнячной сыворотки и, при укусах животных, антирабической вакцины.</a:t>
            </a:r>
          </a:p>
          <a:p>
            <a:pPr marL="274320" indent="-274320" fontAlgn="auto">
              <a:spcAft>
                <a:spcPts val="0"/>
              </a:spcAft>
              <a:buFont typeface="Wingdings 2"/>
              <a:buChar char=""/>
              <a:defRPr/>
            </a:pPr>
            <a:r>
              <a:rPr lang="ru-RU" dirty="0" smtClean="0"/>
              <a:t>Экстренная специфическая профилактика столбняка. Вводится 3 тыс. ME противостолбнячной сыворотки по </a:t>
            </a:r>
            <a:r>
              <a:rPr lang="ru-RU" dirty="0" err="1" smtClean="0"/>
              <a:t>Безредке</a:t>
            </a:r>
            <a:r>
              <a:rPr lang="ru-RU" dirty="0" smtClean="0"/>
              <a:t> (0,1 мл разведенной сыворотки </a:t>
            </a:r>
            <a:r>
              <a:rPr lang="ru-RU" dirty="0" err="1" smtClean="0"/>
              <a:t>внутрикожно</a:t>
            </a:r>
            <a:r>
              <a:rPr lang="ru-RU" dirty="0" smtClean="0"/>
              <a:t>, при отсутствии реакции через 20 минут 0,1 мл подкожно, при отсутствии реакции через 20 минут всю дозу внутримышечно) или 400 ME противостолбнячного человеческого иммуноглобулина. Ранее привитым от столбняка пациентам вводят 0,5 мл анатоксина.</a:t>
            </a:r>
          </a:p>
          <a:p>
            <a:pPr marL="274320" indent="-274320" fontAlgn="auto">
              <a:spcAft>
                <a:spcPts val="0"/>
              </a:spcAft>
              <a:buFont typeface="Wingdings 2"/>
              <a:buChar char=""/>
              <a:defRPr/>
            </a:pPr>
            <a:r>
              <a:rPr lang="ru-RU" dirty="0" smtClean="0"/>
              <a:t>Во всех случаях </a:t>
            </a:r>
            <a:r>
              <a:rPr lang="ru-RU" dirty="0" err="1" smtClean="0"/>
              <a:t>контаминированных</a:t>
            </a:r>
            <a:r>
              <a:rPr lang="ru-RU" dirty="0" smtClean="0"/>
              <a:t> ран, кроме небольших поверхностных повреждений и случаев, когда имеются косметические и функциональные противопоказания, например, ранения лица, обязательно проведение первичной хирургической обработки (ПХО). Она заключается в рассечении раны, ревизии раневого канала, иссечении краев, стенок и дна раны. Как при любой операции здесь обязательно тщательное соблюдение оперативной техники. ПХО может завершаться наложением первичных швов с </a:t>
            </a:r>
            <a:r>
              <a:rPr lang="ru-RU" dirty="0" err="1" smtClean="0"/>
              <a:t>ушиванием</a:t>
            </a:r>
            <a:r>
              <a:rPr lang="ru-RU" dirty="0" smtClean="0"/>
              <a:t> наглухо либо с оставлением дренажей при наличии факторов риска нагноения раны. Предпочтительно проточно-промывное дренирование с последующим проточным диализом эффективными антисептиками. При наличии резких изменений окружающих тканей, свидетельствующих о высоком риске развития нагноения раны, показано наложение первично-отсроченных или, как их вариант, - провизорных швов. При наложении провизорных швов края раны не сближаются, а нити полностью завязываются через несколько суток при отсутствии нагноения в ране. Как и первичные это швы, накладываемые на рану до развития грануляционной ткани: на 1-5 сутки после ПХО при стихании воспалительного процесса. Заживление таких ран протекает по типу первичного натяжения. Швы не накладываются только при отсутствии возможности сопоставления краев раны без избыточного натяжения. В таких случаях показано максимально раннее закрытие раневого дефекта с помощью реконструктивной операции. При этом </a:t>
            </a:r>
            <a:r>
              <a:rPr lang="ru-RU" dirty="0" err="1" smtClean="0"/>
              <a:t>антибиотико-профилактика</a:t>
            </a:r>
            <a:r>
              <a:rPr lang="ru-RU" dirty="0" smtClean="0"/>
              <a:t> проводится по той же схеме, что и при "грязных" оперативных вмешательствах.</a:t>
            </a:r>
          </a:p>
          <a:p>
            <a:pPr marL="274320" indent="-274320" fontAlgn="auto">
              <a:spcAft>
                <a:spcPts val="0"/>
              </a:spcAft>
              <a:buFont typeface="Wingdings 2"/>
              <a:buChar char=""/>
              <a:defRPr/>
            </a:pPr>
            <a:r>
              <a:rPr lang="ru-RU" dirty="0" err="1" smtClean="0"/>
              <a:t>Антисептикопрофилактика</a:t>
            </a:r>
            <a:r>
              <a:rPr lang="ru-RU" dirty="0" smtClean="0"/>
              <a:t> предполагает использование эффективных антисептиков на всех этапах операции и при уходе за раной.</a:t>
            </a:r>
          </a:p>
          <a:p>
            <a:pPr marL="274320" indent="-274320" fontAlgn="auto">
              <a:spcAft>
                <a:spcPts val="0"/>
              </a:spcAft>
              <a:buFont typeface="Wingdings 2"/>
              <a:buChar char=""/>
              <a:defRPr/>
            </a:pPr>
            <a:r>
              <a:rPr lang="ru-RU" dirty="0" smtClean="0"/>
              <a:t>Ведение раны после проведения ПХО при наложении швов аналогично ведению операционных ран. Ведение открытых ран осуществляется в соответствии с фазами течения раневого процесса.</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625" y="1714500"/>
            <a:ext cx="8229600" cy="4572000"/>
          </a:xfrm>
        </p:spPr>
        <p:txBody>
          <a:bodyPr>
            <a:normAutofit fontScale="70000" lnSpcReduction="20000"/>
          </a:bodyPr>
          <a:lstStyle/>
          <a:p>
            <a:pPr marL="274320" indent="-274320" fontAlgn="auto">
              <a:spcAft>
                <a:spcPts val="0"/>
              </a:spcAft>
              <a:buFont typeface="Wingdings 2"/>
              <a:buChar char=""/>
              <a:defRPr/>
            </a:pPr>
            <a:r>
              <a:rPr lang="ru-RU" dirty="0" smtClean="0"/>
              <a:t>Лечение гнойных ран</a:t>
            </a:r>
          </a:p>
          <a:p>
            <a:pPr marL="274320" indent="-274320" fontAlgn="auto">
              <a:spcAft>
                <a:spcPts val="0"/>
              </a:spcAft>
              <a:buFont typeface="Wingdings 2"/>
              <a:buChar char=""/>
              <a:defRPr/>
            </a:pPr>
            <a:r>
              <a:rPr lang="ru-RU" dirty="0" smtClean="0"/>
              <a:t>Вторичная хирургическая обработка (ВХО) производится во всех случаях инфицированных ран, когда нет функциональных и косметических противопоказаний. Она заключается во вскрытии гнойного очага и затеков, эвакуации гноя и иссечении нежизнеспособных тканей при обязательном обеспечении адекватного дренирования раны. Предпочтительно проточно-промывное дренирование. На всех этапах операции используют эффективные антисептики. Швы, как правило, не накладывают. В последующем возможно наложение вторичных швов.</a:t>
            </a:r>
          </a:p>
          <a:p>
            <a:pPr marL="274320" indent="-274320" fontAlgn="auto">
              <a:spcAft>
                <a:spcPts val="0"/>
              </a:spcAft>
              <a:buFont typeface="Wingdings 2"/>
              <a:buChar char=""/>
              <a:defRPr/>
            </a:pPr>
            <a:r>
              <a:rPr lang="ru-RU" dirty="0" smtClean="0"/>
              <a:t>В отдельных случаях при радикальном иссечении гнойника при ВХО могут быть наложены первичные швы с обязательным дренированием раны. При наличии противопоказаний к проведению ВХО ограничиваются мероприятиями по обеспечению адекватной эвакуации экссудата. При нагноении операционных ран обычно ограничиваются снятием швов и разведением краев раны. При этом ВХО в полном объеме выполняется реже.</a:t>
            </a:r>
          </a:p>
          <a:p>
            <a:pPr marL="274320" indent="-274320" fontAlgn="auto">
              <a:spcAft>
                <a:spcPts val="0"/>
              </a:spcAft>
              <a:buFont typeface="Wingdings 2"/>
              <a:buChar char=""/>
              <a:defRPr/>
            </a:pPr>
            <a:r>
              <a:rPr lang="ru-RU" dirty="0" smtClean="0"/>
              <a:t>Местное лечение гнойных ран после хирургической обработки зависит от фазы раневого процесса (смотри в разделе "Местное лечение ран, перевязка").</a:t>
            </a:r>
            <a:endParaRPr lang="ru-RU" dirty="0"/>
          </a:p>
        </p:txBody>
      </p:sp>
      <p:pic>
        <p:nvPicPr>
          <p:cNvPr id="32770" name="Picture 2"/>
          <p:cNvPicPr>
            <a:picLocks noChangeAspect="1" noChangeArrowheads="1"/>
          </p:cNvPicPr>
          <p:nvPr/>
        </p:nvPicPr>
        <p:blipFill>
          <a:blip r:embed="rId2"/>
          <a:srcRect/>
          <a:stretch>
            <a:fillRect/>
          </a:stretch>
        </p:blipFill>
        <p:spPr bwMode="auto">
          <a:xfrm>
            <a:off x="214313" y="142875"/>
            <a:ext cx="2049462" cy="1571625"/>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2286000" y="214313"/>
            <a:ext cx="1990725" cy="1500187"/>
          </a:xfrm>
          <a:prstGeom prst="rect">
            <a:avLst/>
          </a:prstGeom>
          <a:noFill/>
          <a:ln w="9525">
            <a:noFill/>
            <a:miter lim="800000"/>
            <a:headEnd/>
            <a:tailEnd/>
          </a:ln>
        </p:spPr>
      </p:pic>
      <p:pic>
        <p:nvPicPr>
          <p:cNvPr id="32772" name="Picture 4"/>
          <p:cNvPicPr>
            <a:picLocks noChangeAspect="1" noChangeArrowheads="1"/>
          </p:cNvPicPr>
          <p:nvPr/>
        </p:nvPicPr>
        <p:blipFill>
          <a:blip r:embed="rId4"/>
          <a:srcRect/>
          <a:stretch>
            <a:fillRect/>
          </a:stretch>
        </p:blipFill>
        <p:spPr bwMode="auto">
          <a:xfrm>
            <a:off x="4286250" y="214313"/>
            <a:ext cx="1990725" cy="1500187"/>
          </a:xfrm>
          <a:prstGeom prst="rect">
            <a:avLst/>
          </a:prstGeom>
          <a:noFill/>
          <a:ln w="9525">
            <a:noFill/>
            <a:miter lim="800000"/>
            <a:headEnd/>
            <a:tailEnd/>
          </a:ln>
        </p:spPr>
      </p:pic>
      <p:sp>
        <p:nvSpPr>
          <p:cNvPr id="32773" name="Прямоугольник 6"/>
          <p:cNvSpPr>
            <a:spLocks noChangeArrowheads="1"/>
          </p:cNvSpPr>
          <p:nvPr/>
        </p:nvSpPr>
        <p:spPr bwMode="auto">
          <a:xfrm>
            <a:off x="6215063" y="142875"/>
            <a:ext cx="3071812" cy="1200150"/>
          </a:xfrm>
          <a:prstGeom prst="rect">
            <a:avLst/>
          </a:prstGeom>
          <a:noFill/>
          <a:ln w="9525">
            <a:noFill/>
            <a:miter lim="800000"/>
            <a:headEnd/>
            <a:tailEnd/>
          </a:ln>
        </p:spPr>
        <p:txBody>
          <a:bodyPr>
            <a:spAutoFit/>
          </a:bodyPr>
          <a:lstStyle/>
          <a:p>
            <a:r>
              <a:rPr lang="ru-RU">
                <a:latin typeface="Constantia" pitchFamily="18" charset="0"/>
              </a:rPr>
              <a:t>Рис. 19 - Этапы радикальной хирургической обработки раны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5286375"/>
          </a:xfrm>
        </p:spPr>
        <p:txBody>
          <a:bodyPr>
            <a:normAutofit fontScale="62500" lnSpcReduction="20000"/>
          </a:bodyPr>
          <a:lstStyle/>
          <a:p>
            <a:pPr marL="274320" indent="-274320" fontAlgn="auto">
              <a:spcAft>
                <a:spcPts val="0"/>
              </a:spcAft>
              <a:buFont typeface="Wingdings 2"/>
              <a:buChar char=""/>
              <a:defRPr/>
            </a:pPr>
            <a:r>
              <a:rPr lang="ru-RU" dirty="0" smtClean="0"/>
              <a:t>Общее лечение гнойных ран</a:t>
            </a:r>
          </a:p>
          <a:p>
            <a:pPr marL="274320" indent="-274320" fontAlgn="auto">
              <a:spcAft>
                <a:spcPts val="0"/>
              </a:spcAft>
              <a:buFont typeface="Wingdings 2"/>
              <a:buChar char=""/>
              <a:defRPr/>
            </a:pPr>
            <a:r>
              <a:rPr lang="ru-RU" dirty="0" smtClean="0"/>
              <a:t>Основой является антибактериальная терапия в 1-2 фазах раневого процесса. Препарат необходимо назначать с учетом чувствительности микрофлоры раны. Кроме </a:t>
            </a:r>
            <a:r>
              <a:rPr lang="ru-RU" dirty="0" err="1" smtClean="0"/>
              <a:t>антимикробных</a:t>
            </a:r>
            <a:r>
              <a:rPr lang="ru-RU" dirty="0" smtClean="0"/>
              <a:t> препаратов используются бактериофаги.</a:t>
            </a:r>
          </a:p>
          <a:p>
            <a:pPr marL="274320" indent="-274320" fontAlgn="auto">
              <a:spcAft>
                <a:spcPts val="0"/>
              </a:spcAft>
              <a:buFont typeface="Wingdings 2"/>
              <a:buChar char=""/>
              <a:defRPr/>
            </a:pPr>
            <a:r>
              <a:rPr lang="ru-RU" dirty="0" err="1" smtClean="0"/>
              <a:t>Дезинтоксикационная</a:t>
            </a:r>
            <a:r>
              <a:rPr lang="ru-RU" dirty="0" smtClean="0"/>
              <a:t> терапия также применяется в 1-2 фазах при наличии системных проявлений воспалительного процесса. Используются </a:t>
            </a:r>
            <a:r>
              <a:rPr lang="ru-RU" dirty="0" err="1" smtClean="0"/>
              <a:t>инфузии</a:t>
            </a:r>
            <a:r>
              <a:rPr lang="ru-RU" dirty="0" smtClean="0"/>
              <a:t> солевых растворов, форсированный диурез, переливание растворов </a:t>
            </a:r>
            <a:r>
              <a:rPr lang="ru-RU" dirty="0" err="1" smtClean="0"/>
              <a:t>дезинтоксикационного</a:t>
            </a:r>
            <a:r>
              <a:rPr lang="ru-RU" dirty="0" smtClean="0"/>
              <a:t> действия, в тяжелых случаях - экстракорпоральная </a:t>
            </a:r>
            <a:r>
              <a:rPr lang="ru-RU" dirty="0" err="1" smtClean="0"/>
              <a:t>детоксикация</a:t>
            </a:r>
            <a:r>
              <a:rPr lang="ru-RU" dirty="0" smtClean="0"/>
              <a:t>.</a:t>
            </a:r>
          </a:p>
          <a:p>
            <a:pPr marL="274320" indent="-274320" fontAlgn="auto">
              <a:spcAft>
                <a:spcPts val="0"/>
              </a:spcAft>
              <a:buFont typeface="Wingdings 2"/>
              <a:buChar char=""/>
              <a:defRPr/>
            </a:pPr>
            <a:r>
              <a:rPr lang="ru-RU" dirty="0" smtClean="0"/>
              <a:t>Иммунотерапия осуществляется путем применения средств активной и пассивной иммунизации или </a:t>
            </a:r>
            <a:r>
              <a:rPr lang="ru-RU" dirty="0" err="1" smtClean="0"/>
              <a:t>иммуномодуляторов</a:t>
            </a:r>
            <a:r>
              <a:rPr lang="ru-RU" dirty="0" smtClean="0"/>
              <a:t>.</a:t>
            </a:r>
          </a:p>
          <a:p>
            <a:pPr marL="274320" indent="-274320" fontAlgn="auto">
              <a:spcAft>
                <a:spcPts val="0"/>
              </a:spcAft>
              <a:buFont typeface="Wingdings 2"/>
              <a:buChar char=""/>
              <a:defRPr/>
            </a:pPr>
            <a:r>
              <a:rPr lang="ru-RU" dirty="0" smtClean="0"/>
              <a:t>Симптоматическая терапия включает в себя купирование болевого синдрома, коррекцию нарушений органов и систем, коррекцию нарушений гомеостаза и пр.</a:t>
            </a:r>
          </a:p>
          <a:p>
            <a:pPr marL="274320" indent="-274320" fontAlgn="auto">
              <a:spcAft>
                <a:spcPts val="0"/>
              </a:spcAft>
              <a:buFont typeface="Wingdings 2"/>
              <a:buChar char=""/>
              <a:defRPr/>
            </a:pPr>
            <a:r>
              <a:rPr lang="ru-RU" dirty="0" smtClean="0"/>
              <a:t>К современным комплексным методам лечения можно отнести системную </a:t>
            </a:r>
            <a:r>
              <a:rPr lang="ru-RU" dirty="0" err="1" smtClean="0"/>
              <a:t>озонотерапию</a:t>
            </a:r>
            <a:r>
              <a:rPr lang="ru-RU" dirty="0" smtClean="0"/>
              <a:t>, обладающую </a:t>
            </a:r>
            <a:r>
              <a:rPr lang="ru-RU" dirty="0" err="1" smtClean="0"/>
              <a:t>дезинтоксикационным</a:t>
            </a:r>
            <a:r>
              <a:rPr lang="ru-RU" dirty="0" smtClean="0"/>
              <a:t>, </a:t>
            </a:r>
            <a:r>
              <a:rPr lang="ru-RU" dirty="0" err="1" smtClean="0"/>
              <a:t>антигипоксантным</a:t>
            </a:r>
            <a:r>
              <a:rPr lang="ru-RU" dirty="0" smtClean="0"/>
              <a:t> и иммуностимулирующим лечебным действием.</a:t>
            </a:r>
          </a:p>
          <a:p>
            <a:pPr marL="274320" indent="-274320" fontAlgn="auto">
              <a:spcAft>
                <a:spcPts val="0"/>
              </a:spcAft>
              <a:buFont typeface="Wingdings 2"/>
              <a:buChar char=""/>
              <a:defRPr/>
            </a:pPr>
            <a:r>
              <a:rPr lang="ru-RU" dirty="0" smtClean="0"/>
              <a:t>Контроль над течением раневого процесса необходим при лечении любой гнойной раны. Кроме клинико-лабораторных методов применяются различные методы контроля над динамикой микробного пейзажа, уровня обсемененности и регенераторных процессов в тканях. Это бактериологические, цитологические и современные высокоточные лабораторные, в том числе </a:t>
            </a:r>
            <a:r>
              <a:rPr lang="ru-RU" dirty="0" err="1" smtClean="0"/>
              <a:t>экспресс-методы</a:t>
            </a:r>
            <a:r>
              <a:rPr lang="ru-RU" dirty="0" smtClean="0"/>
              <a:t> - газожидкостная хроматография, тесты с использованием ферментных систем и пр.</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a:p>
        </p:txBody>
      </p:sp>
      <p:pic>
        <p:nvPicPr>
          <p:cNvPr id="33794" name="Picture 2"/>
          <p:cNvPicPr>
            <a:picLocks noChangeAspect="1" noChangeArrowheads="1"/>
          </p:cNvPicPr>
          <p:nvPr/>
        </p:nvPicPr>
        <p:blipFill>
          <a:blip r:embed="rId2"/>
          <a:srcRect/>
          <a:stretch>
            <a:fillRect/>
          </a:stretch>
        </p:blipFill>
        <p:spPr bwMode="auto">
          <a:xfrm>
            <a:off x="6786563" y="4643438"/>
            <a:ext cx="1928812" cy="1941512"/>
          </a:xfrm>
          <a:prstGeom prst="rect">
            <a:avLst/>
          </a:prstGeom>
          <a:noFill/>
          <a:ln w="9525">
            <a:noFill/>
            <a:miter lim="800000"/>
            <a:headEnd/>
            <a:tailEnd/>
          </a:ln>
        </p:spPr>
      </p:pic>
      <p:sp>
        <p:nvSpPr>
          <p:cNvPr id="33795" name="Прямоугольник 4"/>
          <p:cNvSpPr>
            <a:spLocks noChangeArrowheads="1"/>
          </p:cNvSpPr>
          <p:nvPr/>
        </p:nvSpPr>
        <p:spPr bwMode="auto">
          <a:xfrm>
            <a:off x="285750" y="4786313"/>
            <a:ext cx="6215063" cy="1200150"/>
          </a:xfrm>
          <a:prstGeom prst="rect">
            <a:avLst/>
          </a:prstGeom>
          <a:noFill/>
          <a:ln w="9525">
            <a:noFill/>
            <a:miter lim="800000"/>
            <a:headEnd/>
            <a:tailEnd/>
          </a:ln>
        </p:spPr>
        <p:txBody>
          <a:bodyPr>
            <a:spAutoFit/>
          </a:bodyPr>
          <a:lstStyle/>
          <a:p>
            <a:r>
              <a:rPr lang="ru-RU">
                <a:latin typeface="Constantia" pitchFamily="18" charset="0"/>
              </a:rPr>
              <a:t>Рис. 19 -  Дисковый метод определения чувствительности и выделенных из раны микроорганизмов к антибактериальным препаратам. Резистентность - отсутствие зон лизиса вокруг дисков</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6929438" y="214313"/>
            <a:ext cx="1928812" cy="1979612"/>
          </a:xfrm>
          <a:prstGeom prst="rect">
            <a:avLst/>
          </a:prstGeom>
          <a:noFill/>
          <a:ln w="9525">
            <a:noFill/>
            <a:miter lim="800000"/>
            <a:headEnd/>
            <a:tailEnd/>
          </a:ln>
        </p:spPr>
      </p:pic>
      <p:sp>
        <p:nvSpPr>
          <p:cNvPr id="34818" name="Прямоугольник 4"/>
          <p:cNvSpPr>
            <a:spLocks noChangeArrowheads="1"/>
          </p:cNvSpPr>
          <p:nvPr/>
        </p:nvSpPr>
        <p:spPr bwMode="auto">
          <a:xfrm>
            <a:off x="571500" y="214313"/>
            <a:ext cx="6215063" cy="1200150"/>
          </a:xfrm>
          <a:prstGeom prst="rect">
            <a:avLst/>
          </a:prstGeom>
          <a:noFill/>
          <a:ln w="9525">
            <a:noFill/>
            <a:miter lim="800000"/>
            <a:headEnd/>
            <a:tailEnd/>
          </a:ln>
        </p:spPr>
        <p:txBody>
          <a:bodyPr>
            <a:spAutoFit/>
          </a:bodyPr>
          <a:lstStyle/>
          <a:p>
            <a:r>
              <a:rPr lang="ru-RU">
                <a:latin typeface="Constantia" pitchFamily="18" charset="0"/>
              </a:rPr>
              <a:t>Рис. 20 -  Разрушение наружной клеточной стенки бактерии золотистого стафилококка с выходом внутриклеточно го содержимого во внешнюю среду под действием антибиотика</a:t>
            </a:r>
          </a:p>
        </p:txBody>
      </p:sp>
      <p:sp>
        <p:nvSpPr>
          <p:cNvPr id="6" name="Содержимое 5"/>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ru-RU" dirty="0" smtClean="0"/>
              <a:t>Особенности лечения огнестрельных ран</a:t>
            </a:r>
          </a:p>
          <a:p>
            <a:pPr marL="274320" indent="-274320" fontAlgn="auto">
              <a:spcAft>
                <a:spcPts val="0"/>
              </a:spcAft>
              <a:buFont typeface="Wingdings 2"/>
              <a:buChar char=""/>
              <a:defRPr/>
            </a:pPr>
            <a:r>
              <a:rPr lang="ru-RU" dirty="0" smtClean="0"/>
              <a:t>При проведении ПХО необходимо, во-первых, учитывать существование зоны молекулярного сотрясения, в которой первоначально отсутствуют признаки некроза, во-вторых, извилистый ход раневого канала. Часто проведение полноценной ПХО по ходу всего раневого канала невозможно. Пули и осколки, лежащие в непосредственной близости от жизненно-важных органов, не удаляют. Первичные швы не накладываются из-за высокого риска нагноения огнестрельных ран. Антибактериальная и </a:t>
            </a:r>
            <a:r>
              <a:rPr lang="ru-RU" dirty="0" err="1" smtClean="0"/>
              <a:t>дезин-токсикационная</a:t>
            </a:r>
            <a:r>
              <a:rPr lang="ru-RU" dirty="0" smtClean="0"/>
              <a:t> терапия при огнестрельных ранениях являются обязательными.</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0" y="0"/>
            <a:ext cx="9144000" cy="6858000"/>
          </a:xfrm>
        </p:spPr>
        <p:txBody>
          <a:bodyPr>
            <a:normAutofit fontScale="47500" lnSpcReduction="20000"/>
          </a:bodyPr>
          <a:lstStyle/>
          <a:p>
            <a:pPr marL="274320" indent="-274320" fontAlgn="auto">
              <a:spcAft>
                <a:spcPts val="0"/>
              </a:spcAft>
              <a:buFont typeface="Wingdings 2"/>
              <a:buChar char=""/>
              <a:defRPr/>
            </a:pPr>
            <a:r>
              <a:rPr lang="ru-RU" dirty="0" err="1" smtClean="0"/>
              <a:t>Антисептикопрофилактика</a:t>
            </a:r>
            <a:r>
              <a:rPr lang="ru-RU" dirty="0" smtClean="0"/>
              <a:t> — использование эффективных антисептических средств на вех этапах операции. Общие требования к антисептикам: антисептик должен обладать широким спектром действия, высокой бактерицидностью, быть </a:t>
            </a:r>
            <a:r>
              <a:rPr lang="ru-RU" dirty="0" err="1" smtClean="0"/>
              <a:t>токсикологически</a:t>
            </a:r>
            <a:r>
              <a:rPr lang="ru-RU" dirty="0" smtClean="0"/>
              <a:t> безопасным и не вызывать болевого синдрома.</a:t>
            </a:r>
          </a:p>
          <a:p>
            <a:pPr marL="274320" indent="-274320" fontAlgn="auto">
              <a:spcAft>
                <a:spcPts val="0"/>
              </a:spcAft>
              <a:buFont typeface="Wingdings 2"/>
              <a:buChar char=""/>
              <a:defRPr/>
            </a:pPr>
            <a:r>
              <a:rPr lang="ru-RU" dirty="0" smtClean="0"/>
              <a:t> Ведение раны в послеоперационном периоде </a:t>
            </a:r>
          </a:p>
          <a:p>
            <a:pPr marL="274320" indent="-274320" fontAlgn="auto">
              <a:spcAft>
                <a:spcPts val="0"/>
              </a:spcAft>
              <a:buFont typeface="Wingdings 2"/>
              <a:buNone/>
              <a:defRPr/>
            </a:pPr>
            <a:r>
              <a:rPr lang="ru-RU" dirty="0" smtClean="0"/>
              <a:t>    для профилактики раневых осложнений необходимы:</a:t>
            </a:r>
          </a:p>
          <a:p>
            <a:pPr marL="274320" indent="-274320" fontAlgn="auto">
              <a:spcAft>
                <a:spcPts val="0"/>
              </a:spcAft>
              <a:buFont typeface="Wingdings 2"/>
              <a:buNone/>
              <a:defRPr/>
            </a:pPr>
            <a:r>
              <a:rPr lang="ru-RU" dirty="0" smtClean="0"/>
              <a:t>    адекватное обезболивание </a:t>
            </a:r>
          </a:p>
          <a:p>
            <a:pPr marL="274320" indent="-274320" fontAlgn="auto">
              <a:spcAft>
                <a:spcPts val="0"/>
              </a:spcAft>
              <a:buFont typeface="Wingdings 2"/>
              <a:buNone/>
              <a:defRPr/>
            </a:pPr>
            <a:r>
              <a:rPr lang="ru-RU" dirty="0" smtClean="0"/>
              <a:t>    сразу после операции -постельный режим, </a:t>
            </a:r>
          </a:p>
          <a:p>
            <a:pPr marL="274320" indent="-274320" fontAlgn="auto">
              <a:spcAft>
                <a:spcPts val="0"/>
              </a:spcAft>
              <a:buFont typeface="Wingdings 2"/>
              <a:buNone/>
              <a:defRPr/>
            </a:pPr>
            <a:r>
              <a:rPr lang="ru-RU" dirty="0" smtClean="0"/>
              <a:t>    лед местно </a:t>
            </a:r>
          </a:p>
          <a:p>
            <a:pPr marL="274320" indent="-274320" fontAlgn="auto">
              <a:spcAft>
                <a:spcPts val="0"/>
              </a:spcAft>
              <a:buFont typeface="Wingdings 2"/>
              <a:buNone/>
              <a:defRPr/>
            </a:pPr>
            <a:r>
              <a:rPr lang="ru-RU" dirty="0" smtClean="0"/>
              <a:t>    смена антисептических повязок, </a:t>
            </a:r>
          </a:p>
          <a:p>
            <a:pPr marL="274320" indent="-274320" fontAlgn="auto">
              <a:spcAft>
                <a:spcPts val="0"/>
              </a:spcAft>
              <a:buFont typeface="Wingdings 2"/>
              <a:buNone/>
              <a:defRPr/>
            </a:pPr>
            <a:r>
              <a:rPr lang="ru-RU" dirty="0" smtClean="0"/>
              <a:t>    уход за дренажами</a:t>
            </a:r>
          </a:p>
          <a:p>
            <a:pPr marL="274320" indent="-274320" fontAlgn="auto">
              <a:spcAft>
                <a:spcPts val="0"/>
              </a:spcAft>
              <a:buFont typeface="Wingdings 2"/>
              <a:buNone/>
              <a:defRPr/>
            </a:pPr>
            <a:r>
              <a:rPr lang="ru-RU" dirty="0" smtClean="0"/>
              <a:t>    по показаниям -диализ раны</a:t>
            </a:r>
          </a:p>
          <a:p>
            <a:pPr marL="274320" indent="-274320" fontAlgn="auto">
              <a:spcAft>
                <a:spcPts val="0"/>
              </a:spcAft>
              <a:buFont typeface="Wingdings 2"/>
              <a:buNone/>
              <a:defRPr/>
            </a:pPr>
            <a:r>
              <a:rPr lang="ru-RU" dirty="0" smtClean="0"/>
              <a:t>    по показаниям -</a:t>
            </a:r>
            <a:r>
              <a:rPr lang="ru-RU" dirty="0" err="1" smtClean="0"/>
              <a:t>вакуумирование</a:t>
            </a:r>
            <a:r>
              <a:rPr lang="ru-RU" dirty="0" smtClean="0"/>
              <a:t> раны</a:t>
            </a:r>
          </a:p>
          <a:p>
            <a:pPr marL="274320" indent="-274320" fontAlgn="auto">
              <a:spcAft>
                <a:spcPts val="0"/>
              </a:spcAft>
              <a:buFont typeface="Wingdings 2"/>
              <a:buNone/>
              <a:defRPr/>
            </a:pPr>
            <a:r>
              <a:rPr lang="ru-RU" dirty="0" smtClean="0"/>
              <a:t>    по показаниям –физиотерапия</a:t>
            </a:r>
          </a:p>
          <a:p>
            <a:pPr marL="274320" indent="-274320" fontAlgn="auto">
              <a:spcAft>
                <a:spcPts val="0"/>
              </a:spcAft>
              <a:buFont typeface="Wingdings 2"/>
              <a:buNone/>
              <a:defRPr/>
            </a:pPr>
            <a:r>
              <a:rPr lang="ru-RU" dirty="0" smtClean="0"/>
              <a:t>Первичная хирургическая обработка:</a:t>
            </a:r>
          </a:p>
          <a:p>
            <a:pPr marL="274320" indent="-274320" fontAlgn="auto">
              <a:spcAft>
                <a:spcPts val="0"/>
              </a:spcAft>
              <a:buFont typeface="Wingdings 2"/>
              <a:buNone/>
              <a:defRPr/>
            </a:pPr>
            <a:r>
              <a:rPr lang="ru-RU" dirty="0" smtClean="0"/>
              <a:t>производится во всех случаях </a:t>
            </a:r>
            <a:r>
              <a:rPr lang="ru-RU" dirty="0" err="1" smtClean="0"/>
              <a:t>контаминированных</a:t>
            </a:r>
            <a:r>
              <a:rPr lang="ru-RU" dirty="0" smtClean="0"/>
              <a:t> ран, кроме небольших поверхностных повреждений, функциональных и косметических противопоказаний, и завершается:</a:t>
            </a:r>
          </a:p>
          <a:p>
            <a:pPr marL="274320" indent="-274320" fontAlgn="auto">
              <a:spcAft>
                <a:spcPts val="0"/>
              </a:spcAft>
              <a:buFont typeface="Wingdings 2"/>
              <a:buNone/>
              <a:defRPr/>
            </a:pPr>
            <a:r>
              <a:rPr lang="ru-RU" dirty="0" smtClean="0"/>
              <a:t>наложением первичных швов</a:t>
            </a:r>
          </a:p>
          <a:p>
            <a:pPr marL="274320" indent="-274320" fontAlgn="auto">
              <a:spcAft>
                <a:spcPts val="0"/>
              </a:spcAft>
              <a:buFont typeface="Wingdings 2"/>
              <a:buNone/>
              <a:defRPr/>
            </a:pPr>
            <a:r>
              <a:rPr lang="ru-RU" dirty="0" smtClean="0"/>
              <a:t>или</a:t>
            </a:r>
          </a:p>
          <a:p>
            <a:pPr marL="274320" indent="-274320" fontAlgn="auto">
              <a:spcAft>
                <a:spcPts val="0"/>
              </a:spcAft>
              <a:buFont typeface="Wingdings 2"/>
              <a:buNone/>
              <a:defRPr/>
            </a:pPr>
            <a:r>
              <a:rPr lang="ru-RU" dirty="0" smtClean="0"/>
              <a:t>наложением первично-отсроченных швов (на 4-7 сутки) - при высоком риске развития нагноения раны (наличии резких изменений окружающих тканей)</a:t>
            </a:r>
          </a:p>
          <a:p>
            <a:pPr marL="274320" indent="-274320" fontAlgn="auto">
              <a:spcAft>
                <a:spcPts val="0"/>
              </a:spcAft>
              <a:buFont typeface="Wingdings 2"/>
              <a:buNone/>
              <a:defRPr/>
            </a:pPr>
            <a:r>
              <a:rPr lang="ru-RU" dirty="0" smtClean="0"/>
              <a:t>или</a:t>
            </a:r>
          </a:p>
          <a:p>
            <a:pPr marL="274320" indent="-274320" fontAlgn="auto">
              <a:spcAft>
                <a:spcPts val="0"/>
              </a:spcAft>
              <a:buFont typeface="Wingdings 2"/>
              <a:buNone/>
              <a:defRPr/>
            </a:pPr>
            <a:r>
              <a:rPr lang="ru-RU" dirty="0" smtClean="0"/>
              <a:t>без наложения швов  - при невозможности сопоставления краев без натяжения</a:t>
            </a:r>
          </a:p>
          <a:p>
            <a:pPr marL="274320" indent="-274320" fontAlgn="auto">
              <a:spcAft>
                <a:spcPts val="0"/>
              </a:spcAft>
              <a:buFont typeface="Wingdings 2"/>
              <a:buNone/>
              <a:defRPr/>
            </a:pPr>
            <a:r>
              <a:rPr lang="ru-RU" dirty="0" smtClean="0"/>
              <a:t> Дренирование после ПХО производится при наличии факторов риска нагноения раны, предпочтительно — встречными перфорированными дренажами с последующим диализом эффективными антисептиками.</a:t>
            </a:r>
          </a:p>
          <a:p>
            <a:pPr marL="274320" indent="-274320" fontAlgn="auto">
              <a:spcAft>
                <a:spcPts val="0"/>
              </a:spcAft>
              <a:buFont typeface="Wingdings 2"/>
              <a:buNone/>
              <a:defRPr/>
            </a:pPr>
            <a:r>
              <a:rPr lang="ru-RU" dirty="0" err="1" smtClean="0"/>
              <a:t>Антибиотикопрофилактика</a:t>
            </a:r>
            <a:r>
              <a:rPr lang="ru-RU" dirty="0" smtClean="0"/>
              <a:t> - проводится аналогично таковой при «грязных» </a:t>
            </a:r>
            <a:r>
              <a:rPr lang="ru-RU" dirty="0" err="1" smtClean="0"/>
              <a:t>опративных</a:t>
            </a:r>
            <a:r>
              <a:rPr lang="ru-RU" dirty="0" smtClean="0"/>
              <a:t> вмешательствах.</a:t>
            </a:r>
          </a:p>
          <a:p>
            <a:pPr marL="274320" indent="-274320" fontAlgn="auto">
              <a:spcAft>
                <a:spcPts val="0"/>
              </a:spcAft>
              <a:buFont typeface="Wingdings 2"/>
              <a:buNone/>
              <a:defRPr/>
            </a:pPr>
            <a:r>
              <a:rPr lang="ru-RU" dirty="0" err="1" smtClean="0"/>
              <a:t>Антисептикопрофилактика</a:t>
            </a:r>
            <a:r>
              <a:rPr lang="ru-RU" dirty="0" smtClean="0"/>
              <a:t> - использование эффективных антисептических средств на всех этапах ПХО и в послеоперационном периоде.</a:t>
            </a:r>
          </a:p>
          <a:p>
            <a:pPr marL="274320" indent="-274320" fontAlgn="auto">
              <a:spcAft>
                <a:spcPts val="0"/>
              </a:spcAft>
              <a:buFont typeface="Wingdings 2"/>
              <a:buNone/>
              <a:defRPr/>
            </a:pPr>
            <a:r>
              <a:rPr lang="ru-RU" dirty="0" smtClean="0"/>
              <a:t>Ведение раны после проведения ПХО зависит от вида завершения ПХО. При наложении швов аналогично ведению операционных ран, открытая рана ведется в соответствии с фазами течения раневого процесса.</a:t>
            </a:r>
          </a:p>
          <a:p>
            <a:pPr marL="274320" indent="-274320" fontAlgn="auto">
              <a:spcAft>
                <a:spcPts val="0"/>
              </a:spcAft>
              <a:buFont typeface="Wingdings 2"/>
              <a:buNone/>
              <a:defRPr/>
            </a:pPr>
            <a:r>
              <a:rPr lang="ru-RU" dirty="0" smtClean="0"/>
              <a:t>Вторичная хирургическая обработка производится во всех случаях инфицированных ран, когда нет функциональных и косметических противопоказаний. Заключается во вскрытии гнойного очага и затеков, иссечении нежизнеспособных тканей и обеспечении адекватного дренирования.</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858000"/>
          </a:xfrm>
        </p:spPr>
        <p:txBody>
          <a:bodyPr>
            <a:normAutofit fontScale="47500" lnSpcReduction="20000"/>
          </a:bodyPr>
          <a:lstStyle/>
          <a:p>
            <a:pPr marL="274320" indent="-274320" fontAlgn="auto">
              <a:spcAft>
                <a:spcPts val="0"/>
              </a:spcAft>
              <a:buFont typeface="Wingdings 2"/>
              <a:buChar char=""/>
              <a:defRPr/>
            </a:pPr>
            <a:r>
              <a:rPr lang="ru-RU" dirty="0" smtClean="0"/>
              <a:t>Местное лечение гнойных ран в зависимости от фазы раневого процесса</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Задачи в фазе воспаления  - Борьба с инфекцией, адекватное дренирование, ускорение очищения раны, снижение системных проявлений воспалительной реакции.</a:t>
            </a:r>
          </a:p>
          <a:p>
            <a:pPr marL="274320" indent="-274320" fontAlgn="auto">
              <a:spcAft>
                <a:spcPts val="0"/>
              </a:spcAft>
              <a:buFont typeface="Wingdings 2"/>
              <a:buChar char=""/>
              <a:defRPr/>
            </a:pPr>
            <a:r>
              <a:rPr lang="ru-RU" dirty="0" smtClean="0"/>
              <a:t>После ВХО осуществляется регулярная смена повязок с </a:t>
            </a:r>
            <a:r>
              <a:rPr lang="ru-RU" dirty="0" err="1" smtClean="0"/>
              <a:t>осмотическиактивными</a:t>
            </a:r>
            <a:r>
              <a:rPr lang="ru-RU" dirty="0" smtClean="0"/>
              <a:t> веществами и антисептиками, </a:t>
            </a:r>
            <a:r>
              <a:rPr lang="ru-RU" dirty="0" err="1" smtClean="0"/>
              <a:t>водорастворимыми</a:t>
            </a:r>
            <a:r>
              <a:rPr lang="ru-RU" dirty="0" smtClean="0"/>
              <a:t> мазями; для ускорения </a:t>
            </a:r>
            <a:r>
              <a:rPr lang="ru-RU" dirty="0" err="1" smtClean="0"/>
              <a:t>некролиза</a:t>
            </a:r>
            <a:r>
              <a:rPr lang="ru-RU" dirty="0" smtClean="0"/>
              <a:t> - протеолитические ферменты; </a:t>
            </a:r>
            <a:r>
              <a:rPr lang="ru-RU" dirty="0" err="1" smtClean="0"/>
              <a:t>УЗ-кавитация</a:t>
            </a:r>
            <a:r>
              <a:rPr lang="ru-RU" dirty="0" smtClean="0"/>
              <a:t>; вакуумная обработка; обработка раны пульсирующей струей антисептика и пр.</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Задачи в фазе регенерации - Борьба с инфекцией, защита грануляционной ткани и стимуляция репарации.</a:t>
            </a:r>
          </a:p>
          <a:p>
            <a:pPr marL="274320" indent="-274320" fontAlgn="auto">
              <a:spcAft>
                <a:spcPts val="0"/>
              </a:spcAft>
              <a:buFont typeface="Wingdings 2"/>
              <a:buChar char=""/>
              <a:defRPr/>
            </a:pPr>
            <a:r>
              <a:rPr lang="ru-RU" dirty="0" smtClean="0"/>
              <a:t>Применяются жирорастворимые антибактериальные мази, стимулирующие вещества. После полного очищения раны осуществляется наложение вторичных швов, лейкопластырное стяжение, выполняется </a:t>
            </a:r>
            <a:r>
              <a:rPr lang="ru-RU" dirty="0" err="1" smtClean="0"/>
              <a:t>аутодермопластика</a:t>
            </a:r>
            <a:r>
              <a:rPr lang="ru-RU" dirty="0" smtClean="0"/>
              <a:t>.</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Задачи в фазе реорганизации рубца - Ускорение </a:t>
            </a:r>
            <a:r>
              <a:rPr lang="ru-RU" dirty="0" err="1" smtClean="0"/>
              <a:t>эпителизации</a:t>
            </a:r>
            <a:r>
              <a:rPr lang="ru-RU" dirty="0" smtClean="0"/>
              <a:t>. Применяются повязки с индифферентными мазями, физиотерапия. </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Антибактериальная терапия: выбор препарата осуществляется с учетом чувствительности микрофлоры раны, показано системное введение антибиотиков (топическое применение антибиотиков в настоящее время не рекомендуется).</a:t>
            </a:r>
          </a:p>
          <a:p>
            <a:pPr marL="274320" indent="-274320" fontAlgn="auto">
              <a:spcAft>
                <a:spcPts val="0"/>
              </a:spcAft>
              <a:buFont typeface="Wingdings 2"/>
              <a:buChar char=""/>
              <a:defRPr/>
            </a:pPr>
            <a:r>
              <a:rPr lang="ru-RU" dirty="0" err="1" smtClean="0"/>
              <a:t>Дезинтоксикация</a:t>
            </a:r>
            <a:r>
              <a:rPr lang="ru-RU" dirty="0" smtClean="0"/>
              <a:t>: может использоваться </a:t>
            </a:r>
            <a:r>
              <a:rPr lang="ru-RU" dirty="0" err="1" smtClean="0"/>
              <a:t>инфузия</a:t>
            </a:r>
            <a:r>
              <a:rPr lang="ru-RU" dirty="0" smtClean="0"/>
              <a:t> солевых растворов, </a:t>
            </a:r>
            <a:r>
              <a:rPr lang="ru-RU" dirty="0" err="1" smtClean="0"/>
              <a:t>дезинтоксикационных</a:t>
            </a:r>
            <a:r>
              <a:rPr lang="ru-RU" dirty="0" smtClean="0"/>
              <a:t> растворов, форсированный диурез, экстракорпоральные способы </a:t>
            </a:r>
            <a:r>
              <a:rPr lang="ru-RU" dirty="0" err="1" smtClean="0"/>
              <a:t>детоксикации</a:t>
            </a:r>
            <a:r>
              <a:rPr lang="ru-RU" dirty="0" smtClean="0"/>
              <a:t>.</a:t>
            </a:r>
          </a:p>
          <a:p>
            <a:pPr marL="274320" indent="-274320" fontAlgn="auto">
              <a:spcAft>
                <a:spcPts val="0"/>
              </a:spcAft>
              <a:buFont typeface="Wingdings 2"/>
              <a:buChar char=""/>
              <a:defRPr/>
            </a:pPr>
            <a:r>
              <a:rPr lang="ru-RU" dirty="0" err="1" smtClean="0"/>
              <a:t>Иммунокорригируюшая</a:t>
            </a:r>
            <a:r>
              <a:rPr lang="ru-RU" dirty="0" smtClean="0"/>
              <a:t> и симптоматическая терапия: по показаниям применяются </a:t>
            </a:r>
            <a:r>
              <a:rPr lang="ru-RU" dirty="0" err="1" smtClean="0"/>
              <a:t>иммуномодуляторы</a:t>
            </a:r>
            <a:r>
              <a:rPr lang="ru-RU" dirty="0" smtClean="0"/>
              <a:t>, анальгетики, </a:t>
            </a:r>
            <a:r>
              <a:rPr lang="ru-RU" dirty="0" err="1" smtClean="0"/>
              <a:t>инфузионная</a:t>
            </a:r>
            <a:r>
              <a:rPr lang="ru-RU" dirty="0" smtClean="0"/>
              <a:t> заместительная терапия, общеукрепляющее лечение.</a:t>
            </a:r>
          </a:p>
          <a:p>
            <a:pPr marL="274320" indent="-274320" fontAlgn="auto">
              <a:spcAft>
                <a:spcPts val="0"/>
              </a:spcAft>
              <a:buFont typeface="Wingdings 2"/>
              <a:buChar char=""/>
              <a:defRPr/>
            </a:pPr>
            <a:r>
              <a:rPr lang="ru-RU" dirty="0" smtClean="0"/>
              <a:t>Особенности лечения огнестрельных ран:</a:t>
            </a:r>
          </a:p>
          <a:p>
            <a:pPr marL="274320" indent="-274320" fontAlgn="auto">
              <a:spcAft>
                <a:spcPts val="0"/>
              </a:spcAft>
              <a:buFont typeface="Wingdings 2"/>
              <a:buChar char=""/>
              <a:defRPr/>
            </a:pPr>
            <a:r>
              <a:rPr lang="ru-RU" dirty="0" smtClean="0"/>
              <a:t>- при проведении ПХО объем иссечения тканей должен учитывать существование зоны молекулярного сотрясения;</a:t>
            </a:r>
          </a:p>
          <a:p>
            <a:pPr marL="274320" indent="-274320" fontAlgn="auto">
              <a:spcAft>
                <a:spcPts val="0"/>
              </a:spcAft>
              <a:buFont typeface="Wingdings 2"/>
              <a:buChar char=""/>
              <a:defRPr/>
            </a:pPr>
            <a:r>
              <a:rPr lang="ru-RU" dirty="0" smtClean="0"/>
              <a:t>- первичные швы не накладываются.</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643688"/>
          </a:xfrm>
        </p:spPr>
        <p:txBody>
          <a:bodyPr>
            <a:normAutofit fontScale="62500" lnSpcReduction="20000"/>
          </a:bodyPr>
          <a:lstStyle/>
          <a:p>
            <a:pPr marL="274320" indent="-274320" fontAlgn="auto">
              <a:spcAft>
                <a:spcPts val="0"/>
              </a:spcAft>
              <a:buFont typeface="Wingdings 2"/>
              <a:buChar char=""/>
              <a:defRPr/>
            </a:pPr>
            <a:r>
              <a:rPr lang="ru-RU" dirty="0" smtClean="0"/>
              <a:t>Цели и задачи местного лечения ран</a:t>
            </a:r>
          </a:p>
          <a:p>
            <a:pPr marL="274320" indent="-274320" fontAlgn="auto">
              <a:spcAft>
                <a:spcPts val="0"/>
              </a:spcAft>
              <a:buFont typeface="Wingdings 2"/>
              <a:buChar char=""/>
              <a:defRPr/>
            </a:pPr>
            <a:r>
              <a:rPr lang="ru-RU" dirty="0" smtClean="0"/>
              <a:t>В фазе воспаления основные задачи лечения - борьба с инфекцией, адекватное дренирование, ускорение процесса очищения раны, снижение системных проявлений воспалительной реакции. Основой в большинстве случаев является местное лечение повязками. Осуществляется регулярная смена повязок с </a:t>
            </a:r>
            <a:r>
              <a:rPr lang="ru-RU" dirty="0" err="1" smtClean="0"/>
              <a:t>осмотически</a:t>
            </a:r>
            <a:r>
              <a:rPr lang="ru-RU" dirty="0" smtClean="0"/>
              <a:t> активными веществами и антисептиками, </a:t>
            </a:r>
            <a:r>
              <a:rPr lang="ru-RU" dirty="0" err="1" smtClean="0"/>
              <a:t>водорастворимыми</a:t>
            </a:r>
            <a:r>
              <a:rPr lang="ru-RU" dirty="0" smtClean="0"/>
              <a:t> мазями (жирорастворимые мази противопоказаны, так как мешают оттоку раневого отделяемого).</a:t>
            </a:r>
          </a:p>
          <a:p>
            <a:pPr marL="274320" indent="-274320" fontAlgn="auto">
              <a:spcAft>
                <a:spcPts val="0"/>
              </a:spcAft>
              <a:buFont typeface="Wingdings 2"/>
              <a:buChar char=""/>
              <a:defRPr/>
            </a:pPr>
            <a:r>
              <a:rPr lang="ru-RU" dirty="0" smtClean="0"/>
              <a:t>На каждой перевязке рану очищают от гноя и секвестров, иссекают некрозы и промывают антисептиками. В настоящее время для промывания раны используются также озонированные физиологические солевые растворы. Для ускорения </a:t>
            </a:r>
            <a:r>
              <a:rPr lang="ru-RU" dirty="0" err="1" smtClean="0"/>
              <a:t>некролиза</a:t>
            </a:r>
            <a:r>
              <a:rPr lang="ru-RU" dirty="0" smtClean="0"/>
              <a:t> используются протеолитические ферменты, </a:t>
            </a:r>
            <a:r>
              <a:rPr lang="ru-RU" dirty="0" err="1" smtClean="0"/>
              <a:t>УЗ-кавитация</a:t>
            </a:r>
            <a:r>
              <a:rPr lang="ru-RU" dirty="0" smtClean="0"/>
              <a:t>, вакуумная обработка раны, обработка пульсирующей струей и пр. Из физиотерапевтических процедур показано УФО раны, </a:t>
            </a:r>
            <a:r>
              <a:rPr lang="ru-RU" dirty="0" err="1" smtClean="0"/>
              <a:t>электро</a:t>
            </a:r>
            <a:r>
              <a:rPr lang="ru-RU" dirty="0" smtClean="0"/>
              <a:t>- и </a:t>
            </a:r>
            <a:r>
              <a:rPr lang="ru-RU" dirty="0" err="1" smtClean="0"/>
              <a:t>фонофорез</a:t>
            </a:r>
            <a:r>
              <a:rPr lang="ru-RU" dirty="0" smtClean="0"/>
              <a:t> с антибактериальными и </a:t>
            </a:r>
            <a:r>
              <a:rPr lang="ru-RU" dirty="0" err="1" smtClean="0"/>
              <a:t>аналгезирующими</a:t>
            </a:r>
            <a:r>
              <a:rPr lang="ru-RU" dirty="0" smtClean="0"/>
              <a:t> веществами. Для всех ран, заживающих вторичным натяжением, стандартным методом считается влажная обработка (сухая обработка используется только для временного покрытия ран и обработки ран, заживающих первичным натяжением).</a:t>
            </a:r>
          </a:p>
          <a:p>
            <a:pPr marL="274320" indent="-274320" fontAlgn="auto">
              <a:spcAft>
                <a:spcPts val="0"/>
              </a:spcAft>
              <a:buFont typeface="Wingdings 2"/>
              <a:buChar char=""/>
              <a:defRPr/>
            </a:pPr>
            <a:r>
              <a:rPr lang="ru-RU" dirty="0" smtClean="0"/>
              <a:t>В фазе регенерации основные задачи лечения - продолжение борьбы с инфекцией, защита грануляционной ткани и стимуляция процессов репарации. Необходимость в дренировании уже отсутствует. После полного очищения раны показано наложение вторичных швов или лейкопластырное стяжение, </a:t>
            </a:r>
            <a:r>
              <a:rPr lang="ru-RU" dirty="0" err="1" smtClean="0"/>
              <a:t>аутодермопластика</a:t>
            </a:r>
            <a:r>
              <a:rPr lang="ru-RU" dirty="0" smtClean="0"/>
              <a:t>. В отличие от первичных швов, вторичные швы накладываются на гранулирующие раны (заживающие вторичным натяжением - после ликвидации воспалительного процесса) с целью уменьшения объема раневого дефекта и устранения входных ворот для инфекции. Вторичные швы подразделяют на ранние (накладывают на 6-21 сутки) и поздние (накладывают позже 21-х суток - только после иссечения образовавшейся рубцовой ткани). Применяется также соединение краев раны лейкопластырем и пр. В случаях невозможности соединения краев для закрытия дефекта производят реконструктивные операции в максимально ранние сроки - сразу после стихания воспалительного процесса. В фазе реорганизации рубца основная задача - ускорение </a:t>
            </a:r>
            <a:r>
              <a:rPr lang="ru-RU" dirty="0" err="1" smtClean="0"/>
              <a:t>эпителиза-ции</a:t>
            </a:r>
            <a:r>
              <a:rPr lang="ru-RU" dirty="0" smtClean="0"/>
              <a:t> и защита раны от </a:t>
            </a:r>
            <a:r>
              <a:rPr lang="ru-RU" dirty="0" err="1" smtClean="0"/>
              <a:t>травматизации</a:t>
            </a:r>
            <a:r>
              <a:rPr lang="ru-RU" dirty="0" smtClean="0"/>
              <a:t>. Из вспомогательных лечебных мероприятий применяется физиотерапия (УФО, лазер, пульсирующее магнитное поле, электрофорез с </a:t>
            </a:r>
            <a:r>
              <a:rPr lang="ru-RU" dirty="0" err="1" smtClean="0"/>
              <a:t>лидазой</a:t>
            </a:r>
            <a:r>
              <a:rPr lang="ru-RU" dirty="0" smtClean="0"/>
              <a:t> как профилактика образования грубого рубца).</a:t>
            </a:r>
          </a:p>
          <a:p>
            <a:pPr marL="274320" indent="-274320" fontAlgn="auto">
              <a:spcAft>
                <a:spcPts val="0"/>
              </a:spcAft>
              <a:buFont typeface="Wingdings 2"/>
              <a:buChar char=""/>
              <a:defRPr/>
            </a:pPr>
            <a:r>
              <a:rPr lang="ru-RU" dirty="0" smtClean="0"/>
              <a:t>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313" y="285750"/>
            <a:ext cx="3286125" cy="6000750"/>
          </a:xfrm>
        </p:spPr>
        <p:txBody>
          <a:bodyPr>
            <a:normAutofit fontScale="70000" lnSpcReduction="20000"/>
          </a:bodyPr>
          <a:lstStyle/>
          <a:p>
            <a:pPr marL="274320" indent="-274320" fontAlgn="auto">
              <a:spcAft>
                <a:spcPts val="0"/>
              </a:spcAft>
              <a:buFont typeface="Wingdings 2"/>
              <a:buChar char=""/>
              <a:defRPr/>
            </a:pPr>
            <a:r>
              <a:rPr lang="ru-RU" dirty="0" smtClean="0"/>
              <a:t>Рис. 22 - Сухая обработка ран при помощи комбинированной всасывающей защитной повязки "</a:t>
            </a:r>
            <a:r>
              <a:rPr lang="ru-RU" dirty="0" err="1" smtClean="0"/>
              <a:t>Цетувит</a:t>
            </a:r>
            <a:r>
              <a:rPr lang="ru-RU" dirty="0" smtClean="0"/>
              <a:t>" (слева) и </a:t>
            </a:r>
            <a:r>
              <a:rPr lang="ru-RU" dirty="0" err="1" smtClean="0"/>
              <a:t>гипоадгезивной</a:t>
            </a:r>
            <a:r>
              <a:rPr lang="ru-RU" dirty="0" smtClean="0"/>
              <a:t> всасывающей </a:t>
            </a:r>
            <a:r>
              <a:rPr lang="ru-RU" dirty="0" err="1" smtClean="0"/>
              <a:t>гелевой</a:t>
            </a:r>
            <a:r>
              <a:rPr lang="ru-RU" dirty="0" smtClean="0"/>
              <a:t> повязки "</a:t>
            </a:r>
            <a:r>
              <a:rPr lang="ru-RU" dirty="0" err="1" smtClean="0"/>
              <a:t>Компригель</a:t>
            </a:r>
            <a:r>
              <a:rPr lang="ru-RU" dirty="0" smtClean="0"/>
              <a:t>" (справа)</a:t>
            </a:r>
          </a:p>
          <a:p>
            <a:pPr marL="274320" indent="-274320" fontAlgn="auto">
              <a:spcAft>
                <a:spcPts val="0"/>
              </a:spcAft>
              <a:buFont typeface="Wingdings 2"/>
              <a:buChar char=""/>
              <a:defRPr/>
            </a:pPr>
            <a:r>
              <a:rPr lang="ru-RU" dirty="0" smtClean="0"/>
              <a:t>Рис. 23 - 1. Удаление избыточного экссудата и продуктов жизнедеятельности микроорганизмов в первую фазу раневого процесса. 2. Стимуляция </a:t>
            </a:r>
            <a:r>
              <a:rPr lang="ru-RU" dirty="0" err="1" smtClean="0"/>
              <a:t>ангиогинеза</a:t>
            </a:r>
            <a:r>
              <a:rPr lang="ru-RU" dirty="0" smtClean="0"/>
              <a:t> и заполнение раневого дефекта грануляционной тканью во вторую фазу. 3. Ускорение миграции и деления клеток в третью фазу</a:t>
            </a:r>
          </a:p>
          <a:p>
            <a:pPr marL="274320" indent="-274320" fontAlgn="auto">
              <a:spcAft>
                <a:spcPts val="0"/>
              </a:spcAft>
              <a:buFont typeface="Wingdings 2"/>
              <a:buChar char=""/>
              <a:defRPr/>
            </a:pPr>
            <a:r>
              <a:rPr lang="ru-RU" dirty="0" smtClean="0"/>
              <a:t> </a:t>
            </a:r>
            <a:endParaRPr lang="ru-RU" dirty="0"/>
          </a:p>
        </p:txBody>
      </p:sp>
      <p:pic>
        <p:nvPicPr>
          <p:cNvPr id="38914" name="Picture 2"/>
          <p:cNvPicPr>
            <a:picLocks noChangeAspect="1" noChangeArrowheads="1"/>
          </p:cNvPicPr>
          <p:nvPr/>
        </p:nvPicPr>
        <p:blipFill>
          <a:blip r:embed="rId2"/>
          <a:srcRect/>
          <a:stretch>
            <a:fillRect/>
          </a:stretch>
        </p:blipFill>
        <p:spPr bwMode="auto">
          <a:xfrm>
            <a:off x="3929063" y="357188"/>
            <a:ext cx="2381250" cy="1714500"/>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6357938" y="357188"/>
            <a:ext cx="2359025" cy="1714500"/>
          </a:xfrm>
          <a:prstGeom prst="rect">
            <a:avLst/>
          </a:prstGeom>
          <a:noFill/>
          <a:ln w="9525">
            <a:noFill/>
            <a:miter lim="800000"/>
            <a:headEnd/>
            <a:tailEnd/>
          </a:ln>
        </p:spPr>
      </p:pic>
      <p:pic>
        <p:nvPicPr>
          <p:cNvPr id="38916" name="Picture 4"/>
          <p:cNvPicPr>
            <a:picLocks noChangeAspect="1" noChangeArrowheads="1"/>
          </p:cNvPicPr>
          <p:nvPr/>
        </p:nvPicPr>
        <p:blipFill>
          <a:blip r:embed="rId4"/>
          <a:srcRect/>
          <a:stretch>
            <a:fillRect/>
          </a:stretch>
        </p:blipFill>
        <p:spPr bwMode="auto">
          <a:xfrm>
            <a:off x="3857625" y="2500313"/>
            <a:ext cx="990600" cy="2714625"/>
          </a:xfrm>
          <a:prstGeom prst="rect">
            <a:avLst/>
          </a:prstGeom>
          <a:noFill/>
          <a:ln w="9525">
            <a:noFill/>
            <a:miter lim="800000"/>
            <a:headEnd/>
            <a:tailEnd/>
          </a:ln>
        </p:spPr>
      </p:pic>
      <p:pic>
        <p:nvPicPr>
          <p:cNvPr id="38917" name="Picture 5"/>
          <p:cNvPicPr>
            <a:picLocks noChangeAspect="1" noChangeArrowheads="1"/>
          </p:cNvPicPr>
          <p:nvPr/>
        </p:nvPicPr>
        <p:blipFill>
          <a:blip r:embed="rId5"/>
          <a:srcRect/>
          <a:stretch>
            <a:fillRect/>
          </a:stretch>
        </p:blipFill>
        <p:spPr bwMode="auto">
          <a:xfrm>
            <a:off x="4929188" y="2500313"/>
            <a:ext cx="1071562" cy="2714625"/>
          </a:xfrm>
          <a:prstGeom prst="rect">
            <a:avLst/>
          </a:prstGeom>
          <a:noFill/>
          <a:ln w="9525">
            <a:noFill/>
            <a:miter lim="800000"/>
            <a:headEnd/>
            <a:tailEnd/>
          </a:ln>
        </p:spPr>
      </p:pic>
      <p:pic>
        <p:nvPicPr>
          <p:cNvPr id="38918" name="Picture 6"/>
          <p:cNvPicPr>
            <a:picLocks noChangeAspect="1" noChangeArrowheads="1"/>
          </p:cNvPicPr>
          <p:nvPr/>
        </p:nvPicPr>
        <p:blipFill>
          <a:blip r:embed="rId6"/>
          <a:srcRect/>
          <a:stretch>
            <a:fillRect/>
          </a:stretch>
        </p:blipFill>
        <p:spPr bwMode="auto">
          <a:xfrm>
            <a:off x="6143625" y="2500313"/>
            <a:ext cx="1000125" cy="274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858000"/>
          </a:xfrm>
        </p:spPr>
        <p:txBody>
          <a:bodyPr>
            <a:normAutofit fontScale="55000" lnSpcReduction="20000"/>
          </a:bodyPr>
          <a:lstStyle/>
          <a:p>
            <a:pPr marL="274320" indent="-274320" fontAlgn="auto">
              <a:spcAft>
                <a:spcPts val="0"/>
              </a:spcAft>
              <a:buFont typeface="Wingdings 2"/>
              <a:buChar char=""/>
              <a:defRPr/>
            </a:pPr>
            <a:r>
              <a:rPr lang="ru-RU" dirty="0" smtClean="0"/>
              <a:t>Определение понятия перевязки</a:t>
            </a:r>
          </a:p>
          <a:p>
            <a:pPr marL="274320" indent="-274320" fontAlgn="auto">
              <a:spcAft>
                <a:spcPts val="0"/>
              </a:spcAft>
              <a:buFont typeface="Wingdings 2"/>
              <a:buChar char=""/>
              <a:defRPr/>
            </a:pPr>
            <a:r>
              <a:rPr lang="ru-RU" dirty="0" smtClean="0"/>
              <a:t>Перевязка является необходимым компонентом местного лечения ран. Под перевязкой понимают лечебно-диагностическую процедуру, заключающуюся в смене повязки, т.е. в снятии ранее наложенной повязки, выполнении профилактических, диагностических, лечебных мероприятий, манипуляций в ране и наложении новой повязки.</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Определение понятия повязки</a:t>
            </a:r>
          </a:p>
          <a:p>
            <a:pPr marL="274320" indent="-274320" fontAlgn="auto">
              <a:spcAft>
                <a:spcPts val="0"/>
              </a:spcAft>
              <a:buFont typeface="Wingdings 2"/>
              <a:buChar char=""/>
              <a:defRPr/>
            </a:pPr>
            <a:r>
              <a:rPr lang="ru-RU" dirty="0" smtClean="0"/>
              <a:t>Повязка - средство длительного лечебного воздействия на рану, патологический очаг, часть организма больного с использованием различных материалов и веществ путем их удержания на необходимом участке тела пациента. Исходя из требований современной медицины, повязка как лечебное средство должна способствовать не только заживлению раны, но и повышать качество жизни больного в целом.</a:t>
            </a:r>
          </a:p>
          <a:p>
            <a:pPr marL="274320" indent="-274320" fontAlgn="auto">
              <a:spcAft>
                <a:spcPts val="0"/>
              </a:spcAft>
              <a:buFont typeface="Wingdings 2"/>
              <a:buChar char=""/>
              <a:defRPr/>
            </a:pPr>
            <a:r>
              <a:rPr lang="ru-RU" dirty="0" smtClean="0"/>
              <a:t>В настоящее время все шире применяют интерактивные повязки. Это такие повязки, которые способны не только создавать, но и поддерживать оптимальную для заживления раневую среду путем контроля ее влажности, газового состава и </a:t>
            </a:r>
            <a:r>
              <a:rPr lang="ru-RU" dirty="0" err="1" smtClean="0"/>
              <a:t>рН</a:t>
            </a:r>
            <a:r>
              <a:rPr lang="ru-RU" dirty="0" smtClean="0"/>
              <a:t>, а также быть </a:t>
            </a:r>
            <a:r>
              <a:rPr lang="ru-RU" dirty="0" err="1" smtClean="0"/>
              <a:t>атравматичными</a:t>
            </a:r>
            <a:r>
              <a:rPr lang="ru-RU" dirty="0" smtClean="0"/>
              <a:t>, благодаря своим физико-химическим свойствам.</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Определение показаний к перевязке</a:t>
            </a:r>
          </a:p>
          <a:p>
            <a:pPr marL="274320" indent="-274320" fontAlgn="auto">
              <a:spcAft>
                <a:spcPts val="0"/>
              </a:spcAft>
              <a:buFont typeface="Wingdings 2"/>
              <a:buChar char=""/>
              <a:defRPr/>
            </a:pPr>
            <a:r>
              <a:rPr lang="ru-RU" dirty="0" smtClean="0"/>
              <a:t>Наличие раны приводит к необходимости перевязки (за исключением случаев </a:t>
            </a:r>
            <a:r>
              <a:rPr lang="ru-RU" dirty="0" err="1" smtClean="0"/>
              <a:t>бесповязочного</a:t>
            </a:r>
            <a:r>
              <a:rPr lang="ru-RU" dirty="0" smtClean="0"/>
              <a:t> лечения раны в условиях управляемой </a:t>
            </a:r>
            <a:r>
              <a:rPr lang="ru-RU" dirty="0" err="1" smtClean="0"/>
              <a:t>абактериальной</a:t>
            </a:r>
            <a:r>
              <a:rPr lang="ru-RU" dirty="0" smtClean="0"/>
              <a:t> среды). Основными показаниями к перевязке ран являются:</a:t>
            </a:r>
          </a:p>
          <a:p>
            <a:pPr marL="274320" indent="-274320" fontAlgn="auto">
              <a:spcAft>
                <a:spcPts val="0"/>
              </a:spcAft>
              <a:buFont typeface="Wingdings 2"/>
              <a:buChar char=""/>
              <a:defRPr/>
            </a:pPr>
            <a:r>
              <a:rPr lang="ru-RU" dirty="0" smtClean="0"/>
              <a:t>- В ближайшем послеоперационном периоде: необходимость удаления избытка раневого отделяемого, обработка раны антисептиками с целью профилактики инфекционных осложнений;</a:t>
            </a:r>
          </a:p>
          <a:p>
            <a:pPr marL="274320" indent="-274320" fontAlgn="auto">
              <a:spcAft>
                <a:spcPts val="0"/>
              </a:spcAft>
              <a:buFont typeface="Wingdings 2"/>
              <a:buChar char=""/>
              <a:defRPr/>
            </a:pPr>
            <a:r>
              <a:rPr lang="ru-RU" dirty="0" smtClean="0"/>
              <a:t>- Диагностика состояния раны;</a:t>
            </a:r>
          </a:p>
          <a:p>
            <a:pPr marL="274320" indent="-274320" fontAlgn="auto">
              <a:spcAft>
                <a:spcPts val="0"/>
              </a:spcAft>
              <a:buFont typeface="Wingdings 2"/>
              <a:buChar char=""/>
              <a:defRPr/>
            </a:pPr>
            <a:r>
              <a:rPr lang="ru-RU" dirty="0" smtClean="0"/>
              <a:t>- Проведение лечебных манипуляций: промывание антисептиками, остановка кровотечения, удаление нежизнеспособных тканей, удаление дренажа, снятие швов;</a:t>
            </a:r>
          </a:p>
          <a:p>
            <a:pPr marL="274320" indent="-274320" fontAlgn="auto">
              <a:spcAft>
                <a:spcPts val="0"/>
              </a:spcAft>
              <a:buFont typeface="Wingdings 2"/>
              <a:buChar char=""/>
              <a:defRPr/>
            </a:pPr>
            <a:r>
              <a:rPr lang="ru-RU" dirty="0" smtClean="0"/>
              <a:t>- Нарушение функции повязки: смещение относительно раны, загрязнение или инфицирование, отсутствие лечебного эффекта - гемостаза или герметизации;</a:t>
            </a:r>
          </a:p>
          <a:p>
            <a:pPr marL="274320" indent="-274320" fontAlgn="auto">
              <a:spcAft>
                <a:spcPts val="0"/>
              </a:spcAft>
              <a:buFont typeface="Wingdings 2"/>
              <a:buChar char=""/>
              <a:defRPr/>
            </a:pPr>
            <a:r>
              <a:rPr lang="ru-RU" dirty="0" smtClean="0"/>
              <a:t>- Отрицательная динамика по местному или общему статусу - усиление болевого синдрома, отека, местной гиперемии, нарушение функции близлежащих суставов, зуд и высыпания в области раны, лихорадка.</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714348" y="0"/>
            <a:ext cx="8229600" cy="1219200"/>
          </a:xfrm>
        </p:spPr>
        <p:txBody>
          <a:bodyPr>
            <a:normAutofit fontScale="90000"/>
          </a:bodyPr>
          <a:lstStyle/>
          <a:p>
            <a:pPr fontAlgn="auto">
              <a:spcAft>
                <a:spcPts val="0"/>
              </a:spcAft>
              <a:defRPr/>
            </a:pPr>
            <a:r>
              <a:rPr lang="ru-RU" smtClean="0"/>
              <a:t>Определение и классификации ран</a:t>
            </a:r>
            <a:endParaRPr lang="ru-RU"/>
          </a:p>
        </p:txBody>
      </p:sp>
      <p:sp>
        <p:nvSpPr>
          <p:cNvPr id="2" name="Содержимое 1"/>
          <p:cNvSpPr>
            <a:spLocks noGrp="1"/>
          </p:cNvSpPr>
          <p:nvPr>
            <p:ph sz="half" idx="4294967295"/>
          </p:nvPr>
        </p:nvSpPr>
        <p:spPr>
          <a:xfrm>
            <a:off x="785813" y="1357313"/>
            <a:ext cx="7572375" cy="2571750"/>
          </a:xfrm>
        </p:spPr>
        <p:txBody>
          <a:bodyPr>
            <a:normAutofit fontScale="85000" lnSpcReduction="20000"/>
          </a:bodyPr>
          <a:lstStyle/>
          <a:p>
            <a:pPr marL="274320" indent="-274320" fontAlgn="auto">
              <a:spcAft>
                <a:spcPts val="0"/>
              </a:spcAft>
              <a:buFont typeface="Wingdings 2"/>
              <a:buChar char=""/>
              <a:defRPr/>
            </a:pPr>
            <a:r>
              <a:rPr lang="ru-RU" dirty="0" smtClean="0"/>
              <a:t>Раной называется любое повреждение, сопровождающееся нарушением целостности покровов тела (кожи, слизистых). Основными клиническими признаками ран являются наличие дефекта кожи или слизистых, кровотечение и боль. По происхождению раны делят на операционные и случайные. Операционные раны наносятся с лечебной целью в особых условиях, сводящих к минимуму риск раневых осложнений</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a:p>
        </p:txBody>
      </p:sp>
      <p:pic>
        <p:nvPicPr>
          <p:cNvPr id="16387" name="Picture 5"/>
          <p:cNvPicPr>
            <a:picLocks noChangeAspect="1" noChangeArrowheads="1"/>
          </p:cNvPicPr>
          <p:nvPr/>
        </p:nvPicPr>
        <p:blipFill>
          <a:blip r:embed="rId3"/>
          <a:srcRect/>
          <a:stretch>
            <a:fillRect/>
          </a:stretch>
        </p:blipFill>
        <p:spPr bwMode="auto">
          <a:xfrm>
            <a:off x="6215063" y="4357688"/>
            <a:ext cx="2225675" cy="1928812"/>
          </a:xfrm>
          <a:prstGeom prst="rect">
            <a:avLst/>
          </a:prstGeom>
          <a:noFill/>
          <a:ln w="9525">
            <a:noFill/>
            <a:miter lim="800000"/>
            <a:headEnd/>
            <a:tailEnd/>
          </a:ln>
        </p:spPr>
      </p:pic>
      <p:pic>
        <p:nvPicPr>
          <p:cNvPr id="16388" name="Picture 6"/>
          <p:cNvPicPr>
            <a:picLocks noGrp="1" noChangeAspect="1" noChangeArrowheads="1"/>
          </p:cNvPicPr>
          <p:nvPr>
            <p:ph sz="half" idx="4294967295"/>
          </p:nvPr>
        </p:nvPicPr>
        <p:blipFill>
          <a:blip r:embed="rId4"/>
          <a:srcRect/>
          <a:stretch>
            <a:fillRect/>
          </a:stretch>
        </p:blipFill>
        <p:spPr>
          <a:xfrm>
            <a:off x="4000500" y="4357688"/>
            <a:ext cx="2217738" cy="1922462"/>
          </a:xfrm>
        </p:spPr>
      </p:pic>
      <p:sp>
        <p:nvSpPr>
          <p:cNvPr id="16389" name="Прямоугольник 13"/>
          <p:cNvSpPr>
            <a:spLocks noChangeArrowheads="1"/>
          </p:cNvSpPr>
          <p:nvPr/>
        </p:nvSpPr>
        <p:spPr bwMode="auto">
          <a:xfrm>
            <a:off x="571500" y="4929188"/>
            <a:ext cx="3214688" cy="1477962"/>
          </a:xfrm>
          <a:prstGeom prst="rect">
            <a:avLst/>
          </a:prstGeom>
          <a:noFill/>
          <a:ln w="9525">
            <a:noFill/>
            <a:miter lim="800000"/>
            <a:headEnd/>
            <a:tailEnd/>
          </a:ln>
        </p:spPr>
        <p:txBody>
          <a:bodyPr>
            <a:spAutoFit/>
          </a:bodyPr>
          <a:lstStyle/>
          <a:p>
            <a:r>
              <a:rPr lang="ru-RU">
                <a:latin typeface="Constantia" pitchFamily="18" charset="0"/>
              </a:rPr>
              <a:t>Рис. 1 - Хронические раны: диабетическая язва (слева), язва в месте образования пролежня - декубитальная язва (справа)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idx="1"/>
          </p:nvPr>
        </p:nvSpPr>
        <p:spPr>
          <a:xfrm>
            <a:off x="0" y="0"/>
            <a:ext cx="9144000" cy="6858000"/>
          </a:xfrm>
        </p:spPr>
        <p:txBody>
          <a:bodyPr>
            <a:normAutofit fontScale="47500" lnSpcReduction="20000"/>
          </a:bodyPr>
          <a:lstStyle/>
          <a:p>
            <a:pPr marL="274320" indent="-274320" fontAlgn="auto">
              <a:spcAft>
                <a:spcPts val="0"/>
              </a:spcAft>
              <a:buFont typeface="Wingdings 2"/>
              <a:buChar char=""/>
              <a:defRPr/>
            </a:pPr>
            <a:r>
              <a:rPr lang="ru-RU" dirty="0" smtClean="0"/>
              <a:t>Задачи повязки</a:t>
            </a:r>
          </a:p>
          <a:p>
            <a:pPr marL="274320" indent="-274320" fontAlgn="auto">
              <a:spcAft>
                <a:spcPts val="0"/>
              </a:spcAft>
              <a:buFont typeface="Wingdings 2"/>
              <a:buChar char=""/>
              <a:defRPr/>
            </a:pPr>
            <a:r>
              <a:rPr lang="ru-RU" dirty="0" smtClean="0"/>
              <a:t> Повязка выполняет следующие функции:</a:t>
            </a:r>
          </a:p>
          <a:p>
            <a:pPr marL="274320" indent="-274320" fontAlgn="auto">
              <a:spcAft>
                <a:spcPts val="0"/>
              </a:spcAft>
              <a:buFont typeface="Wingdings 2"/>
              <a:buChar char=""/>
              <a:defRPr/>
            </a:pPr>
            <a:r>
              <a:rPr lang="ru-RU" dirty="0" smtClean="0"/>
              <a:t>- Защита от механических воздействий (давление, трение, удар), загрязнения;</a:t>
            </a:r>
          </a:p>
          <a:p>
            <a:pPr marL="274320" indent="-274320" fontAlgn="auto">
              <a:spcAft>
                <a:spcPts val="0"/>
              </a:spcAft>
              <a:buFont typeface="Wingdings 2"/>
              <a:buChar char=""/>
              <a:defRPr/>
            </a:pPr>
            <a:r>
              <a:rPr lang="ru-RU" dirty="0" smtClean="0"/>
              <a:t>- Профилактика вторичного инфицирования;</a:t>
            </a:r>
          </a:p>
          <a:p>
            <a:pPr marL="274320" indent="-274320" fontAlgn="auto">
              <a:spcAft>
                <a:spcPts val="0"/>
              </a:spcAft>
              <a:buFont typeface="Wingdings 2"/>
              <a:buChar char=""/>
              <a:defRPr/>
            </a:pPr>
            <a:r>
              <a:rPr lang="ru-RU" dirty="0" smtClean="0"/>
              <a:t>- Защита от высыхания и потери жидкости, электролитов;</a:t>
            </a:r>
          </a:p>
          <a:p>
            <a:pPr marL="274320" indent="-274320" fontAlgn="auto">
              <a:spcAft>
                <a:spcPts val="0"/>
              </a:spcAft>
              <a:buFont typeface="Wingdings 2"/>
              <a:buChar char=""/>
              <a:defRPr/>
            </a:pPr>
            <a:r>
              <a:rPr lang="ru-RU" dirty="0" smtClean="0"/>
              <a:t>- Сохранение адекватного температурного баланса;</a:t>
            </a:r>
          </a:p>
          <a:p>
            <a:pPr marL="274320" indent="-274320" fontAlgn="auto">
              <a:spcAft>
                <a:spcPts val="0"/>
              </a:spcAft>
              <a:buFont typeface="Wingdings 2"/>
              <a:buChar char=""/>
              <a:defRPr/>
            </a:pPr>
            <a:r>
              <a:rPr lang="ru-RU" dirty="0" smtClean="0"/>
              <a:t>- Сохранение благоприятных условий для клеточных взаимоотношений в процессе заживления.</a:t>
            </a:r>
          </a:p>
          <a:p>
            <a:pPr marL="274320" indent="-274320" fontAlgn="auto">
              <a:spcAft>
                <a:spcPts val="0"/>
              </a:spcAft>
              <a:buFont typeface="Wingdings 2"/>
              <a:buChar char=""/>
              <a:defRPr/>
            </a:pPr>
            <a:r>
              <a:rPr lang="ru-RU" dirty="0" smtClean="0"/>
              <a:t> Кроме обеспечения защиты раны от внешних воздействий современная повязка должна активно влиять на процессы заживления благодаря стимуляции очищения раны, поддержанию адекватного микроклимата во влажных условиях и функционального покоя тканей раны, способствующих заживлению.</a:t>
            </a:r>
          </a:p>
          <a:p>
            <a:pPr marL="274320" indent="-274320" fontAlgn="auto">
              <a:spcAft>
                <a:spcPts val="0"/>
              </a:spcAft>
              <a:buFont typeface="Wingdings 2"/>
              <a:buChar char=""/>
              <a:defRPr/>
            </a:pPr>
            <a:r>
              <a:rPr lang="ru-RU" dirty="0" smtClean="0"/>
              <a:t> Задачи повязки в первую фазу раневого процесса:</a:t>
            </a:r>
          </a:p>
          <a:p>
            <a:pPr marL="274320" indent="-274320" fontAlgn="auto">
              <a:spcAft>
                <a:spcPts val="0"/>
              </a:spcAft>
              <a:buFont typeface="Wingdings 2"/>
              <a:buChar char=""/>
              <a:defRPr/>
            </a:pPr>
            <a:r>
              <a:rPr lang="ru-RU" dirty="0" smtClean="0"/>
              <a:t>- Удаление избыточного экссудата;</a:t>
            </a:r>
          </a:p>
          <a:p>
            <a:pPr marL="274320" indent="-274320" fontAlgn="auto">
              <a:spcAft>
                <a:spcPts val="0"/>
              </a:spcAft>
              <a:buFont typeface="Wingdings 2"/>
              <a:buChar char=""/>
              <a:defRPr/>
            </a:pPr>
            <a:r>
              <a:rPr lang="ru-RU" dirty="0" smtClean="0"/>
              <a:t>- Необратимая элиминация бактерий, токсинов, раневого детрита, грязи, инородных тел;</a:t>
            </a:r>
          </a:p>
          <a:p>
            <a:pPr marL="274320" indent="-274320" fontAlgn="auto">
              <a:spcAft>
                <a:spcPts val="0"/>
              </a:spcAft>
              <a:buFont typeface="Wingdings 2"/>
              <a:buChar char=""/>
              <a:defRPr/>
            </a:pPr>
            <a:r>
              <a:rPr lang="ru-RU" dirty="0" smtClean="0"/>
              <a:t>- Стимуляция </a:t>
            </a:r>
            <a:r>
              <a:rPr lang="ru-RU" dirty="0" err="1" smtClean="0"/>
              <a:t>регидратации</a:t>
            </a:r>
            <a:r>
              <a:rPr lang="ru-RU" dirty="0" smtClean="0"/>
              <a:t> некрозов и ускорение </a:t>
            </a:r>
            <a:r>
              <a:rPr lang="ru-RU" dirty="0" err="1" smtClean="0"/>
              <a:t>некролиза</a:t>
            </a:r>
            <a:r>
              <a:rPr lang="ru-RU" dirty="0" smtClean="0"/>
              <a:t>;</a:t>
            </a:r>
          </a:p>
          <a:p>
            <a:pPr marL="274320" indent="-274320" fontAlgn="auto">
              <a:spcAft>
                <a:spcPts val="0"/>
              </a:spcAft>
              <a:buFont typeface="Wingdings 2"/>
              <a:buChar char=""/>
              <a:defRPr/>
            </a:pPr>
            <a:r>
              <a:rPr lang="ru-RU" dirty="0" smtClean="0"/>
              <a:t>- Экссудат должен не только поглощаться структурой материала повязки, но и прочно удерживаться в ней.</a:t>
            </a:r>
          </a:p>
          <a:p>
            <a:pPr marL="274320" indent="-274320" fontAlgn="auto">
              <a:spcAft>
                <a:spcPts val="0"/>
              </a:spcAft>
              <a:buFont typeface="Wingdings 2"/>
              <a:buChar char=""/>
              <a:defRPr/>
            </a:pPr>
            <a:r>
              <a:rPr lang="ru-RU" dirty="0" smtClean="0"/>
              <a:t>Задачи повязки во вторую фазу раневого процесса:</a:t>
            </a:r>
          </a:p>
          <a:p>
            <a:pPr marL="274320" indent="-274320" fontAlgn="auto">
              <a:spcAft>
                <a:spcPts val="0"/>
              </a:spcAft>
              <a:buFont typeface="Wingdings 2"/>
              <a:buChar char=""/>
              <a:defRPr/>
            </a:pPr>
            <a:r>
              <a:rPr lang="ru-RU" dirty="0" smtClean="0"/>
              <a:t>- Поддержание и регулирование влажной среды в ране;</a:t>
            </a:r>
          </a:p>
          <a:p>
            <a:pPr marL="274320" indent="-274320" fontAlgn="auto">
              <a:spcAft>
                <a:spcPts val="0"/>
              </a:spcAft>
              <a:buFont typeface="Wingdings 2"/>
              <a:buChar char=""/>
              <a:defRPr/>
            </a:pPr>
            <a:r>
              <a:rPr lang="ru-RU" dirty="0" smtClean="0"/>
              <a:t>- Обеспечение адекватного кондиционирования раны;</a:t>
            </a:r>
          </a:p>
          <a:p>
            <a:pPr marL="274320" indent="-274320" fontAlgn="auto">
              <a:spcAft>
                <a:spcPts val="0"/>
              </a:spcAft>
              <a:buFont typeface="Wingdings 2"/>
              <a:buChar char=""/>
              <a:defRPr/>
            </a:pPr>
            <a:r>
              <a:rPr lang="ru-RU" dirty="0" smtClean="0"/>
              <a:t>- Защита грануляционной ткани от механического повреждения при перевязке;</a:t>
            </a:r>
          </a:p>
          <a:p>
            <a:pPr marL="274320" indent="-274320" fontAlgn="auto">
              <a:spcAft>
                <a:spcPts val="0"/>
              </a:spcAft>
              <a:buFont typeface="Wingdings 2"/>
              <a:buChar char=""/>
              <a:defRPr/>
            </a:pPr>
            <a:r>
              <a:rPr lang="ru-RU" dirty="0" smtClean="0"/>
              <a:t>- Надежная защита от вторичной инфекции.</a:t>
            </a:r>
          </a:p>
          <a:p>
            <a:pPr marL="274320" indent="-274320" fontAlgn="auto">
              <a:spcAft>
                <a:spcPts val="0"/>
              </a:spcAft>
              <a:buFont typeface="Wingdings 2"/>
              <a:buChar char=""/>
              <a:defRPr/>
            </a:pPr>
            <a:r>
              <a:rPr lang="ru-RU" dirty="0" smtClean="0"/>
              <a:t> Повязки, накладываемые в фазу регенерации, должны защищать рану от </a:t>
            </a:r>
            <a:r>
              <a:rPr lang="ru-RU" dirty="0" err="1" smtClean="0"/>
              <a:t>травматизации</a:t>
            </a:r>
            <a:r>
              <a:rPr lang="ru-RU" dirty="0" smtClean="0"/>
              <a:t> и инфекции, не прилипать к ране и регулировать влажность среды в ране, препятствуя как высыханию, так и избыточной влажности.</a:t>
            </a:r>
          </a:p>
          <a:p>
            <a:pPr marL="274320" indent="-274320" fontAlgn="auto">
              <a:spcAft>
                <a:spcPts val="0"/>
              </a:spcAft>
              <a:buFont typeface="Wingdings 2"/>
              <a:buChar char=""/>
              <a:defRPr/>
            </a:pPr>
            <a:r>
              <a:rPr lang="ru-RU" dirty="0" smtClean="0"/>
              <a:t> Задачи повязки в третью фазу раневого процесса:</a:t>
            </a:r>
          </a:p>
          <a:p>
            <a:pPr marL="274320" indent="-274320" fontAlgn="auto">
              <a:spcAft>
                <a:spcPts val="0"/>
              </a:spcAft>
              <a:buFont typeface="Wingdings 2"/>
              <a:buChar char=""/>
              <a:defRPr/>
            </a:pPr>
            <a:r>
              <a:rPr lang="ru-RU" dirty="0" smtClean="0"/>
              <a:t> Поддержание раны в умеренно влажном состоянии; Защита эпителия и формирующегося рубца от механического повреждения при перевязке; Стимуляция регенерации.</a:t>
            </a:r>
          </a:p>
          <a:p>
            <a:pPr marL="274320" indent="-274320" fontAlgn="auto">
              <a:spcAft>
                <a:spcPts val="0"/>
              </a:spcAft>
              <a:buFont typeface="Wingdings 2"/>
              <a:buChar char=""/>
              <a:defRPr/>
            </a:pPr>
            <a:r>
              <a:rPr lang="ru-RU" dirty="0" smtClean="0"/>
              <a:t>При высыхании раны образуется корка, замедляющая </a:t>
            </a:r>
            <a:r>
              <a:rPr lang="ru-RU" dirty="0" err="1" smtClean="0"/>
              <a:t>эпителизацию</a:t>
            </a:r>
            <a:r>
              <a:rPr lang="ru-RU" dirty="0" smtClean="0"/>
              <a:t>, а при избыточной влажности погибают эпителиальные клетки. Из этого следует, что повязки по-прежнему должны поддерживать рану в умеренно влажном состоянии и защищать от </a:t>
            </a:r>
            <a:r>
              <a:rPr lang="ru-RU" dirty="0" err="1" smtClean="0"/>
              <a:t>травматизации</a:t>
            </a:r>
            <a:r>
              <a:rPr lang="ru-RU" dirty="0" smtClean="0"/>
              <a:t>.</a:t>
            </a:r>
          </a:p>
          <a:p>
            <a:pPr marL="274320" indent="-274320" fontAlgn="auto">
              <a:spcAft>
                <a:spcPts val="0"/>
              </a:spcAft>
              <a:buFont typeface="Wingdings 2"/>
              <a:buChar char=""/>
              <a:defRPr/>
            </a:pPr>
            <a:r>
              <a:rPr lang="ru-RU" dirty="0" smtClean="0"/>
              <a:t>Предпочтение во 2-3 фазу раневого процесса отдается </a:t>
            </a:r>
            <a:r>
              <a:rPr lang="ru-RU" dirty="0" err="1" smtClean="0"/>
              <a:t>атравматическим</a:t>
            </a:r>
            <a:r>
              <a:rPr lang="ru-RU" dirty="0" smtClean="0"/>
              <a:t> повязкам. Накладываются повязки с индифферентными и стимулирующими мазями или современные повязки </a:t>
            </a:r>
            <a:r>
              <a:rPr lang="ru-RU" dirty="0" err="1" smtClean="0"/>
              <a:t>Гидросорб</a:t>
            </a:r>
            <a:r>
              <a:rPr lang="ru-RU" dirty="0" smtClean="0"/>
              <a:t>" (</a:t>
            </a:r>
            <a:r>
              <a:rPr lang="ru-RU" dirty="0" err="1" smtClean="0"/>
              <a:t>гидрогелевая</a:t>
            </a:r>
            <a:r>
              <a:rPr lang="ru-RU" dirty="0" smtClean="0"/>
              <a:t>), </a:t>
            </a:r>
            <a:r>
              <a:rPr lang="ru-RU" dirty="0" err="1" smtClean="0"/>
              <a:t>Гидроколл</a:t>
            </a:r>
            <a:r>
              <a:rPr lang="ru-RU" dirty="0" smtClean="0"/>
              <a:t>" (гидроколлоидная).</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5643563"/>
          </a:xfrm>
        </p:spPr>
        <p:txBody>
          <a:bodyPr>
            <a:normAutofit fontScale="55000" lnSpcReduction="20000"/>
          </a:bodyPr>
          <a:lstStyle/>
          <a:p>
            <a:pPr marL="274320" indent="-274320" fontAlgn="auto">
              <a:spcAft>
                <a:spcPts val="0"/>
              </a:spcAft>
              <a:buFont typeface="Wingdings 2"/>
              <a:buChar char=""/>
              <a:defRPr/>
            </a:pPr>
            <a:r>
              <a:rPr lang="ru-RU" dirty="0" smtClean="0"/>
              <a:t>Требования к раневым повязкам</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Функциональные возможности повязки и специфическая направленность ее действия на рану в значительной степени зависят от характеристик используемого перевязочного материала. Тем не менее, в настоящее время сформулированы основополагающие требования к раневым повязкам: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Поглотительная и всасывающая способность - является одним из важнейших свойств при местном лечении в первую фазу раневого процесса, обеспечивающих очистку раны путем удаления избыточного экссудата. При этом нужно помнить, что в текстильных материалах экссудат всасывается преимущественно между волокон, что не гарантирует от развития инфекции в ране. Здесь предпочтение отдается интерактивным раневым повязкам для влажной обработки ран.</a:t>
            </a:r>
          </a:p>
          <a:p>
            <a:pPr marL="274320" indent="-274320" fontAlgn="auto">
              <a:spcAft>
                <a:spcPts val="0"/>
              </a:spcAft>
              <a:buFont typeface="Wingdings 2"/>
              <a:buChar char=""/>
              <a:defRPr/>
            </a:pPr>
            <a:r>
              <a:rPr lang="ru-RU" dirty="0" smtClean="0"/>
              <a:t>Проницаемость для газов - непрерывный газообмен определяет концентрацию кислорода и уровень </a:t>
            </a:r>
            <a:r>
              <a:rPr lang="ru-RU" dirty="0" err="1" smtClean="0"/>
              <a:t>рН</a:t>
            </a:r>
            <a:r>
              <a:rPr lang="ru-RU" dirty="0" smtClean="0"/>
              <a:t> в ране и тем самым влияет на клеточные процессы. Проницаемость повязок для кислорода является важным условием сохранения постоянства основных физических параметров раневого микроклимата. Это, однако, не исключает применения интерактивных повязок, являющихся полупроницаемыми для кислорода и по этой причине допускающих достаточный газообмен с поверхностью раны.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err="1" smtClean="0"/>
              <a:t>Атравматичность</a:t>
            </a:r>
            <a:r>
              <a:rPr lang="ru-RU" dirty="0" smtClean="0"/>
              <a:t> для раны - при длительном применении повязка не должна склеиваться с раневой поверхностью, чтобы при смене повязки не увеличивался раневой дефект. В то же время </a:t>
            </a:r>
            <a:r>
              <a:rPr lang="ru-RU" dirty="0" err="1" smtClean="0"/>
              <a:t>атравматичность</a:t>
            </a:r>
            <a:r>
              <a:rPr lang="ru-RU" dirty="0" smtClean="0"/>
              <a:t> является непременным условием безболезненного проведения перевязки.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Безопасность применения - раневые повязки не должны вызывать ни механического, ни химического раздражения. Механические раздражения возникают прежде всего во время движения и проявляются в первую очередь при использовании повязок на текстильной основе. Эти повязки не должны образовывать складок и быть тонкими, так как движение усиливает секрецию и экссудацию. Повязка не должна быть </a:t>
            </a:r>
            <a:r>
              <a:rPr lang="ru-RU" dirty="0" err="1" smtClean="0"/>
              <a:t>цитотоксичной</a:t>
            </a:r>
            <a:r>
              <a:rPr lang="ru-RU" dirty="0" smtClean="0"/>
              <a:t> и сенсибилизирующей.</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6500813" cy="6858000"/>
          </a:xfrm>
        </p:spPr>
        <p:txBody>
          <a:bodyPr>
            <a:normAutofit fontScale="55000" lnSpcReduction="20000"/>
          </a:bodyPr>
          <a:lstStyle/>
          <a:p>
            <a:pPr marL="274320" indent="-274320" fontAlgn="auto">
              <a:spcAft>
                <a:spcPts val="0"/>
              </a:spcAft>
              <a:buFont typeface="Wingdings 2"/>
              <a:buChar char=""/>
              <a:defRPr/>
            </a:pPr>
            <a:r>
              <a:rPr lang="ru-RU" dirty="0" smtClean="0"/>
              <a:t>Рис. 23 - Повязка "</a:t>
            </a:r>
            <a:r>
              <a:rPr lang="ru-RU" dirty="0" err="1" smtClean="0"/>
              <a:t>ТендерВет</a:t>
            </a:r>
            <a:r>
              <a:rPr lang="ru-RU" dirty="0" smtClean="0"/>
              <a:t>": глубокий пролежень крестцовой области</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Повязка должна быть достаточно проста в использовании, правильно упакована и однозначно маркирована. Все раневые повязки должны быть стерилизуемыми или поставляться в стерильном и готовом к употреблению виде.</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Выбор современной интерактивной повязки для лечения раны</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Раневые повязки из текстильных материалов обладают высокой поглотительной способностью, но плохо связывают экссудат. Другим отрицательным свойством текстильных повязок является их значительная адгезия к поверхности раны и болезненность при удалении. Смена повязок на текстильной основе должна происходить при адекватном обезболивании. Кроме того, повязка из текстильных материалов нуждается в обязательной фиксации.</a:t>
            </a:r>
          </a:p>
          <a:p>
            <a:pPr marL="274320" indent="-274320" fontAlgn="auto">
              <a:spcAft>
                <a:spcPts val="0"/>
              </a:spcAft>
              <a:buFont typeface="Wingdings 2"/>
              <a:buChar char=""/>
              <a:defRPr/>
            </a:pPr>
            <a:r>
              <a:rPr lang="ru-RU" dirty="0" smtClean="0"/>
              <a:t>На современном этапе в первую фазу раневого процесса для обеспечения местного лечения во влажной среде, ускорения очищения раны, бактериальной </a:t>
            </a:r>
            <a:r>
              <a:rPr lang="ru-RU" dirty="0" err="1" smtClean="0"/>
              <a:t>деконтаминации</a:t>
            </a:r>
            <a:r>
              <a:rPr lang="ru-RU" dirty="0" smtClean="0"/>
              <a:t> и стимуляции </a:t>
            </a:r>
            <a:r>
              <a:rPr lang="ru-RU" dirty="0" err="1" smtClean="0"/>
              <a:t>репаративных</a:t>
            </a:r>
            <a:r>
              <a:rPr lang="ru-RU" dirty="0" smtClean="0"/>
              <a:t> процессов применяются интерактивные повязки. Они эффективно действуют за счет своих физико-химических свойств. При этом более высокая скорость заживления раны достигается путем сведения до минимума хирургической агрессии - обеспечения лечения во влажной среде, предохранения раны от госпитальной инфекции и активизации процессов заживления.</a:t>
            </a:r>
            <a:endParaRPr lang="ru-RU" dirty="0"/>
          </a:p>
        </p:txBody>
      </p:sp>
      <p:pic>
        <p:nvPicPr>
          <p:cNvPr id="43010" name="Picture 2"/>
          <p:cNvPicPr>
            <a:picLocks noChangeAspect="1" noChangeArrowheads="1"/>
          </p:cNvPicPr>
          <p:nvPr/>
        </p:nvPicPr>
        <p:blipFill>
          <a:blip r:embed="rId2"/>
          <a:srcRect/>
          <a:stretch>
            <a:fillRect/>
          </a:stretch>
        </p:blipFill>
        <p:spPr bwMode="auto">
          <a:xfrm>
            <a:off x="6500813" y="285750"/>
            <a:ext cx="2446337"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4929188" cy="6858000"/>
          </a:xfrm>
        </p:spPr>
        <p:txBody>
          <a:bodyPr>
            <a:normAutofit fontScale="62500" lnSpcReduction="20000"/>
          </a:bodyPr>
          <a:lstStyle/>
          <a:p>
            <a:pPr marL="274320" indent="-274320" fontAlgn="auto">
              <a:spcAft>
                <a:spcPts val="0"/>
              </a:spcAft>
              <a:buFont typeface="Wingdings 2"/>
              <a:buChar char=""/>
              <a:defRPr/>
            </a:pPr>
            <a:r>
              <a:rPr lang="ru-RU" dirty="0" smtClean="0"/>
              <a:t>Рис. 24 - Повязка "</a:t>
            </a:r>
            <a:r>
              <a:rPr lang="ru-RU" dirty="0" err="1" smtClean="0"/>
              <a:t>ТендерВет</a:t>
            </a:r>
            <a:r>
              <a:rPr lang="ru-RU" dirty="0" smtClean="0"/>
              <a:t>": венозная трофическая язва голени</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Интерактивные повязки просты в употреблении, хорошо моделируются на разных участках тела, обеспечивают комфорт для больного и окружающих его лиц.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Рис. 25 - Интерактивная повязка "</a:t>
            </a:r>
            <a:r>
              <a:rPr lang="ru-RU" dirty="0" err="1" smtClean="0"/>
              <a:t>ТендерВет</a:t>
            </a:r>
            <a:r>
              <a:rPr lang="ru-RU" dirty="0" smtClean="0"/>
              <a:t>" (слева), перед применением активируется раствором </a:t>
            </a:r>
            <a:r>
              <a:rPr lang="ru-RU" dirty="0" err="1" smtClean="0"/>
              <a:t>Рингера</a:t>
            </a:r>
            <a:r>
              <a:rPr lang="ru-RU" dirty="0" smtClean="0"/>
              <a:t> (справа)</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Рис. 26 - Использование интерактивной повязки "</a:t>
            </a:r>
            <a:r>
              <a:rPr lang="ru-RU" dirty="0" err="1" smtClean="0"/>
              <a:t>ТендерВет</a:t>
            </a:r>
            <a:r>
              <a:rPr lang="ru-RU" dirty="0" smtClean="0"/>
              <a:t>" при местном лечении ожоговой раны (слева) и глубокой диабетической язвы тыла стопы (справа)</a:t>
            </a:r>
            <a:endParaRPr lang="ru-RU" dirty="0"/>
          </a:p>
        </p:txBody>
      </p:sp>
      <p:pic>
        <p:nvPicPr>
          <p:cNvPr id="44034" name="Picture 2"/>
          <p:cNvPicPr>
            <a:picLocks noChangeAspect="1" noChangeArrowheads="1"/>
          </p:cNvPicPr>
          <p:nvPr/>
        </p:nvPicPr>
        <p:blipFill>
          <a:blip r:embed="rId2"/>
          <a:srcRect/>
          <a:stretch>
            <a:fillRect/>
          </a:stretch>
        </p:blipFill>
        <p:spPr bwMode="auto">
          <a:xfrm>
            <a:off x="5286375" y="214313"/>
            <a:ext cx="2357438" cy="2043112"/>
          </a:xfrm>
          <a:prstGeom prst="rect">
            <a:avLst/>
          </a:prstGeom>
          <a:noFill/>
          <a:ln w="9525">
            <a:noFill/>
            <a:miter lim="800000"/>
            <a:headEnd/>
            <a:tailEnd/>
          </a:ln>
        </p:spPr>
      </p:pic>
      <p:pic>
        <p:nvPicPr>
          <p:cNvPr id="44035" name="Picture 3"/>
          <p:cNvPicPr>
            <a:picLocks noChangeAspect="1" noChangeArrowheads="1"/>
          </p:cNvPicPr>
          <p:nvPr/>
        </p:nvPicPr>
        <p:blipFill>
          <a:blip r:embed="rId3"/>
          <a:srcRect/>
          <a:stretch>
            <a:fillRect/>
          </a:stretch>
        </p:blipFill>
        <p:spPr bwMode="auto">
          <a:xfrm>
            <a:off x="1071563" y="2214563"/>
            <a:ext cx="1714500" cy="1771650"/>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3143250" y="2214563"/>
            <a:ext cx="1785938" cy="1820862"/>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4500563" y="4929188"/>
            <a:ext cx="2208212" cy="1928812"/>
          </a:xfrm>
          <a:prstGeom prst="rect">
            <a:avLst/>
          </a:prstGeom>
          <a:noFill/>
          <a:ln w="9525">
            <a:noFill/>
            <a:miter lim="800000"/>
            <a:headEnd/>
            <a:tailEnd/>
          </a:ln>
        </p:spPr>
      </p:pic>
      <p:pic>
        <p:nvPicPr>
          <p:cNvPr id="44038" name="Picture 6"/>
          <p:cNvPicPr>
            <a:picLocks noChangeAspect="1" noChangeArrowheads="1"/>
          </p:cNvPicPr>
          <p:nvPr/>
        </p:nvPicPr>
        <p:blipFill>
          <a:blip r:embed="rId6"/>
          <a:srcRect/>
          <a:stretch>
            <a:fillRect/>
          </a:stretch>
        </p:blipFill>
        <p:spPr bwMode="auto">
          <a:xfrm>
            <a:off x="6848475" y="4929188"/>
            <a:ext cx="2295525" cy="192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5572125"/>
          </a:xfrm>
        </p:spPr>
        <p:txBody>
          <a:bodyPr>
            <a:normAutofit fontScale="55000" lnSpcReduction="20000"/>
          </a:bodyPr>
          <a:lstStyle/>
          <a:p>
            <a:pPr marL="274320" indent="-274320" fontAlgn="auto">
              <a:spcAft>
                <a:spcPts val="0"/>
              </a:spcAft>
              <a:buFont typeface="Wingdings 2"/>
              <a:buChar char=""/>
              <a:defRPr/>
            </a:pPr>
            <a:r>
              <a:rPr lang="ru-RU" dirty="0" smtClean="0"/>
              <a:t>В первую фазу раневого процесса высокой эффективностью обладают повязки "</a:t>
            </a:r>
            <a:r>
              <a:rPr lang="ru-RU" dirty="0" err="1" smtClean="0"/>
              <a:t>ТендерВет</a:t>
            </a:r>
            <a:r>
              <a:rPr lang="ru-RU" dirty="0" smtClean="0"/>
              <a:t>", которые в качестве основного вещества содержат </a:t>
            </a:r>
            <a:r>
              <a:rPr lang="ru-RU" dirty="0" err="1" smtClean="0"/>
              <a:t>полиакрилат</a:t>
            </a:r>
            <a:r>
              <a:rPr lang="ru-RU" dirty="0" smtClean="0"/>
              <a:t> (</a:t>
            </a:r>
            <a:r>
              <a:rPr lang="ru-RU" dirty="0" err="1" smtClean="0"/>
              <a:t>суперпоглотитель</a:t>
            </a:r>
            <a:r>
              <a:rPr lang="ru-RU" dirty="0" smtClean="0"/>
              <a:t>). Непосредственно перед наложением на раневую поверхность "</a:t>
            </a:r>
            <a:r>
              <a:rPr lang="ru-RU" dirty="0" err="1" smtClean="0"/>
              <a:t>ТендерВет</a:t>
            </a:r>
            <a:r>
              <a:rPr lang="ru-RU" dirty="0" smtClean="0"/>
              <a:t>" смачивается раствором </a:t>
            </a:r>
            <a:r>
              <a:rPr lang="ru-RU" dirty="0" err="1" smtClean="0"/>
              <a:t>Рингера</a:t>
            </a:r>
            <a:r>
              <a:rPr lang="ru-RU" dirty="0" smtClean="0"/>
              <a:t>, который активирует действие повязки и в течение 12-24 часов непрерывно выделяется в рану. При этом происходит замещение раствора </a:t>
            </a:r>
            <a:r>
              <a:rPr lang="ru-RU" dirty="0" err="1" smtClean="0"/>
              <a:t>Рингера</a:t>
            </a:r>
            <a:r>
              <a:rPr lang="ru-RU" dirty="0" smtClean="0"/>
              <a:t> на раневое содержимое, т. е. диализ раны и ее постоянная очистка. Высокая влажность повязки и содержащиеся в растворе </a:t>
            </a:r>
            <a:r>
              <a:rPr lang="ru-RU" dirty="0" err="1" smtClean="0"/>
              <a:t>Рингера</a:t>
            </a:r>
            <a:r>
              <a:rPr lang="ru-RU" dirty="0" smtClean="0"/>
              <a:t> электролиты стимулируют пролиферацию клеток. Пребывание некроза в постоянной проточно-влажной системе, создаваемой повязкой "</a:t>
            </a:r>
            <a:r>
              <a:rPr lang="ru-RU" dirty="0" err="1" smtClean="0"/>
              <a:t>ТендерВет</a:t>
            </a:r>
            <a:r>
              <a:rPr lang="ru-RU" dirty="0" smtClean="0"/>
              <a:t>" способствует его увлажнению, размягчению и отторжению.</a:t>
            </a:r>
          </a:p>
          <a:p>
            <a:pPr marL="274320" indent="-274320" fontAlgn="auto">
              <a:spcAft>
                <a:spcPts val="0"/>
              </a:spcAft>
              <a:buFont typeface="Wingdings 2"/>
              <a:buChar char=""/>
              <a:defRPr/>
            </a:pPr>
            <a:r>
              <a:rPr lang="ru-RU" dirty="0" smtClean="0"/>
              <a:t>Для ускорения очищения ран сложной конфигурации в первую фазу раневого процесса успешно используются биологически активные перевязочные материалы на основе </a:t>
            </a:r>
            <a:r>
              <a:rPr lang="ru-RU" dirty="0" err="1" smtClean="0"/>
              <a:t>альги-ната</a:t>
            </a:r>
            <a:r>
              <a:rPr lang="ru-RU" dirty="0" smtClean="0"/>
              <a:t> кальция ("</a:t>
            </a:r>
            <a:r>
              <a:rPr lang="ru-RU" dirty="0" err="1" smtClean="0"/>
              <a:t>Сорбалгон</a:t>
            </a:r>
            <a:r>
              <a:rPr lang="ru-RU" dirty="0" smtClean="0"/>
              <a:t>"). "</a:t>
            </a:r>
            <a:r>
              <a:rPr lang="ru-RU" dirty="0" err="1" smtClean="0"/>
              <a:t>Сорбалгон</a:t>
            </a:r>
            <a:r>
              <a:rPr lang="ru-RU" dirty="0" smtClean="0"/>
              <a:t>" представляет собой нетканый материал из высококачественных волокон </a:t>
            </a:r>
            <a:r>
              <a:rPr lang="ru-RU" dirty="0" err="1" smtClean="0"/>
              <a:t>альгината</a:t>
            </a:r>
            <a:r>
              <a:rPr lang="ru-RU" dirty="0" smtClean="0"/>
              <a:t> кальция, который в сухом виде тампонируется в рану. При контакте с солями натрия, которые содержатся в крови и раневом секрете, волокна набухают и превращаются во влажный, гигроскопичный гель, который заполняет рану. Ввиду тесного контакта "</a:t>
            </a:r>
            <a:r>
              <a:rPr lang="ru-RU" dirty="0" err="1" smtClean="0"/>
              <a:t>Сорбалгона</a:t>
            </a:r>
            <a:r>
              <a:rPr lang="ru-RU" dirty="0" smtClean="0"/>
              <a:t>" с раневой поверхностью</a:t>
            </a:r>
          </a:p>
          <a:p>
            <a:pPr marL="274320" indent="-274320" fontAlgn="auto">
              <a:spcAft>
                <a:spcPts val="0"/>
              </a:spcAft>
              <a:buFont typeface="Wingdings 2"/>
              <a:buChar char=""/>
              <a:defRPr/>
            </a:pPr>
            <a:r>
              <a:rPr lang="ru-RU" dirty="0" smtClean="0"/>
              <a:t>бактерии поглощаются отовсюду, в том числе и из глубины раны, и оказываются надежно связанными в структуре геля. Это ведет к эффективному уменьшению числа микроорганизмов и помогает избежать повторного инфицирования. Раны быстро очищаются, так что "</a:t>
            </a:r>
            <a:r>
              <a:rPr lang="ru-RU" dirty="0" err="1" smtClean="0"/>
              <a:t>Сорбалгон</a:t>
            </a:r>
            <a:r>
              <a:rPr lang="ru-RU" dirty="0" smtClean="0"/>
              <a:t>" особенно хорошо зарекомендовал себя при лечении хронических и инфицированных ран. Гелеобразная консистенция "</a:t>
            </a:r>
            <a:r>
              <a:rPr lang="ru-RU" dirty="0" err="1" smtClean="0"/>
              <a:t>Сорбалгона</a:t>
            </a:r>
            <a:r>
              <a:rPr lang="ru-RU" dirty="0" smtClean="0"/>
              <a:t>" создает эффект влажной среды, которая препятствует высыханию раны. Возникает благоприятный для заживления раны микроклимат, который стимулирует образование грануляционной ткани.</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Рис. 27 - Тампон "</a:t>
            </a:r>
            <a:r>
              <a:rPr lang="ru-RU" dirty="0" err="1" smtClean="0"/>
              <a:t>Сорбалгона</a:t>
            </a:r>
            <a:r>
              <a:rPr lang="ru-RU" dirty="0" smtClean="0"/>
              <a:t>" в ране (слева), с переходом в гелеобразную массу (справа), за счет поглощения раневого экссудата</a:t>
            </a:r>
            <a:endParaRPr lang="ru-RU" dirty="0"/>
          </a:p>
        </p:txBody>
      </p:sp>
      <p:pic>
        <p:nvPicPr>
          <p:cNvPr id="45058" name="Picture 2"/>
          <p:cNvPicPr>
            <a:picLocks noChangeAspect="1" noChangeArrowheads="1"/>
          </p:cNvPicPr>
          <p:nvPr/>
        </p:nvPicPr>
        <p:blipFill>
          <a:blip r:embed="rId2"/>
          <a:srcRect/>
          <a:stretch>
            <a:fillRect/>
          </a:stretch>
        </p:blipFill>
        <p:spPr bwMode="auto">
          <a:xfrm>
            <a:off x="1071563" y="4500563"/>
            <a:ext cx="2214562" cy="1905000"/>
          </a:xfrm>
          <a:prstGeom prst="rect">
            <a:avLst/>
          </a:prstGeom>
          <a:noFill/>
          <a:ln w="9525">
            <a:noFill/>
            <a:miter lim="800000"/>
            <a:headEnd/>
            <a:tailEnd/>
          </a:ln>
        </p:spPr>
      </p:pic>
      <p:pic>
        <p:nvPicPr>
          <p:cNvPr id="45059" name="Picture 3"/>
          <p:cNvPicPr>
            <a:picLocks noChangeAspect="1" noChangeArrowheads="1"/>
          </p:cNvPicPr>
          <p:nvPr/>
        </p:nvPicPr>
        <p:blipFill>
          <a:blip r:embed="rId3"/>
          <a:srcRect/>
          <a:stretch>
            <a:fillRect/>
          </a:stretch>
        </p:blipFill>
        <p:spPr bwMode="auto">
          <a:xfrm>
            <a:off x="5072063" y="4500563"/>
            <a:ext cx="2233612" cy="189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88" y="214313"/>
            <a:ext cx="3500437" cy="6286500"/>
          </a:xfrm>
        </p:spPr>
        <p:txBody>
          <a:bodyPr>
            <a:normAutofit fontScale="92500" lnSpcReduction="20000"/>
          </a:bodyPr>
          <a:lstStyle/>
          <a:p>
            <a:pPr marL="274320" indent="-274320" fontAlgn="auto">
              <a:spcAft>
                <a:spcPts val="0"/>
              </a:spcAft>
              <a:buFont typeface="Wingdings 2"/>
              <a:buChar char=""/>
              <a:defRPr/>
            </a:pPr>
            <a:r>
              <a:rPr lang="ru-RU" dirty="0" smtClean="0"/>
              <a:t>Рис. 28 - Принцип действия повязки "</a:t>
            </a:r>
            <a:r>
              <a:rPr lang="ru-RU" dirty="0" err="1" smtClean="0"/>
              <a:t>Сорбалгон</a:t>
            </a:r>
            <a:r>
              <a:rPr lang="ru-RU" dirty="0" smtClean="0"/>
              <a:t>" в первой фазе раневого процесса</a:t>
            </a:r>
          </a:p>
          <a:p>
            <a:pPr marL="274320" indent="-274320" fontAlgn="auto">
              <a:spcAft>
                <a:spcPts val="0"/>
              </a:spcAft>
              <a:buFont typeface="Wingdings 2"/>
              <a:buChar char=""/>
              <a:defRPr/>
            </a:pPr>
            <a:r>
              <a:rPr lang="ru-RU" dirty="0" smtClean="0"/>
              <a:t>Рис. 29 - Нейтральная мазевая повязка "</a:t>
            </a:r>
            <a:r>
              <a:rPr lang="ru-RU" dirty="0" err="1" smtClean="0"/>
              <a:t>Атрауман</a:t>
            </a:r>
            <a:r>
              <a:rPr lang="ru-RU" dirty="0" smtClean="0"/>
              <a:t>" сохраняет эластичность краев раны и предотвращает адгезию повязки к раневой поверхности </a:t>
            </a:r>
          </a:p>
          <a:p>
            <a:pPr marL="274320" indent="-274320" fontAlgn="auto">
              <a:spcAft>
                <a:spcPts val="0"/>
              </a:spcAft>
              <a:buFont typeface="Wingdings 2"/>
              <a:buNone/>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Рис.  30 - "</a:t>
            </a:r>
            <a:r>
              <a:rPr lang="ru-RU" dirty="0" err="1" smtClean="0"/>
              <a:t>Гидросорб</a:t>
            </a:r>
            <a:r>
              <a:rPr lang="ru-RU" dirty="0" smtClean="0"/>
              <a:t>" на ране</a:t>
            </a:r>
            <a:endParaRPr lang="ru-RU" dirty="0"/>
          </a:p>
        </p:txBody>
      </p:sp>
      <p:pic>
        <p:nvPicPr>
          <p:cNvPr id="46082" name="Picture 2"/>
          <p:cNvPicPr>
            <a:picLocks noChangeAspect="1" noChangeArrowheads="1"/>
          </p:cNvPicPr>
          <p:nvPr/>
        </p:nvPicPr>
        <p:blipFill>
          <a:blip r:embed="rId2"/>
          <a:srcRect/>
          <a:stretch>
            <a:fillRect/>
          </a:stretch>
        </p:blipFill>
        <p:spPr bwMode="auto">
          <a:xfrm>
            <a:off x="3929063" y="357188"/>
            <a:ext cx="1643062" cy="1412875"/>
          </a:xfrm>
          <a:prstGeom prst="rect">
            <a:avLst/>
          </a:prstGeom>
          <a:noFill/>
          <a:ln w="9525">
            <a:noFill/>
            <a:miter lim="800000"/>
            <a:headEnd/>
            <a:tailEnd/>
          </a:ln>
        </p:spPr>
      </p:pic>
      <p:pic>
        <p:nvPicPr>
          <p:cNvPr id="46083" name="Picture 3"/>
          <p:cNvPicPr>
            <a:picLocks noChangeAspect="1" noChangeArrowheads="1"/>
          </p:cNvPicPr>
          <p:nvPr/>
        </p:nvPicPr>
        <p:blipFill>
          <a:blip r:embed="rId3"/>
          <a:srcRect/>
          <a:stretch>
            <a:fillRect/>
          </a:stretch>
        </p:blipFill>
        <p:spPr bwMode="auto">
          <a:xfrm>
            <a:off x="5572125" y="357188"/>
            <a:ext cx="1643063" cy="1412875"/>
          </a:xfrm>
          <a:prstGeom prst="rect">
            <a:avLst/>
          </a:prstGeom>
          <a:noFill/>
          <a:ln w="9525">
            <a:noFill/>
            <a:miter lim="800000"/>
            <a:headEnd/>
            <a:tailEnd/>
          </a:ln>
        </p:spPr>
      </p:pic>
      <p:pic>
        <p:nvPicPr>
          <p:cNvPr id="46084" name="Picture 4"/>
          <p:cNvPicPr>
            <a:picLocks noChangeAspect="1" noChangeArrowheads="1"/>
          </p:cNvPicPr>
          <p:nvPr/>
        </p:nvPicPr>
        <p:blipFill>
          <a:blip r:embed="rId4"/>
          <a:srcRect/>
          <a:stretch>
            <a:fillRect/>
          </a:stretch>
        </p:blipFill>
        <p:spPr bwMode="auto">
          <a:xfrm>
            <a:off x="7215188" y="357188"/>
            <a:ext cx="1647825" cy="1428750"/>
          </a:xfrm>
          <a:prstGeom prst="rect">
            <a:avLst/>
          </a:prstGeom>
          <a:noFill/>
          <a:ln w="9525">
            <a:noFill/>
            <a:miter lim="800000"/>
            <a:headEnd/>
            <a:tailEnd/>
          </a:ln>
        </p:spPr>
      </p:pic>
      <p:pic>
        <p:nvPicPr>
          <p:cNvPr id="46085" name="Picture 5"/>
          <p:cNvPicPr>
            <a:picLocks noChangeAspect="1" noChangeArrowheads="1"/>
          </p:cNvPicPr>
          <p:nvPr/>
        </p:nvPicPr>
        <p:blipFill>
          <a:blip r:embed="rId5"/>
          <a:srcRect/>
          <a:stretch>
            <a:fillRect/>
          </a:stretch>
        </p:blipFill>
        <p:spPr bwMode="auto">
          <a:xfrm>
            <a:off x="3929063" y="2214563"/>
            <a:ext cx="1797050" cy="1857375"/>
          </a:xfrm>
          <a:prstGeom prst="rect">
            <a:avLst/>
          </a:prstGeom>
          <a:noFill/>
          <a:ln w="9525">
            <a:noFill/>
            <a:miter lim="800000"/>
            <a:headEnd/>
            <a:tailEnd/>
          </a:ln>
        </p:spPr>
      </p:pic>
      <p:pic>
        <p:nvPicPr>
          <p:cNvPr id="46086" name="Picture 6"/>
          <p:cNvPicPr>
            <a:picLocks noChangeAspect="1" noChangeArrowheads="1"/>
          </p:cNvPicPr>
          <p:nvPr/>
        </p:nvPicPr>
        <p:blipFill>
          <a:blip r:embed="rId6"/>
          <a:srcRect/>
          <a:stretch>
            <a:fillRect/>
          </a:stretch>
        </p:blipFill>
        <p:spPr bwMode="auto">
          <a:xfrm>
            <a:off x="5929313" y="2214563"/>
            <a:ext cx="1833562" cy="1857375"/>
          </a:xfrm>
          <a:prstGeom prst="rect">
            <a:avLst/>
          </a:prstGeom>
          <a:noFill/>
          <a:ln w="9525">
            <a:noFill/>
            <a:miter lim="800000"/>
            <a:headEnd/>
            <a:tailEnd/>
          </a:ln>
        </p:spPr>
      </p:pic>
      <p:pic>
        <p:nvPicPr>
          <p:cNvPr id="46087" name="Picture 7"/>
          <p:cNvPicPr>
            <a:picLocks noChangeAspect="1" noChangeArrowheads="1"/>
          </p:cNvPicPr>
          <p:nvPr/>
        </p:nvPicPr>
        <p:blipFill>
          <a:blip r:embed="rId7"/>
          <a:srcRect/>
          <a:stretch>
            <a:fillRect/>
          </a:stretch>
        </p:blipFill>
        <p:spPr bwMode="auto">
          <a:xfrm>
            <a:off x="3929063" y="4286250"/>
            <a:ext cx="1820862" cy="1857375"/>
          </a:xfrm>
          <a:prstGeom prst="rect">
            <a:avLst/>
          </a:prstGeom>
          <a:noFill/>
          <a:ln w="9525">
            <a:noFill/>
            <a:miter lim="800000"/>
            <a:headEnd/>
            <a:tailEnd/>
          </a:ln>
        </p:spPr>
      </p:pic>
      <p:pic>
        <p:nvPicPr>
          <p:cNvPr id="46088" name="Picture 8"/>
          <p:cNvPicPr>
            <a:picLocks noChangeAspect="1" noChangeArrowheads="1"/>
          </p:cNvPicPr>
          <p:nvPr/>
        </p:nvPicPr>
        <p:blipFill>
          <a:blip r:embed="rId8"/>
          <a:srcRect/>
          <a:stretch>
            <a:fillRect/>
          </a:stretch>
        </p:blipFill>
        <p:spPr bwMode="auto">
          <a:xfrm>
            <a:off x="5929313" y="4286250"/>
            <a:ext cx="1857375"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5786438"/>
          </a:xfrm>
        </p:spPr>
        <p:txBody>
          <a:bodyPr>
            <a:normAutofit fontScale="62500" lnSpcReduction="20000"/>
          </a:bodyPr>
          <a:lstStyle/>
          <a:p>
            <a:pPr marL="274320" indent="-274320" fontAlgn="auto">
              <a:spcAft>
                <a:spcPts val="0"/>
              </a:spcAft>
              <a:buFont typeface="Wingdings 2"/>
              <a:buChar char=""/>
              <a:defRPr/>
            </a:pPr>
            <a:r>
              <a:rPr lang="ru-RU" dirty="0" smtClean="0"/>
              <a:t>Во вторую фазу раневого процесса предпочтение отдается </a:t>
            </a:r>
            <a:r>
              <a:rPr lang="ru-RU" dirty="0" err="1" smtClean="0"/>
              <a:t>атравматическим</a:t>
            </a:r>
            <a:r>
              <a:rPr lang="ru-RU" dirty="0" smtClean="0"/>
              <a:t> повязкам, содержащим нейтральную мазь ("</a:t>
            </a:r>
            <a:r>
              <a:rPr lang="ru-RU" dirty="0" err="1" smtClean="0"/>
              <a:t>Атрауман</a:t>
            </a:r>
            <a:r>
              <a:rPr lang="ru-RU" dirty="0" smtClean="0"/>
              <a:t>", "</a:t>
            </a:r>
            <a:r>
              <a:rPr lang="ru-RU" dirty="0" err="1" smtClean="0"/>
              <a:t>Гразолинд</a:t>
            </a:r>
            <a:r>
              <a:rPr lang="ru-RU" dirty="0" smtClean="0"/>
              <a:t>") или антисептический бальзам ("</a:t>
            </a:r>
            <a:r>
              <a:rPr lang="ru-RU" dirty="0" err="1" smtClean="0"/>
              <a:t>Бранолинд</a:t>
            </a:r>
            <a:r>
              <a:rPr lang="ru-RU" dirty="0" smtClean="0"/>
              <a:t>"). Эти повязки поддерживают эластичность раневой поверхности и краев раны, защищают рану от высыхания и предотвращают появление Рубцовых контрактур. </a:t>
            </a:r>
            <a:r>
              <a:rPr lang="ru-RU" dirty="0" err="1" smtClean="0"/>
              <a:t>Атравматические</a:t>
            </a:r>
            <a:r>
              <a:rPr lang="ru-RU" dirty="0" smtClean="0"/>
              <a:t> повязки обеспечивают достаточный доступ воздуха к ране, отведение избыточного раневого секрета, минимальную </a:t>
            </a:r>
            <a:r>
              <a:rPr lang="ru-RU" dirty="0" err="1" smtClean="0"/>
              <a:t>травматизацию</a:t>
            </a:r>
            <a:r>
              <a:rPr lang="ru-RU" dirty="0" smtClean="0"/>
              <a:t> грануляций при перевязке и могут быть использованы для ухода за раной, при ожогах, для покрытия донорских участков при трансплантации кожи.</a:t>
            </a:r>
          </a:p>
          <a:p>
            <a:pPr marL="274320" indent="-274320" fontAlgn="auto">
              <a:spcAft>
                <a:spcPts val="0"/>
              </a:spcAft>
              <a:buFont typeface="Wingdings 2"/>
              <a:buChar char=""/>
              <a:defRPr/>
            </a:pPr>
            <a:r>
              <a:rPr lang="ru-RU" dirty="0" smtClean="0"/>
              <a:t>Особенно эффективны при лечении ран во вторую фазу раневого процесса современные интерактивные повязки </a:t>
            </a:r>
            <a:r>
              <a:rPr lang="ru-RU" dirty="0" err="1" smtClean="0"/>
              <a:t>Тидросорб</a:t>
            </a:r>
            <a:r>
              <a:rPr lang="ru-RU" dirty="0" smtClean="0"/>
              <a:t>" и </a:t>
            </a:r>
            <a:r>
              <a:rPr lang="ru-RU" dirty="0" err="1" smtClean="0"/>
              <a:t>Тидроколл</a:t>
            </a:r>
            <a:r>
              <a:rPr lang="ru-RU" dirty="0" smtClean="0"/>
              <a:t>".</a:t>
            </a:r>
          </a:p>
          <a:p>
            <a:pPr marL="274320" indent="-274320" fontAlgn="auto">
              <a:spcAft>
                <a:spcPts val="0"/>
              </a:spcAft>
              <a:buFont typeface="Wingdings 2"/>
              <a:buChar char=""/>
              <a:defRPr/>
            </a:pPr>
            <a:r>
              <a:rPr lang="ru-RU" dirty="0" smtClean="0"/>
              <a:t>"</a:t>
            </a:r>
            <a:r>
              <a:rPr lang="ru-RU" dirty="0" err="1" smtClean="0"/>
              <a:t>Гидросорб</a:t>
            </a:r>
            <a:r>
              <a:rPr lang="ru-RU" dirty="0" smtClean="0"/>
              <a:t>" представляет собой уже готовый гель с высокой всасывающей способностью, в котором содержится большое количество воды (60%). Таким образом, "</a:t>
            </a:r>
            <a:r>
              <a:rPr lang="ru-RU" dirty="0" err="1" smtClean="0"/>
              <a:t>Гидросорб</a:t>
            </a:r>
            <a:r>
              <a:rPr lang="ru-RU" dirty="0" smtClean="0"/>
              <a:t>" с самого начала на протяжении нескольких дней подводит к ране влагу. Одновременно "</a:t>
            </a:r>
            <a:r>
              <a:rPr lang="ru-RU" dirty="0" err="1" smtClean="0"/>
              <a:t>Гидросорб</a:t>
            </a:r>
            <a:r>
              <a:rPr lang="ru-RU" dirty="0" smtClean="0"/>
              <a:t>" поглощает избыточный секрет, который связывается </a:t>
            </a:r>
            <a:r>
              <a:rPr lang="ru-RU" dirty="0" err="1" smtClean="0"/>
              <a:t>гелевой</a:t>
            </a:r>
            <a:r>
              <a:rPr lang="ru-RU" dirty="0" smtClean="0"/>
              <a:t> структурой. Этот обмен обеспечивает оптимальный для заживления раны уровень влажности и за счет этого ускоряет образование грануляции и </a:t>
            </a:r>
            <a:r>
              <a:rPr lang="ru-RU" dirty="0" err="1" smtClean="0"/>
              <a:t>эпителизацию</a:t>
            </a:r>
            <a:r>
              <a:rPr lang="ru-RU" dirty="0" smtClean="0"/>
              <a:t>. Непроницаемая для микроорганизмов и воды поверхность повязки "</a:t>
            </a:r>
            <a:r>
              <a:rPr lang="ru-RU" dirty="0" err="1" smtClean="0"/>
              <a:t>Гидросорб</a:t>
            </a:r>
            <a:r>
              <a:rPr lang="ru-RU" dirty="0" smtClean="0"/>
              <a:t>" обеспечивает, кроме того, надежную защиту от вторичных инфекций. "</a:t>
            </a:r>
            <a:r>
              <a:rPr lang="ru-RU" dirty="0" err="1" smtClean="0"/>
              <a:t>Гидросорб</a:t>
            </a:r>
            <a:r>
              <a:rPr lang="ru-RU" dirty="0" smtClean="0"/>
              <a:t>" не приклеивается к ране и даже после длительного нахождения на ране легко снимается без риска раздражения раны. При этом создается возможность контроля над состоянием раны без удаления повязки.</a:t>
            </a:r>
          </a:p>
          <a:p>
            <a:pPr marL="274320" indent="-274320" fontAlgn="auto">
              <a:spcAft>
                <a:spcPts val="0"/>
              </a:spcAft>
              <a:buFont typeface="Wingdings 2"/>
              <a:buChar char=""/>
              <a:defRPr/>
            </a:pPr>
            <a:r>
              <a:rPr lang="ru-RU" dirty="0" smtClean="0"/>
              <a:t>При поглощении раневого секрета гидроколлоидными компонентами повязки </a:t>
            </a:r>
            <a:r>
              <a:rPr lang="ru-RU" dirty="0" err="1" smtClean="0"/>
              <a:t>Тидроколл</a:t>
            </a:r>
            <a:r>
              <a:rPr lang="ru-RU" dirty="0" smtClean="0"/>
              <a:t>" последний набухает и переходит в гель, который поддерживает ее влажность. При этом гель сохраняет всасывающую способность до тех пор, пока </a:t>
            </a:r>
            <a:r>
              <a:rPr lang="ru-RU" dirty="0" err="1" smtClean="0"/>
              <a:t>гидроколлоиды</a:t>
            </a:r>
            <a:r>
              <a:rPr lang="ru-RU" dirty="0" smtClean="0"/>
              <a:t> не насыщаются. Насыщение </a:t>
            </a:r>
            <a:r>
              <a:rPr lang="ru-RU" dirty="0" err="1" smtClean="0"/>
              <a:t>гидроколлоидов</a:t>
            </a:r>
            <a:r>
              <a:rPr lang="ru-RU" dirty="0" smtClean="0"/>
              <a:t> проявляется деформацией повязки в виде пузыря, в этом случае </a:t>
            </a:r>
            <a:r>
              <a:rPr lang="ru-RU" dirty="0" err="1" smtClean="0"/>
              <a:t>Тидроколл</a:t>
            </a:r>
            <a:r>
              <a:rPr lang="ru-RU" dirty="0" smtClean="0"/>
              <a:t>" надо сменить. </a:t>
            </a:r>
            <a:r>
              <a:rPr lang="ru-RU" dirty="0" err="1" smtClean="0"/>
              <a:t>Гидроактивные</a:t>
            </a:r>
            <a:r>
              <a:rPr lang="ru-RU" dirty="0" smtClean="0"/>
              <a:t> повязки "</a:t>
            </a:r>
            <a:r>
              <a:rPr lang="ru-RU" dirty="0" err="1" smtClean="0"/>
              <a:t>Гидросорб</a:t>
            </a:r>
            <a:r>
              <a:rPr lang="ru-RU" dirty="0" smtClean="0"/>
              <a:t>" и "</a:t>
            </a:r>
            <a:r>
              <a:rPr lang="ru-RU" dirty="0" err="1" smtClean="0"/>
              <a:t>Гидроколл</a:t>
            </a:r>
            <a:r>
              <a:rPr lang="ru-RU" dirty="0" smtClean="0"/>
              <a:t>" могут оставаться на ране до 7 суток и более.</a:t>
            </a:r>
          </a:p>
          <a:p>
            <a:pPr marL="274320" indent="-274320"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88" y="214313"/>
            <a:ext cx="3286125" cy="6000750"/>
          </a:xfrm>
        </p:spPr>
        <p:txBody>
          <a:bodyPr>
            <a:normAutofit fontScale="92500" lnSpcReduction="20000"/>
          </a:bodyPr>
          <a:lstStyle/>
          <a:p>
            <a:pPr marL="274320" indent="-274320" fontAlgn="auto">
              <a:spcAft>
                <a:spcPts val="0"/>
              </a:spcAft>
              <a:buFont typeface="Wingdings 2"/>
              <a:buChar char=""/>
              <a:defRPr/>
            </a:pPr>
            <a:r>
              <a:rPr lang="ru-RU" dirty="0" smtClean="0"/>
              <a:t>Рис.  31 - Внешний вид </a:t>
            </a:r>
            <a:r>
              <a:rPr lang="ru-RU" dirty="0" err="1" smtClean="0"/>
              <a:t>гидроактивной</a:t>
            </a:r>
            <a:r>
              <a:rPr lang="ru-RU" dirty="0" smtClean="0"/>
              <a:t> "</a:t>
            </a:r>
            <a:r>
              <a:rPr lang="ru-RU" dirty="0" err="1" smtClean="0"/>
              <a:t>Гидроколл</a:t>
            </a:r>
            <a:r>
              <a:rPr lang="ru-RU" dirty="0" smtClean="0"/>
              <a:t> - </a:t>
            </a:r>
            <a:r>
              <a:rPr lang="ru-RU" dirty="0" err="1" smtClean="0"/>
              <a:t>сакрал</a:t>
            </a:r>
            <a:r>
              <a:rPr lang="ru-RU" dirty="0" smtClean="0"/>
              <a:t>", применяющейся при лечении пролежней в области крестца</a:t>
            </a:r>
          </a:p>
          <a:p>
            <a:pPr marL="274320" indent="-274320" fontAlgn="auto">
              <a:spcAft>
                <a:spcPts val="0"/>
              </a:spcAft>
              <a:buFont typeface="Wingdings 2"/>
              <a:buNone/>
              <a:defRPr/>
            </a:pPr>
            <a:endParaRPr lang="ru-RU" dirty="0" smtClean="0"/>
          </a:p>
          <a:p>
            <a:pPr marL="274320" indent="-274320" fontAlgn="auto">
              <a:spcAft>
                <a:spcPts val="0"/>
              </a:spcAft>
              <a:buFont typeface="Wingdings 2"/>
              <a:buChar char=""/>
              <a:defRPr/>
            </a:pPr>
            <a:r>
              <a:rPr lang="ru-RU" dirty="0" smtClean="0"/>
              <a:t>Рис.  32 - Принцип действия повязки "</a:t>
            </a:r>
            <a:r>
              <a:rPr lang="ru-RU" dirty="0" err="1" smtClean="0"/>
              <a:t>Гидроколл</a:t>
            </a:r>
            <a:r>
              <a:rPr lang="ru-RU" dirty="0" smtClean="0"/>
              <a:t>«</a:t>
            </a:r>
          </a:p>
          <a:p>
            <a:pPr marL="274320" indent="-274320" fontAlgn="auto">
              <a:spcAft>
                <a:spcPts val="0"/>
              </a:spcAft>
              <a:buFont typeface="Wingdings 2"/>
              <a:buChar char=""/>
              <a:defRPr/>
            </a:pPr>
            <a:r>
              <a:rPr lang="ru-RU" dirty="0" smtClean="0"/>
              <a:t>Рис.  33 - Повязка "</a:t>
            </a:r>
            <a:r>
              <a:rPr lang="ru-RU" dirty="0" err="1" smtClean="0"/>
              <a:t>Гидроколл</a:t>
            </a:r>
            <a:r>
              <a:rPr lang="ru-RU" dirty="0" smtClean="0"/>
              <a:t>" на венозной трофической язве голени сразу после наложения и фиксации</a:t>
            </a:r>
            <a:endParaRPr lang="ru-RU" dirty="0"/>
          </a:p>
        </p:txBody>
      </p:sp>
      <p:pic>
        <p:nvPicPr>
          <p:cNvPr id="48130" name="Picture 2"/>
          <p:cNvPicPr>
            <a:picLocks noChangeAspect="1" noChangeArrowheads="1"/>
          </p:cNvPicPr>
          <p:nvPr/>
        </p:nvPicPr>
        <p:blipFill>
          <a:blip r:embed="rId2"/>
          <a:srcRect/>
          <a:stretch>
            <a:fillRect/>
          </a:stretch>
        </p:blipFill>
        <p:spPr bwMode="auto">
          <a:xfrm>
            <a:off x="4214813" y="214313"/>
            <a:ext cx="1714500" cy="1793875"/>
          </a:xfrm>
          <a:prstGeom prst="rect">
            <a:avLst/>
          </a:prstGeom>
          <a:noFill/>
          <a:ln w="9525">
            <a:noFill/>
            <a:miter lim="800000"/>
            <a:headEnd/>
            <a:tailEnd/>
          </a:ln>
        </p:spPr>
      </p:pic>
      <p:pic>
        <p:nvPicPr>
          <p:cNvPr id="48131" name="Picture 3"/>
          <p:cNvPicPr>
            <a:picLocks noChangeAspect="1" noChangeArrowheads="1"/>
          </p:cNvPicPr>
          <p:nvPr/>
        </p:nvPicPr>
        <p:blipFill>
          <a:blip r:embed="rId3"/>
          <a:srcRect/>
          <a:stretch>
            <a:fillRect/>
          </a:stretch>
        </p:blipFill>
        <p:spPr bwMode="auto">
          <a:xfrm>
            <a:off x="3929063" y="2714625"/>
            <a:ext cx="1993900" cy="1143000"/>
          </a:xfrm>
          <a:prstGeom prst="rect">
            <a:avLst/>
          </a:prstGeom>
          <a:noFill/>
          <a:ln w="9525">
            <a:noFill/>
            <a:miter lim="800000"/>
            <a:headEnd/>
            <a:tailEnd/>
          </a:ln>
        </p:spPr>
      </p:pic>
      <p:pic>
        <p:nvPicPr>
          <p:cNvPr id="48132" name="Picture 4"/>
          <p:cNvPicPr>
            <a:picLocks noChangeAspect="1" noChangeArrowheads="1"/>
          </p:cNvPicPr>
          <p:nvPr/>
        </p:nvPicPr>
        <p:blipFill>
          <a:blip r:embed="rId4"/>
          <a:srcRect/>
          <a:stretch>
            <a:fillRect/>
          </a:stretch>
        </p:blipFill>
        <p:spPr bwMode="auto">
          <a:xfrm>
            <a:off x="5929313" y="2214563"/>
            <a:ext cx="1970087" cy="1143000"/>
          </a:xfrm>
          <a:prstGeom prst="rect">
            <a:avLst/>
          </a:prstGeom>
          <a:noFill/>
          <a:ln w="9525">
            <a:noFill/>
            <a:miter lim="800000"/>
            <a:headEnd/>
            <a:tailEnd/>
          </a:ln>
        </p:spPr>
      </p:pic>
      <p:pic>
        <p:nvPicPr>
          <p:cNvPr id="48133" name="Picture 5"/>
          <p:cNvPicPr>
            <a:picLocks noChangeAspect="1" noChangeArrowheads="1"/>
          </p:cNvPicPr>
          <p:nvPr/>
        </p:nvPicPr>
        <p:blipFill>
          <a:blip r:embed="rId5"/>
          <a:srcRect/>
          <a:stretch>
            <a:fillRect/>
          </a:stretch>
        </p:blipFill>
        <p:spPr bwMode="auto">
          <a:xfrm>
            <a:off x="5929313" y="3357563"/>
            <a:ext cx="1928812" cy="1146175"/>
          </a:xfrm>
          <a:prstGeom prst="rect">
            <a:avLst/>
          </a:prstGeom>
          <a:noFill/>
          <a:ln w="9525">
            <a:noFill/>
            <a:miter lim="800000"/>
            <a:headEnd/>
            <a:tailEnd/>
          </a:ln>
        </p:spPr>
      </p:pic>
      <p:pic>
        <p:nvPicPr>
          <p:cNvPr id="48134" name="Picture 6"/>
          <p:cNvPicPr>
            <a:picLocks noChangeAspect="1" noChangeArrowheads="1"/>
          </p:cNvPicPr>
          <p:nvPr/>
        </p:nvPicPr>
        <p:blipFill>
          <a:blip r:embed="rId6"/>
          <a:srcRect/>
          <a:stretch>
            <a:fillRect/>
          </a:stretch>
        </p:blipFill>
        <p:spPr bwMode="auto">
          <a:xfrm>
            <a:off x="3929063" y="4357688"/>
            <a:ext cx="1928812" cy="190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idx="1"/>
          </p:nvPr>
        </p:nvSpPr>
        <p:spPr>
          <a:xfrm>
            <a:off x="0" y="0"/>
            <a:ext cx="9144000" cy="6858000"/>
          </a:xfrm>
        </p:spPr>
        <p:txBody>
          <a:bodyPr>
            <a:normAutofit fontScale="55000" lnSpcReduction="20000"/>
          </a:bodyPr>
          <a:lstStyle/>
          <a:p>
            <a:pPr marL="274320" indent="-274320" fontAlgn="auto">
              <a:spcAft>
                <a:spcPts val="0"/>
              </a:spcAft>
              <a:buFont typeface="Wingdings 2"/>
              <a:buChar char=""/>
              <a:defRPr/>
            </a:pPr>
            <a:r>
              <a:rPr lang="ru-RU" dirty="0" smtClean="0"/>
              <a:t>Смена повязки</a:t>
            </a:r>
          </a:p>
          <a:p>
            <a:pPr marL="274320" indent="-274320" fontAlgn="auto">
              <a:spcAft>
                <a:spcPts val="0"/>
              </a:spcAft>
              <a:buFont typeface="Wingdings 2"/>
              <a:buChar char=""/>
              <a:defRPr/>
            </a:pPr>
            <a:r>
              <a:rPr lang="ru-RU" dirty="0" smtClean="0"/>
              <a:t>Качество выполнения перевязки является одним из факторов, существенно влияющих на весь ход заживления раны. С учетом контактного пути передачи раневой инфекции при перевязке всегда используется принцип непрерывной асептики и бесконтактная (</a:t>
            </a:r>
            <a:r>
              <a:rPr lang="ru-RU" dirty="0" err="1" smtClean="0"/>
              <a:t>non-touch</a:t>
            </a:r>
            <a:r>
              <a:rPr lang="ru-RU" dirty="0" smtClean="0"/>
              <a:t> </a:t>
            </a:r>
            <a:r>
              <a:rPr lang="ru-RU" dirty="0" err="1" smtClean="0"/>
              <a:t>technique</a:t>
            </a:r>
            <a:r>
              <a:rPr lang="ru-RU" dirty="0" smtClean="0"/>
              <a:t>) методика, при которой к ране или повязке не допускается прикосновений без перчаток. С целью уменьшения риска передачи инфекции при перевязке инфицированных ран она должна производиться двумя людьми. При этом все материалы, которые вступают в контакт с раной или служат </a:t>
            </a:r>
            <a:r>
              <a:rPr lang="ru-RU" dirty="0" err="1" smtClean="0"/>
              <a:t>асептичности</a:t>
            </a:r>
            <a:r>
              <a:rPr lang="ru-RU" dirty="0" smtClean="0"/>
              <a:t> процесса, должны быть стерильными.</a:t>
            </a:r>
          </a:p>
          <a:p>
            <a:pPr marL="274320" indent="-274320" fontAlgn="auto">
              <a:spcAft>
                <a:spcPts val="0"/>
              </a:spcAft>
              <a:buFont typeface="Wingdings 2"/>
              <a:buChar char=""/>
              <a:defRPr/>
            </a:pPr>
            <a:r>
              <a:rPr lang="ru-RU" dirty="0" smtClean="0"/>
              <a:t>Практическое проведение смены повязки включает в себя обязательное предварительное проведение защитных мероприятий в соответствии с инструкцией по гигиене и подготовку пациента. При смене повязок у пациентов с ВИЧ, </a:t>
            </a:r>
            <a:r>
              <a:rPr lang="ru-RU" dirty="0" err="1" smtClean="0"/>
              <a:t>СПИДом</a:t>
            </a:r>
            <a:r>
              <a:rPr lang="ru-RU" dirty="0" smtClean="0"/>
              <a:t>, вирусным гепатитом, у пациентов с </a:t>
            </a:r>
            <a:r>
              <a:rPr lang="ru-RU" dirty="0" err="1" smtClean="0"/>
              <a:t>полирезистентной</a:t>
            </a:r>
            <a:r>
              <a:rPr lang="ru-RU" dirty="0" smtClean="0"/>
              <a:t> или анаэробной микрофлорой в ране производящий перевязку должен принять особые меры для собственной защиты от инфекции: обязательны латексные перчатки, защита глаз и маска, закрывающая нос и рот. Пациенту сообщают о предстоящей перевязке и характере обработки раны. Перед перевязкой необходимо за 30 минут до смены повязки дать обезболивающее средство.</a:t>
            </a:r>
          </a:p>
          <a:p>
            <a:pPr marL="274320" indent="-274320" fontAlgn="auto">
              <a:spcAft>
                <a:spcPts val="0"/>
              </a:spcAft>
              <a:buFont typeface="Wingdings 2"/>
              <a:buChar char=""/>
              <a:defRPr/>
            </a:pPr>
            <a:r>
              <a:rPr lang="ru-RU" dirty="0" smtClean="0"/>
              <a:t>Этапы проведения перевязки</a:t>
            </a:r>
          </a:p>
          <a:p>
            <a:pPr marL="274320" indent="-274320" fontAlgn="auto">
              <a:spcAft>
                <a:spcPts val="0"/>
              </a:spcAft>
              <a:buFont typeface="Wingdings 2"/>
              <a:buChar char=""/>
              <a:defRPr/>
            </a:pPr>
            <a:r>
              <a:rPr lang="ru-RU" dirty="0" smtClean="0"/>
              <a:t>Удаление ранее наложенной повязки - производится в нестерильных перчатках с обязательным влажным отделением присохшей текстильной повязки от раны с последующей заменой перчаток на стерильные;</a:t>
            </a:r>
          </a:p>
          <a:p>
            <a:pPr marL="274320" indent="-274320" fontAlgn="auto">
              <a:spcAft>
                <a:spcPts val="0"/>
              </a:spcAft>
              <a:buFont typeface="Wingdings 2"/>
              <a:buChar char=""/>
              <a:defRPr/>
            </a:pPr>
            <a:r>
              <a:rPr lang="ru-RU" dirty="0" smtClean="0"/>
              <a:t>Осмотр раны - проводится визуальный осмотр с целью комплексной клинической оценки состояния раны и течения раневого процесса, выявляются возможные осложнения;</a:t>
            </a:r>
          </a:p>
          <a:p>
            <a:pPr marL="274320" indent="-274320" fontAlgn="auto">
              <a:spcAft>
                <a:spcPts val="0"/>
              </a:spcAft>
              <a:buFont typeface="Wingdings 2"/>
              <a:buChar char=""/>
              <a:defRPr/>
            </a:pPr>
            <a:r>
              <a:rPr lang="ru-RU" dirty="0" smtClean="0"/>
              <a:t>Очистка раны и окружающих тканей - производится удаление остаточного экссудата, антисептическая обработка окружающей рану кожи, при необходимости инструментальное удаление сухих корок, некрозов, фибринозного налета, инородных тел в пределах нежизнеспособных тканей, заключительная обработка раны антисептиками;</a:t>
            </a:r>
          </a:p>
          <a:p>
            <a:pPr marL="274320" indent="-274320" fontAlgn="auto">
              <a:spcAft>
                <a:spcPts val="0"/>
              </a:spcAft>
              <a:buFont typeface="Wingdings 2"/>
              <a:buChar char=""/>
              <a:defRPr/>
            </a:pPr>
            <a:r>
              <a:rPr lang="ru-RU" dirty="0" smtClean="0"/>
              <a:t>Аппликация новой повязки - проводится в стерильных перчатках с обеспечением наиболее полного контакта соответствующей текущему местному статусу повязки без избыточного механического воздействия на рану и с обязательным использованием стерильного инструмента;</a:t>
            </a:r>
          </a:p>
          <a:p>
            <a:pPr marL="274320" indent="-274320" fontAlgn="auto">
              <a:spcAft>
                <a:spcPts val="0"/>
              </a:spcAft>
              <a:buFont typeface="Wingdings 2"/>
              <a:buChar char=""/>
              <a:defRPr/>
            </a:pPr>
            <a:r>
              <a:rPr lang="ru-RU" dirty="0" smtClean="0"/>
              <a:t>Фиксация повязки - производится с помощью фиксирующих пластырей (при небольших ранах) или </a:t>
            </a:r>
            <a:r>
              <a:rPr lang="ru-RU" dirty="0" err="1" smtClean="0"/>
              <a:t>бинтования</a:t>
            </a:r>
            <a:r>
              <a:rPr lang="ru-RU" dirty="0" smtClean="0"/>
              <a:t> по правилам десмургии с равномерным распределением давления на область раны. </a:t>
            </a:r>
            <a:r>
              <a:rPr lang="ru-RU" dirty="0" err="1" smtClean="0"/>
              <a:t>Гидроколл</a:t>
            </a:r>
            <a:r>
              <a:rPr lang="ru-RU" dirty="0" smtClean="0"/>
              <a:t> и </a:t>
            </a:r>
            <a:r>
              <a:rPr lang="ru-RU" dirty="0" err="1" smtClean="0"/>
              <a:t>Гидросорб</a:t>
            </a:r>
            <a:r>
              <a:rPr lang="ru-RU" dirty="0" smtClean="0"/>
              <a:t> комфорт - </a:t>
            </a:r>
            <a:r>
              <a:rPr lang="ru-RU" dirty="0" err="1" smtClean="0"/>
              <a:t>самофиксирующиеся</a:t>
            </a:r>
            <a:r>
              <a:rPr lang="ru-RU" dirty="0" smtClean="0"/>
              <a:t> повязки.</a:t>
            </a:r>
          </a:p>
          <a:p>
            <a:pPr marL="274320" indent="-274320" fontAlgn="auto">
              <a:spcAft>
                <a:spcPts val="0"/>
              </a:spcAft>
              <a:buFont typeface="Wingdings 2"/>
              <a:buChar char=""/>
              <a:defRPr/>
            </a:pPr>
            <a:r>
              <a:rPr lang="ru-RU" dirty="0" smtClean="0"/>
              <a:t>После перевязки использованные материалы согласно гигиеническому режиму готовятся к окончательному устранению или повторному использованию. В заключение проводится гигиеническая дезинфекция рук.</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858000"/>
          </a:xfrm>
        </p:spPr>
        <p:txBody>
          <a:bodyPr>
            <a:normAutofit fontScale="85000" lnSpcReduction="10000"/>
          </a:bodyPr>
          <a:lstStyle/>
          <a:p>
            <a:pPr marL="274320" indent="-274320" fontAlgn="auto">
              <a:spcAft>
                <a:spcPts val="0"/>
              </a:spcAft>
              <a:buFont typeface="Wingdings 2"/>
              <a:buChar char=""/>
              <a:defRPr/>
            </a:pPr>
            <a:r>
              <a:rPr lang="ru-RU" dirty="0" smtClean="0"/>
              <a:t>Частота смены повязок</a:t>
            </a:r>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Частота смены повязки зависит от состояния раны и специальных свойств самой повязки. Следует обеспечить ране максимально возможный покой. Однако повязку следует немедленно снять, если: пациент жалуется на боли, развилась лихорадка, повязка загрязнилась или исчерпала свои впитывающие способности либо нарушилась ее фиксация. В асептической ране, заживающей первичным натяжением, повязка может быть оставлена до удаления швов. В первую фазу раневого процесса при обильной экссудации следует ориентироваться на степень поглощения раневого отделяемого повязкой. При этом может потребоваться 1-2 или более перевязок в сутки. При нормальном развитии в ране грануляционной ткани частота перевязок снижается. При </a:t>
            </a:r>
            <a:r>
              <a:rPr lang="ru-RU" dirty="0" err="1" smtClean="0"/>
              <a:t>эпителизации</a:t>
            </a:r>
            <a:r>
              <a:rPr lang="ru-RU" dirty="0" smtClean="0"/>
              <a:t> физиологическая секреция раны снижается, в связи с чем интервалы между перевязками могут быть еще более увеличены. Так, во 2 и 3-ю фазу раневого процесса при использовании </a:t>
            </a:r>
            <a:r>
              <a:rPr lang="ru-RU" dirty="0" err="1" smtClean="0"/>
              <a:t>гидроактивной</a:t>
            </a:r>
            <a:r>
              <a:rPr lang="ru-RU" dirty="0" smtClean="0"/>
              <a:t> повязки "</a:t>
            </a:r>
            <a:r>
              <a:rPr lang="ru-RU" dirty="0" err="1" smtClean="0"/>
              <a:t>Гидроколл</a:t>
            </a:r>
            <a:r>
              <a:rPr lang="ru-RU" dirty="0" smtClean="0"/>
              <a:t>" интервалы при перевязках могут увеличиваться до 7 суток. "</a:t>
            </a:r>
            <a:r>
              <a:rPr lang="ru-RU" dirty="0" err="1" smtClean="0"/>
              <a:t>Гидросорб</a:t>
            </a:r>
            <a:r>
              <a:rPr lang="ru-RU" dirty="0" smtClean="0"/>
              <a:t>" может находиться на ране до двух недель без потери контроля над раной.</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14313"/>
            <a:ext cx="8643937" cy="7072312"/>
          </a:xfrm>
        </p:spPr>
        <p:txBody>
          <a:bodyPr>
            <a:normAutofit fontScale="55000" lnSpcReduction="20000"/>
          </a:bodyPr>
          <a:lstStyle/>
          <a:p>
            <a:pPr marL="274320" indent="-274320" fontAlgn="auto">
              <a:spcAft>
                <a:spcPts val="0"/>
              </a:spcAft>
              <a:buFont typeface="Wingdings 2"/>
              <a:buChar char=""/>
              <a:defRPr/>
            </a:pPr>
            <a:r>
              <a:rPr lang="ru-RU" dirty="0" smtClean="0"/>
              <a:t>К случайным ранам относят все остальные: бытовые, производственные, боевые, криминальные. Общим является то, что все они наносятся вопреки воле раненого, всегда </a:t>
            </a:r>
            <a:r>
              <a:rPr lang="ru-RU" dirty="0" err="1" smtClean="0"/>
              <a:t>контаминированы</a:t>
            </a:r>
            <a:r>
              <a:rPr lang="ru-RU" dirty="0" smtClean="0"/>
              <a:t> микроорганизмами, и при этом всегда существует риск раневых осложнений.</a:t>
            </a:r>
          </a:p>
          <a:p>
            <a:pPr marL="274320" indent="-274320" fontAlgn="auto">
              <a:spcAft>
                <a:spcPts val="0"/>
              </a:spcAft>
              <a:buFont typeface="Wingdings 2"/>
              <a:buChar char=""/>
              <a:defRPr/>
            </a:pPr>
            <a:r>
              <a:rPr lang="ru-RU" dirty="0" smtClean="0"/>
              <a:t>По виду повреждающего фактора раны делят на: механические, термические, химические, лучевые, комбинированные (при наличии нескольких видов повреждающих факторов) и трофические язвы (возникают при нарушении артериального или венозного кровоснабжения, от локального давления и являются хроническими ранами).</a:t>
            </a:r>
          </a:p>
          <a:p>
            <a:pPr marL="274320" indent="-274320" fontAlgn="auto">
              <a:spcAft>
                <a:spcPts val="0"/>
              </a:spcAft>
              <a:buFont typeface="Wingdings 2"/>
              <a:buChar char=""/>
              <a:defRPr/>
            </a:pPr>
            <a:r>
              <a:rPr lang="ru-RU" dirty="0" smtClean="0"/>
              <a:t>По локализации выделяют раны головы, шеи, туловища и конечностей, внутренних органов и сочетанные - раны нескольких внутренних органов.</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По характеру повреждения механические раны подразделяют на:</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Резаные - наносятся острым предметом, могут быть глубокими, но окружающие ткани повреждаются незначительно, края ровные. Характеризуются умеренным болевым синдромом, зиянием и выраженным кровотечением. Могут заживать первичным натяжением даже без наложения швов -при </a:t>
            </a:r>
            <a:r>
              <a:rPr lang="ru-RU" dirty="0" err="1" smtClean="0"/>
              <a:t>отстоянии</a:t>
            </a:r>
            <a:r>
              <a:rPr lang="ru-RU" dirty="0" smtClean="0"/>
              <a:t> краев друг от друга менее чем на 1 см.</a:t>
            </a:r>
          </a:p>
          <a:p>
            <a:pPr marL="274320" indent="-274320" fontAlgn="auto">
              <a:spcAft>
                <a:spcPts val="0"/>
              </a:spcAft>
              <a:buFont typeface="Wingdings 2"/>
              <a:buChar char=""/>
              <a:defRPr/>
            </a:pPr>
            <a:r>
              <a:rPr lang="ru-RU" dirty="0" smtClean="0"/>
              <a:t>Колотые - наносятся узким острым предметом, имеют малую площадь и большую глубину, зияние отсутствует, окружающие ткани не повреждаются, но возможно повреждение глубоколежащих структур (нервов, сосудов, органов), внутренние кровотечения. Наружное кровотечение и боль при этом обычно незначительны. Колотые раны опасны ввиду высокого риска развития анаэробной инфекции.</a:t>
            </a:r>
          </a:p>
          <a:p>
            <a:pPr marL="274320" indent="-274320" fontAlgn="auto">
              <a:spcAft>
                <a:spcPts val="0"/>
              </a:spcAft>
              <a:buFont typeface="Wingdings 2"/>
              <a:buChar char=""/>
              <a:defRPr/>
            </a:pPr>
            <a:r>
              <a:rPr lang="ru-RU" dirty="0" smtClean="0"/>
              <a:t>Ушибленные - наносятся тупым предметом. Характерна широкая зона повреждения окружающих тканей с развитием некрозов, выраженный болевой синдром. Наружное кровотечение небольшое, крупные сосуды и нервы повреждаются редко. Ушибленные раны заживают, как правило, вторичным натяжением.</a:t>
            </a:r>
          </a:p>
          <a:p>
            <a:pPr marL="274320" indent="-274320" fontAlgn="auto">
              <a:spcAft>
                <a:spcPts val="0"/>
              </a:spcAft>
              <a:buFont typeface="Wingdings 2"/>
              <a:buChar char=""/>
              <a:defRPr/>
            </a:pPr>
            <a:r>
              <a:rPr lang="ru-RU" dirty="0" smtClean="0"/>
              <a:t>Размозженные - образуются при ударе тупым предметом с большой силой. Характерны все признаки ушибленных ран, но зона некроза еще больше, происходит раздавливание глубжележащих тканей, переломы костей.</a:t>
            </a:r>
          </a:p>
          <a:p>
            <a:pPr marL="274320" indent="-274320" fontAlgn="auto">
              <a:spcAft>
                <a:spcPts val="0"/>
              </a:spcAft>
              <a:buFont typeface="Wingdings 2"/>
              <a:buChar char=""/>
              <a:defRPr/>
            </a:pPr>
            <a:r>
              <a:rPr lang="ru-RU" dirty="0" smtClean="0"/>
              <a:t>Рваные - образуются при скользящем ударе тупым предметом. Характерны неровные края, отслойка и некроз кожи - иногда на большой площади.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50" y="285750"/>
            <a:ext cx="6357938" cy="571500"/>
          </a:xfrm>
        </p:spPr>
        <p:txBody>
          <a:bodyPr>
            <a:normAutofit fontScale="70000" lnSpcReduction="20000"/>
          </a:bodyPr>
          <a:lstStyle/>
          <a:p>
            <a:pPr marL="274320" indent="-274320" fontAlgn="auto">
              <a:spcAft>
                <a:spcPts val="0"/>
              </a:spcAft>
              <a:buFont typeface="Wingdings 2"/>
              <a:buChar char=""/>
              <a:defRPr/>
            </a:pPr>
            <a:r>
              <a:rPr lang="ru-RU" dirty="0" smtClean="0"/>
              <a:t>Рис. 2 - Размозженная рана с обширным разрушением тканей</a:t>
            </a:r>
            <a:endParaRPr lang="ru-RU" dirty="0"/>
          </a:p>
        </p:txBody>
      </p:sp>
      <p:pic>
        <p:nvPicPr>
          <p:cNvPr id="19458" name="Picture 2"/>
          <p:cNvPicPr>
            <a:picLocks noChangeAspect="1" noChangeArrowheads="1"/>
          </p:cNvPicPr>
          <p:nvPr/>
        </p:nvPicPr>
        <p:blipFill>
          <a:blip r:embed="rId2"/>
          <a:srcRect/>
          <a:stretch>
            <a:fillRect/>
          </a:stretch>
        </p:blipFill>
        <p:spPr bwMode="auto">
          <a:xfrm>
            <a:off x="6715125" y="500063"/>
            <a:ext cx="2176463" cy="1857375"/>
          </a:xfrm>
          <a:prstGeom prst="rect">
            <a:avLst/>
          </a:prstGeom>
          <a:noFill/>
          <a:ln w="9525">
            <a:noFill/>
            <a:miter lim="800000"/>
            <a:headEnd/>
            <a:tailEnd/>
          </a:ln>
        </p:spPr>
      </p:pic>
      <p:sp>
        <p:nvSpPr>
          <p:cNvPr id="19459" name="Прямоугольник 4"/>
          <p:cNvSpPr>
            <a:spLocks noChangeArrowheads="1"/>
          </p:cNvSpPr>
          <p:nvPr/>
        </p:nvSpPr>
        <p:spPr bwMode="auto">
          <a:xfrm>
            <a:off x="357188" y="928688"/>
            <a:ext cx="6357937" cy="2032000"/>
          </a:xfrm>
          <a:prstGeom prst="rect">
            <a:avLst/>
          </a:prstGeom>
          <a:noFill/>
          <a:ln w="9525">
            <a:noFill/>
            <a:miter lim="800000"/>
            <a:headEnd/>
            <a:tailEnd/>
          </a:ln>
        </p:spPr>
        <p:txBody>
          <a:bodyPr>
            <a:spAutoFit/>
          </a:bodyPr>
          <a:lstStyle/>
          <a:p>
            <a:r>
              <a:rPr lang="ru-RU">
                <a:latin typeface="Constantia" pitchFamily="18" charset="0"/>
              </a:rPr>
              <a:t>Рубленые - наносятся тяжелым острым предметом и сочетают свойства резаных и ушибленных ран. Характерны глубокие и обширные повреждения окружающих тканей, переломы костей, размозжение краев, выраженный болевой синдром и зияние, умеренное кровотечение.</a:t>
            </a:r>
          </a:p>
          <a:p>
            <a:r>
              <a:rPr lang="ru-RU">
                <a:latin typeface="Constantia" pitchFamily="18" charset="0"/>
              </a:rPr>
              <a:t> </a:t>
            </a:r>
          </a:p>
        </p:txBody>
      </p:sp>
      <p:pic>
        <p:nvPicPr>
          <p:cNvPr id="19460" name="Picture 3"/>
          <p:cNvPicPr>
            <a:picLocks noChangeAspect="1" noChangeArrowheads="1"/>
          </p:cNvPicPr>
          <p:nvPr/>
        </p:nvPicPr>
        <p:blipFill>
          <a:blip r:embed="rId3"/>
          <a:srcRect/>
          <a:stretch>
            <a:fillRect/>
          </a:stretch>
        </p:blipFill>
        <p:spPr bwMode="auto">
          <a:xfrm>
            <a:off x="6715125" y="2500313"/>
            <a:ext cx="2193925" cy="1857375"/>
          </a:xfrm>
          <a:prstGeom prst="rect">
            <a:avLst/>
          </a:prstGeom>
          <a:noFill/>
          <a:ln w="9525">
            <a:noFill/>
            <a:miter lim="800000"/>
            <a:headEnd/>
            <a:tailEnd/>
          </a:ln>
        </p:spPr>
      </p:pic>
      <p:sp>
        <p:nvSpPr>
          <p:cNvPr id="19461" name="Прямоугольник 7"/>
          <p:cNvSpPr>
            <a:spLocks noChangeArrowheads="1"/>
          </p:cNvSpPr>
          <p:nvPr/>
        </p:nvSpPr>
        <p:spPr bwMode="auto">
          <a:xfrm>
            <a:off x="500063" y="2786063"/>
            <a:ext cx="3140075" cy="369887"/>
          </a:xfrm>
          <a:prstGeom prst="rect">
            <a:avLst/>
          </a:prstGeom>
          <a:noFill/>
          <a:ln w="9525">
            <a:noFill/>
            <a:miter lim="800000"/>
            <a:headEnd/>
            <a:tailEnd/>
          </a:ln>
        </p:spPr>
        <p:txBody>
          <a:bodyPr>
            <a:spAutoFit/>
          </a:bodyPr>
          <a:lstStyle/>
          <a:p>
            <a:r>
              <a:rPr lang="ru-RU">
                <a:latin typeface="Constantia" pitchFamily="18" charset="0"/>
              </a:rPr>
              <a:t>Рис. 3 - Рваная рана пальцев</a:t>
            </a:r>
          </a:p>
        </p:txBody>
      </p:sp>
      <p:sp>
        <p:nvSpPr>
          <p:cNvPr id="19462" name="Прямоугольник 9"/>
          <p:cNvSpPr>
            <a:spLocks noChangeArrowheads="1"/>
          </p:cNvSpPr>
          <p:nvPr/>
        </p:nvSpPr>
        <p:spPr bwMode="auto">
          <a:xfrm>
            <a:off x="357188" y="3357563"/>
            <a:ext cx="6215062" cy="2032000"/>
          </a:xfrm>
          <a:prstGeom prst="rect">
            <a:avLst/>
          </a:prstGeom>
          <a:noFill/>
          <a:ln w="9525">
            <a:noFill/>
            <a:miter lim="800000"/>
            <a:headEnd/>
            <a:tailEnd/>
          </a:ln>
        </p:spPr>
        <p:txBody>
          <a:bodyPr>
            <a:spAutoFit/>
          </a:bodyPr>
          <a:lstStyle/>
          <a:p>
            <a:r>
              <a:rPr lang="ru-RU">
                <a:latin typeface="Constantia" pitchFamily="18" charset="0"/>
              </a:rPr>
              <a:t>Укушенные - возникают в результате укуса животного или человека. Могут иметь значительную глубину при небольшой площади поражения и всегда высококонтами-нированы вирулентной микрофлорой, часто сопровождаются развитием гнойной или гнилостной инфекции, возможно попадание в рану токсинов животных, вируса бешенства.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50" y="357188"/>
            <a:ext cx="8643938" cy="4929187"/>
          </a:xfrm>
        </p:spPr>
        <p:txBody>
          <a:bodyPr>
            <a:normAutofit fontScale="55000" lnSpcReduction="20000"/>
          </a:bodyPr>
          <a:lstStyle/>
          <a:p>
            <a:pPr marL="274320" indent="-274320" fontAlgn="auto">
              <a:spcAft>
                <a:spcPts val="0"/>
              </a:spcAft>
              <a:buFont typeface="Wingdings 2"/>
              <a:buChar char=""/>
              <a:defRPr/>
            </a:pPr>
            <a:r>
              <a:rPr lang="ru-RU" dirty="0" smtClean="0"/>
              <a:t>Огнестрельные - имеют существенные отличия от других ран. Для огнестрельных ран характерно наличие трех зон повреждения: зоны разрушения (раневого канала), зоны прямого травматического некроза (ушиба окружающих тканей от воздействия энергии бокового удара) и зоны молекулярного сотрясения. Раневой канал может иметь непрямой ход, возможно повреждение нескольких полостей организма, повреждения самых разных органов. Кроме того, всегда имеется контаминация раны из-за образования пульсирующей полости, в момент расширения которой возникает отрицательное давление и в раневой канал засасываются инородные тела и микроорганизмы. Огнестрельные ранения бывают пулевые, осколочные и ранения дробью. Последние, как правило, множественные и сочетаются с контузиями при выстреле с близкого расстояния. По скорости повреждающего агента различают низкоскоростные ранения (при скорости ранящего агента менее 600 м/с), чаще имеющие прямой раневой канал и умеренный объем повреждений без зоны молекулярного сотрясения, и высокоскоростные, имеющие извилистый раневой канал, небольшое входное и широкое выходное отверстие и выраженные повреждения различных органов и тканей.</a:t>
            </a:r>
          </a:p>
          <a:p>
            <a:pPr marL="274320" indent="-274320" fontAlgn="auto">
              <a:spcAft>
                <a:spcPts val="0"/>
              </a:spcAft>
              <a:buFont typeface="Wingdings 2"/>
              <a:buChar char=""/>
              <a:defRPr/>
            </a:pPr>
            <a:r>
              <a:rPr lang="ru-RU" dirty="0" smtClean="0"/>
              <a:t>По характеру раневого канала механические раны подразделяют на сквозные, слепые и касательные.</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По степени обсемененности все раны делятся на 3 вида:</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Асептические - это, как правило, только операционные раны при "чистых" оперативных пособиях. Они заживают первичным натяжением.</a:t>
            </a:r>
          </a:p>
          <a:p>
            <a:pPr marL="274320" indent="-274320" fontAlgn="auto">
              <a:spcAft>
                <a:spcPts val="0"/>
              </a:spcAft>
              <a:buFont typeface="Wingdings 2"/>
              <a:buChar char=""/>
              <a:defRPr/>
            </a:pPr>
            <a:r>
              <a:rPr lang="ru-RU" dirty="0" err="1" smtClean="0"/>
              <a:t>Контаминированные</a:t>
            </a:r>
            <a:r>
              <a:rPr lang="ru-RU" dirty="0" smtClean="0"/>
              <a:t> - это раны, обсемененные микрофлорой, но без признаков нагноения. К ним относятся все случайные раны за очень редкими исключениями и часть операционных ран.</a:t>
            </a:r>
          </a:p>
          <a:p>
            <a:pPr marL="274320" indent="-274320" fontAlgn="auto">
              <a:spcAft>
                <a:spcPts val="0"/>
              </a:spcAft>
              <a:buFont typeface="Wingdings 2"/>
              <a:buChar char=""/>
              <a:defRPr/>
            </a:pPr>
            <a:r>
              <a:rPr lang="ru-RU" dirty="0" smtClean="0"/>
              <a:t>Инфицированные - раны с признаками гнойно-воспалительного процесса. Они подразделяются на первичные - образовавшиеся после операций по поводу острых гнойных процессов и вторичные - раны, нагноившиеся в процессе заживления.</a:t>
            </a:r>
            <a:endParaRPr lang="ru-RU" dirty="0"/>
          </a:p>
        </p:txBody>
      </p:sp>
      <p:pic>
        <p:nvPicPr>
          <p:cNvPr id="20482" name="Picture 2"/>
          <p:cNvPicPr>
            <a:picLocks noChangeAspect="1" noChangeArrowheads="1"/>
          </p:cNvPicPr>
          <p:nvPr/>
        </p:nvPicPr>
        <p:blipFill>
          <a:blip r:embed="rId2"/>
          <a:srcRect/>
          <a:stretch>
            <a:fillRect/>
          </a:stretch>
        </p:blipFill>
        <p:spPr bwMode="auto">
          <a:xfrm>
            <a:off x="6786563" y="5072063"/>
            <a:ext cx="1857375" cy="1609725"/>
          </a:xfrm>
          <a:prstGeom prst="rect">
            <a:avLst/>
          </a:prstGeom>
          <a:noFill/>
          <a:ln w="9525">
            <a:noFill/>
            <a:miter lim="800000"/>
            <a:headEnd/>
            <a:tailEnd/>
          </a:ln>
        </p:spPr>
      </p:pic>
      <p:sp>
        <p:nvSpPr>
          <p:cNvPr id="20483" name="Прямоугольник 4"/>
          <p:cNvSpPr>
            <a:spLocks noChangeArrowheads="1"/>
          </p:cNvSpPr>
          <p:nvPr/>
        </p:nvSpPr>
        <p:spPr bwMode="auto">
          <a:xfrm>
            <a:off x="357188" y="5429250"/>
            <a:ext cx="5857875" cy="923925"/>
          </a:xfrm>
          <a:prstGeom prst="rect">
            <a:avLst/>
          </a:prstGeom>
          <a:noFill/>
          <a:ln w="9525">
            <a:noFill/>
            <a:miter lim="800000"/>
            <a:headEnd/>
            <a:tailEnd/>
          </a:ln>
        </p:spPr>
        <p:txBody>
          <a:bodyPr>
            <a:spAutoFit/>
          </a:bodyPr>
          <a:lstStyle/>
          <a:p>
            <a:r>
              <a:rPr lang="ru-RU">
                <a:latin typeface="Constantia" pitchFamily="18" charset="0"/>
              </a:rPr>
              <a:t>Рис 4. - Тяжелое сочетанное повреждение мягких тканей со сложным открытым переломом голени после транспортной аварии.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55000" lnSpcReduction="20000"/>
          </a:bodyPr>
          <a:lstStyle/>
          <a:p>
            <a:pPr marL="274320" indent="-274320" fontAlgn="auto">
              <a:spcAft>
                <a:spcPts val="0"/>
              </a:spcAft>
              <a:buFont typeface="Wingdings 2"/>
              <a:buChar char=""/>
              <a:defRPr/>
            </a:pPr>
            <a:r>
              <a:rPr lang="ru-RU" dirty="0" smtClean="0"/>
              <a:t>Нанесение раны сопровождается местными и общими реакциями организма. Общие реакции заключаются в усилении основного обмена и катаболизма под влиянием симпатической нервной системы и гормонов. Всасывание в кровоток микробных токсинов, продуктов распада тканей стимулируют лейкоциты к выбросу </a:t>
            </a:r>
            <a:r>
              <a:rPr lang="ru-RU" dirty="0" err="1" smtClean="0"/>
              <a:t>цитокинов</a:t>
            </a:r>
            <a:r>
              <a:rPr lang="ru-RU" dirty="0" smtClean="0"/>
              <a:t> и вызывают появление симптомов интоксикации. При отсутствии осложнений эти явления купируются через 4-5 суток.</a:t>
            </a:r>
          </a:p>
          <a:p>
            <a:pPr marL="274320" indent="-274320" fontAlgn="auto">
              <a:spcAft>
                <a:spcPts val="0"/>
              </a:spcAft>
              <a:buFont typeface="Wingdings 2"/>
              <a:buChar char=""/>
              <a:defRPr/>
            </a:pPr>
            <a:r>
              <a:rPr lang="ru-RU" dirty="0" smtClean="0"/>
              <a:t>Местные реакции направлены на заживление раны и имеют определенную генетически обусловленную закономерность. Заживление ран различных органов и тканей имеет свои особенности, зависящие от их морфологического строения, и различается по длительности, но всегда происходит с образованием соединительно-тканного рубца. Без рубца заживают только поверхностные раны без повреждения росткового слоя кожи.</a:t>
            </a:r>
          </a:p>
          <a:p>
            <a:pPr marL="274320" indent="-274320" fontAlgn="auto">
              <a:spcAft>
                <a:spcPts val="0"/>
              </a:spcAft>
              <a:buFont typeface="Wingdings 2"/>
              <a:buChar char=""/>
              <a:defRPr/>
            </a:pPr>
            <a:r>
              <a:rPr lang="ru-RU" dirty="0" smtClean="0"/>
              <a:t>В настоящее время выделяют 3 фазы течения раневого процесса:</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Фаза воспаления включает сосудистые реакции (</a:t>
            </a:r>
            <a:r>
              <a:rPr lang="ru-RU" dirty="0" err="1" smtClean="0"/>
              <a:t>вазоконстрикцию</a:t>
            </a:r>
            <a:r>
              <a:rPr lang="ru-RU" dirty="0" smtClean="0"/>
              <a:t>, меняющуюся </a:t>
            </a:r>
            <a:r>
              <a:rPr lang="ru-RU" dirty="0" err="1" smtClean="0"/>
              <a:t>вазодилята-цией</a:t>
            </a:r>
            <a:r>
              <a:rPr lang="ru-RU" dirty="0" smtClean="0"/>
              <a:t>), экссудацию с выходом плазменных белков, миграцию и выход форменных элементов крови в зону повреждения, выпадение фибрина с отграничением зоны повреждения, отек и инфильтрацию окружающих тканей. В последующем фибрин подвергается </a:t>
            </a:r>
            <a:r>
              <a:rPr lang="ru-RU" dirty="0" err="1" smtClean="0"/>
              <a:t>фибринолизу</a:t>
            </a:r>
            <a:r>
              <a:rPr lang="ru-RU" dirty="0" smtClean="0"/>
              <a:t> и происходит очищение раны от </a:t>
            </a:r>
            <a:r>
              <a:rPr lang="ru-RU" dirty="0" err="1" smtClean="0"/>
              <a:t>некротизированных</a:t>
            </a:r>
            <a:r>
              <a:rPr lang="ru-RU" dirty="0" smtClean="0"/>
              <a:t> тканей и микроорганизмов с участием лейкоцитов и их ферментов. Начинается сразу после ранения и в отсутствие осложнений продолжается в среднем, 4-5 суток.</a:t>
            </a:r>
          </a:p>
          <a:p>
            <a:pPr marL="274320" indent="-274320" fontAlgn="auto">
              <a:spcAft>
                <a:spcPts val="0"/>
              </a:spcAft>
              <a:buFont typeface="Wingdings 2"/>
              <a:buChar char=""/>
              <a:defRPr/>
            </a:pPr>
            <a:endParaRPr lang="ru-RU" dirty="0"/>
          </a:p>
        </p:txBody>
      </p:sp>
      <p:sp>
        <p:nvSpPr>
          <p:cNvPr id="3" name="Заголовок 2"/>
          <p:cNvSpPr>
            <a:spLocks noGrp="1"/>
          </p:cNvSpPr>
          <p:nvPr>
            <p:ph type="title"/>
          </p:nvPr>
        </p:nvSpPr>
        <p:spPr>
          <a:xfrm>
            <a:off x="285720" y="152400"/>
            <a:ext cx="8429684" cy="1133460"/>
          </a:xfrm>
        </p:spPr>
        <p:txBody>
          <a:bodyPr>
            <a:normAutofit fontScale="90000"/>
          </a:bodyPr>
          <a:lstStyle/>
          <a:p>
            <a:pPr fontAlgn="auto">
              <a:spcAft>
                <a:spcPts val="0"/>
              </a:spcAft>
              <a:defRPr/>
            </a:pPr>
            <a:r>
              <a:rPr lang="ru-RU" smtClean="0"/>
              <a:t>Раневой процесс, фазы и факторы, влияющие на его течение</a:t>
            </a:r>
            <a:endParaRPr lang="ru-RU"/>
          </a:p>
        </p:txBody>
      </p:sp>
      <p:pic>
        <p:nvPicPr>
          <p:cNvPr id="21507" name="Picture 2"/>
          <p:cNvPicPr>
            <a:picLocks noChangeAspect="1" noChangeArrowheads="1"/>
          </p:cNvPicPr>
          <p:nvPr/>
        </p:nvPicPr>
        <p:blipFill>
          <a:blip r:embed="rId2"/>
          <a:srcRect/>
          <a:stretch>
            <a:fillRect/>
          </a:stretch>
        </p:blipFill>
        <p:spPr bwMode="auto">
          <a:xfrm>
            <a:off x="6072188" y="5143500"/>
            <a:ext cx="1428750" cy="1219200"/>
          </a:xfrm>
          <a:prstGeom prst="rect">
            <a:avLst/>
          </a:prstGeom>
          <a:noFill/>
          <a:ln w="9525">
            <a:noFill/>
            <a:miter lim="800000"/>
            <a:headEnd/>
            <a:tailEnd/>
          </a:ln>
        </p:spPr>
      </p:pic>
      <p:pic>
        <p:nvPicPr>
          <p:cNvPr id="21508" name="Picture 3"/>
          <p:cNvPicPr>
            <a:picLocks noChangeAspect="1" noChangeArrowheads="1"/>
          </p:cNvPicPr>
          <p:nvPr/>
        </p:nvPicPr>
        <p:blipFill>
          <a:blip r:embed="rId3"/>
          <a:srcRect/>
          <a:stretch>
            <a:fillRect/>
          </a:stretch>
        </p:blipFill>
        <p:spPr bwMode="auto">
          <a:xfrm>
            <a:off x="7500938" y="5143500"/>
            <a:ext cx="1428750" cy="1238250"/>
          </a:xfrm>
          <a:prstGeom prst="rect">
            <a:avLst/>
          </a:prstGeom>
          <a:noFill/>
          <a:ln w="9525">
            <a:noFill/>
            <a:miter lim="800000"/>
            <a:headEnd/>
            <a:tailEnd/>
          </a:ln>
        </p:spPr>
      </p:pic>
      <p:sp>
        <p:nvSpPr>
          <p:cNvPr id="21509" name="Прямоугольник 5"/>
          <p:cNvSpPr>
            <a:spLocks noChangeArrowheads="1"/>
          </p:cNvSpPr>
          <p:nvPr/>
        </p:nvSpPr>
        <p:spPr bwMode="auto">
          <a:xfrm>
            <a:off x="142875" y="5143500"/>
            <a:ext cx="5857875" cy="646113"/>
          </a:xfrm>
          <a:prstGeom prst="rect">
            <a:avLst/>
          </a:prstGeom>
          <a:noFill/>
          <a:ln w="9525">
            <a:noFill/>
            <a:miter lim="800000"/>
            <a:headEnd/>
            <a:tailEnd/>
          </a:ln>
        </p:spPr>
        <p:txBody>
          <a:bodyPr>
            <a:spAutoFit/>
          </a:bodyPr>
          <a:lstStyle/>
          <a:p>
            <a:r>
              <a:rPr lang="ru-RU">
                <a:latin typeface="Constantia" pitchFamily="18" charset="0"/>
              </a:rPr>
              <a:t>Рис. 5 - Первичное заживление раны с образованием линейного рубца</a:t>
            </a:r>
          </a:p>
        </p:txBody>
      </p:sp>
      <p:sp>
        <p:nvSpPr>
          <p:cNvPr id="21510" name="Прямоугольник 6"/>
          <p:cNvSpPr>
            <a:spLocks noChangeArrowheads="1"/>
          </p:cNvSpPr>
          <p:nvPr/>
        </p:nvSpPr>
        <p:spPr bwMode="auto">
          <a:xfrm>
            <a:off x="214313" y="5786438"/>
            <a:ext cx="4572000" cy="646112"/>
          </a:xfrm>
          <a:prstGeom prst="rect">
            <a:avLst/>
          </a:prstGeom>
          <a:noFill/>
          <a:ln w="9525">
            <a:noFill/>
            <a:miter lim="800000"/>
            <a:headEnd/>
            <a:tailEnd/>
          </a:ln>
        </p:spPr>
        <p:txBody>
          <a:bodyPr>
            <a:spAutoFit/>
          </a:bodyPr>
          <a:lstStyle/>
          <a:p>
            <a:r>
              <a:rPr lang="ru-RU">
                <a:latin typeface="Constantia" pitchFamily="18" charset="0"/>
              </a:rPr>
              <a:t>Рис. 6 - Макрофаги, осуществляющие фагоцитоз кишечной палочки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63" y="285750"/>
            <a:ext cx="8229600" cy="4572000"/>
          </a:xfrm>
        </p:spPr>
        <p:txBody>
          <a:bodyPr>
            <a:normAutofit fontScale="55000" lnSpcReduction="20000"/>
          </a:bodyPr>
          <a:lstStyle/>
          <a:p>
            <a:pPr marL="274320" indent="-274320" fontAlgn="auto">
              <a:spcAft>
                <a:spcPts val="0"/>
              </a:spcAft>
              <a:buFont typeface="Wingdings 2"/>
              <a:buChar char=""/>
              <a:defRPr/>
            </a:pPr>
            <a:r>
              <a:rPr lang="ru-RU" dirty="0" smtClean="0"/>
              <a:t>Фаза регенерации и пролиферации характеризуется миграцией фибробластов, образованием ими коллагена и основного вещества, новообразованием сосудов и развитием грануляционной ткани в месте тканевого дефекта. Постепенно происходит уменьшение экссудации и отека, грануляционная ткань заполняет весь дефект. Эта фаза начинается с 1 -</a:t>
            </a:r>
            <a:r>
              <a:rPr lang="ru-RU" dirty="0" err="1" smtClean="0"/>
              <a:t>х</a:t>
            </a:r>
            <a:r>
              <a:rPr lang="ru-RU" dirty="0" smtClean="0"/>
              <a:t> суток после ранения и продолжается в среднем 2-4 недели. Ее продолжительность зависит от величины раневого дефекта и морфологии поврежденных тканей.</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Фаза реорганизации рубца и </a:t>
            </a:r>
            <a:r>
              <a:rPr lang="ru-RU" dirty="0" err="1" smtClean="0"/>
              <a:t>эпителизации</a:t>
            </a:r>
            <a:r>
              <a:rPr lang="ru-RU" dirty="0" smtClean="0"/>
              <a:t> не может быть четко отделена по времени от 2-й фазы. </a:t>
            </a:r>
            <a:r>
              <a:rPr lang="ru-RU" dirty="0" err="1" smtClean="0"/>
              <a:t>Эпителизация</a:t>
            </a:r>
            <a:r>
              <a:rPr lang="ru-RU" dirty="0" smtClean="0"/>
              <a:t> начинается от краев раны одновременно с образованием грануляционной ткани. Сразу после образования рубца начинается его перестройка: происходит образование эластических волокон и новой фиброзной сети, а содержание воды в рубцовой ткани снижается. Процесс </a:t>
            </a:r>
            <a:r>
              <a:rPr lang="ru-RU" dirty="0" err="1" smtClean="0"/>
              <a:t>эпителизации</a:t>
            </a:r>
            <a:r>
              <a:rPr lang="ru-RU" dirty="0" smtClean="0"/>
              <a:t> регулируется действием </a:t>
            </a:r>
            <a:r>
              <a:rPr lang="ru-RU" dirty="0" err="1" smtClean="0"/>
              <a:t>эпи-дермального</a:t>
            </a:r>
            <a:r>
              <a:rPr lang="ru-RU" dirty="0" smtClean="0"/>
              <a:t> </a:t>
            </a:r>
            <a:r>
              <a:rPr lang="ru-RU" dirty="0" err="1" smtClean="0"/>
              <a:t>хейло-на</a:t>
            </a:r>
            <a:r>
              <a:rPr lang="ru-RU" dirty="0" smtClean="0"/>
              <a:t>, являющегося контактным ингибитором пролиферации. В зависимости от морфологии тканей процесс продолжается от нескольких месяцев до года. На течение раневого процесса влияют различные общие и местные факторы. Ухудшают течение раневого процесса наличие </a:t>
            </a:r>
            <a:r>
              <a:rPr lang="ru-RU" dirty="0" err="1" smtClean="0"/>
              <a:t>полирезистентной</a:t>
            </a:r>
            <a:r>
              <a:rPr lang="ru-RU" dirty="0" smtClean="0"/>
              <a:t> ассоциативной микрофлоры, высокая степень микробной контаминации, наличие инородных тел, нарушение оттока раневого отделяемого. Замедляют течение раневого процесса ухудшение регионарного артериального и венозного кровообращения, анемия, снижение питания и иммунитета, наличие таких сопутствующих заболеваний, как сахарный диабет и коллагенозы, прием </a:t>
            </a:r>
            <a:r>
              <a:rPr lang="ru-RU" dirty="0" err="1" smtClean="0"/>
              <a:t>глюкокортикоидов</a:t>
            </a:r>
            <a:r>
              <a:rPr lang="ru-RU" dirty="0" smtClean="0"/>
              <a:t> и </a:t>
            </a:r>
            <a:r>
              <a:rPr lang="ru-RU" dirty="0" err="1" smtClean="0"/>
              <a:t>цитостатиков</a:t>
            </a:r>
            <a:r>
              <a:rPr lang="ru-RU" dirty="0" smtClean="0"/>
              <a:t>.</a:t>
            </a:r>
            <a:endParaRPr lang="ru-RU" dirty="0"/>
          </a:p>
        </p:txBody>
      </p:sp>
      <p:sp>
        <p:nvSpPr>
          <p:cNvPr id="22530" name="Прямоугольник 3"/>
          <p:cNvSpPr>
            <a:spLocks noChangeArrowheads="1"/>
          </p:cNvSpPr>
          <p:nvPr/>
        </p:nvSpPr>
        <p:spPr bwMode="auto">
          <a:xfrm>
            <a:off x="285750" y="4214813"/>
            <a:ext cx="4857750" cy="923925"/>
          </a:xfrm>
          <a:prstGeom prst="rect">
            <a:avLst/>
          </a:prstGeom>
          <a:noFill/>
          <a:ln w="9525">
            <a:noFill/>
            <a:miter lim="800000"/>
            <a:headEnd/>
            <a:tailEnd/>
          </a:ln>
        </p:spPr>
        <p:txBody>
          <a:bodyPr>
            <a:spAutoFit/>
          </a:bodyPr>
          <a:lstStyle/>
          <a:p>
            <a:r>
              <a:rPr lang="ru-RU">
                <a:latin typeface="Constantia" pitchFamily="18" charset="0"/>
              </a:rPr>
              <a:t>Рис. 7 - Фибриновый сгусток , состоящий из эритроцитов, тромбоцитов и нитей фибрина</a:t>
            </a:r>
          </a:p>
        </p:txBody>
      </p:sp>
      <p:pic>
        <p:nvPicPr>
          <p:cNvPr id="22531" name="Picture 2"/>
          <p:cNvPicPr>
            <a:picLocks noChangeAspect="1" noChangeArrowheads="1"/>
          </p:cNvPicPr>
          <p:nvPr/>
        </p:nvPicPr>
        <p:blipFill>
          <a:blip r:embed="rId2"/>
          <a:srcRect/>
          <a:stretch>
            <a:fillRect/>
          </a:stretch>
        </p:blipFill>
        <p:spPr bwMode="auto">
          <a:xfrm>
            <a:off x="5214938" y="4286250"/>
            <a:ext cx="3357562" cy="208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313"/>
            <a:ext cx="3900488" cy="6286500"/>
          </a:xfrm>
        </p:spPr>
        <p:txBody>
          <a:bodyPr>
            <a:normAutofit fontScale="62500" lnSpcReduction="20000"/>
          </a:bodyPr>
          <a:lstStyle/>
          <a:p>
            <a:pPr marL="274320" indent="-274320" fontAlgn="auto">
              <a:spcAft>
                <a:spcPts val="0"/>
              </a:spcAft>
              <a:buFont typeface="Wingdings 2"/>
              <a:buChar char=""/>
              <a:defRPr/>
            </a:pPr>
            <a:r>
              <a:rPr lang="ru-RU" dirty="0" smtClean="0"/>
              <a:t>Рис. 8 - </a:t>
            </a:r>
            <a:r>
              <a:rPr lang="ru-RU" dirty="0" err="1" smtClean="0"/>
              <a:t>Иммунофлюоресцентное</a:t>
            </a:r>
            <a:r>
              <a:rPr lang="ru-RU" dirty="0" smtClean="0"/>
              <a:t> изображение фибробластов кожи эмбриона человека в сети </a:t>
            </a:r>
            <a:r>
              <a:rPr lang="ru-RU" dirty="0" err="1" smtClean="0"/>
              <a:t>коллагеновых</a:t>
            </a:r>
            <a:r>
              <a:rPr lang="ru-RU" dirty="0" smtClean="0"/>
              <a:t> волокон</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Рис. 9 - Грануляционная ткань - признак адекватного процесса заживления</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Рис. 10 - Губчатая грануляционная ткань при неадекватном заживлении раны</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Рис. 11 - </a:t>
            </a:r>
            <a:r>
              <a:rPr lang="ru-RU" dirty="0" err="1" smtClean="0"/>
              <a:t>Электронограмма</a:t>
            </a:r>
            <a:r>
              <a:rPr lang="ru-RU" dirty="0" smtClean="0"/>
              <a:t> соединительной ткани кожи с </a:t>
            </a:r>
            <a:r>
              <a:rPr lang="ru-RU" dirty="0" err="1" smtClean="0"/>
              <a:t>коллагеновыми</a:t>
            </a:r>
            <a:r>
              <a:rPr lang="ru-RU" dirty="0" smtClean="0"/>
              <a:t> пучками и эластическими волокнами</a:t>
            </a:r>
            <a:endParaRPr lang="ru-RU" dirty="0"/>
          </a:p>
        </p:txBody>
      </p:sp>
      <p:pic>
        <p:nvPicPr>
          <p:cNvPr id="23554" name="Picture 2"/>
          <p:cNvPicPr>
            <a:picLocks noChangeAspect="1" noChangeArrowheads="1"/>
          </p:cNvPicPr>
          <p:nvPr/>
        </p:nvPicPr>
        <p:blipFill>
          <a:blip r:embed="rId2"/>
          <a:srcRect/>
          <a:stretch>
            <a:fillRect/>
          </a:stretch>
        </p:blipFill>
        <p:spPr bwMode="auto">
          <a:xfrm>
            <a:off x="4643438" y="285750"/>
            <a:ext cx="3214687" cy="1389063"/>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5929313" y="1643063"/>
            <a:ext cx="1928812" cy="1633537"/>
          </a:xfrm>
          <a:prstGeom prst="rect">
            <a:avLst/>
          </a:prstGeom>
          <a:noFill/>
          <a:ln w="9525">
            <a:noFill/>
            <a:miter lim="800000"/>
            <a:headEnd/>
            <a:tailEnd/>
          </a:ln>
        </p:spPr>
      </p:pic>
      <p:pic>
        <p:nvPicPr>
          <p:cNvPr id="23556" name="Picture 4"/>
          <p:cNvPicPr>
            <a:picLocks noChangeAspect="1" noChangeArrowheads="1"/>
          </p:cNvPicPr>
          <p:nvPr/>
        </p:nvPicPr>
        <p:blipFill>
          <a:blip r:embed="rId4"/>
          <a:srcRect/>
          <a:stretch>
            <a:fillRect/>
          </a:stretch>
        </p:blipFill>
        <p:spPr bwMode="auto">
          <a:xfrm>
            <a:off x="4357688" y="3286125"/>
            <a:ext cx="1925637" cy="1643063"/>
          </a:xfrm>
          <a:prstGeom prst="rect">
            <a:avLst/>
          </a:prstGeom>
          <a:noFill/>
          <a:ln w="9525">
            <a:noFill/>
            <a:miter lim="800000"/>
            <a:headEnd/>
            <a:tailEnd/>
          </a:ln>
        </p:spPr>
      </p:pic>
      <p:pic>
        <p:nvPicPr>
          <p:cNvPr id="23557" name="Picture 5"/>
          <p:cNvPicPr>
            <a:picLocks noChangeAspect="1" noChangeArrowheads="1"/>
          </p:cNvPicPr>
          <p:nvPr/>
        </p:nvPicPr>
        <p:blipFill>
          <a:blip r:embed="rId5"/>
          <a:srcRect/>
          <a:stretch>
            <a:fillRect/>
          </a:stretch>
        </p:blipFill>
        <p:spPr bwMode="auto">
          <a:xfrm>
            <a:off x="6286500" y="4071938"/>
            <a:ext cx="1928813"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194</TotalTime>
  <Words>5846</Words>
  <Application>Microsoft Office PowerPoint</Application>
  <PresentationFormat>Экран (4:3)</PresentationFormat>
  <Paragraphs>311</Paragraphs>
  <Slides>39</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6</vt:i4>
      </vt:variant>
      <vt:variant>
        <vt:lpstr>Заголовки слайдов</vt:lpstr>
      </vt:variant>
      <vt:variant>
        <vt:i4>39</vt:i4>
      </vt:variant>
    </vt:vector>
  </HeadingPairs>
  <TitlesOfParts>
    <vt:vector size="49" baseType="lpstr">
      <vt:lpstr>Constantia</vt:lpstr>
      <vt:lpstr>Arial</vt:lpstr>
      <vt:lpstr>Wingdings 2</vt:lpstr>
      <vt:lpstr>Calibri</vt:lpstr>
      <vt:lpstr>Бумажная</vt:lpstr>
      <vt:lpstr>Бумажная</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Рис. 15 - Пиогенная инфекция, вызванная синегнойной палочкой </vt:lpstr>
      <vt:lpstr>Расхождения краев ран встречаются при наличии местных или общих факторов, затрудняющих заживление, и при слишком раннем удалении швов. При лапаротомии расхождение раны может быть полным (эвентрация - выход наружу внутренних органов), неполным (сохраняется целостность брюшины) и скрытым (сохраняется кожный шов). Расхождение краев раны устраняется оперативным путем. </vt:lpstr>
      <vt:lpstr>Рис. 16 - Обширные некрозы кожи вследствие нарушения микроциркуляции, вызванного анаэробной инфекцией (газовая гангрена) </vt:lpstr>
      <vt:lpstr>Рис. 17 - Полный разрыв послеоперационной раны бедра с некрозом мышц </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Лечение ран</dc:title>
  <dc:creator>Михаил</dc:creator>
  <cp:lastModifiedBy>1</cp:lastModifiedBy>
  <cp:revision>19</cp:revision>
  <dcterms:created xsi:type="dcterms:W3CDTF">2009-11-15T13:15:16Z</dcterms:created>
  <dcterms:modified xsi:type="dcterms:W3CDTF">2011-02-28T06:37:52Z</dcterms:modified>
</cp:coreProperties>
</file>