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sldIdLst>
    <p:sldId id="269" r:id="rId2"/>
    <p:sldId id="263" r:id="rId3"/>
    <p:sldId id="256" r:id="rId4"/>
    <p:sldId id="257" r:id="rId5"/>
    <p:sldId id="258" r:id="rId6"/>
    <p:sldId id="266" r:id="rId7"/>
    <p:sldId id="260" r:id="rId8"/>
    <p:sldId id="265" r:id="rId9"/>
    <p:sldId id="264" r:id="rId10"/>
    <p:sldId id="270" r:id="rId11"/>
    <p:sldId id="261" r:id="rId12"/>
    <p:sldId id="273" r:id="rId13"/>
    <p:sldId id="272" r:id="rId14"/>
    <p:sldId id="271" r:id="rId15"/>
    <p:sldId id="262" r:id="rId16"/>
    <p:sldId id="26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D94BF2-C3BD-4DDF-B2D3-8C114C525C2A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F6D36-BC0F-45FA-AE4C-C576AE2F3A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Новая папка\df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897238" cy="56727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143116"/>
            <a:ext cx="3555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838284"/>
              </a:avLst>
            </a:prstTxWarp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СЕЧЕНИЕ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5786454"/>
            <a:ext cx="221457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500430" y="1000108"/>
          <a:ext cx="5030795" cy="5258814"/>
        </p:xfrm>
        <a:graphic>
          <a:graphicData uri="http://schemas.openxmlformats.org/presentationml/2006/ole">
            <p:oleObj spid="_x0000_s34818" name="Деталь" r:id="rId4" imgW="6931440" imgH="7252560" progId="KOMPAS.M3D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tx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00108"/>
            <a:ext cx="7195672" cy="53375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ctx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00108"/>
            <a:ext cx="7409986" cy="54965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Копия ct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524772" cy="537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14356"/>
            <a:ext cx="6429420" cy="3151949"/>
          </a:xfrm>
          <a:prstGeom prst="rect">
            <a:avLst/>
          </a:prstGeom>
        </p:spPr>
      </p:pic>
      <p:pic>
        <p:nvPicPr>
          <p:cNvPr id="3" name="Рисунок 2" descr="44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786190"/>
            <a:ext cx="6429388" cy="2731961"/>
          </a:xfrm>
          <a:prstGeom prst="rect">
            <a:avLst/>
          </a:prstGeom>
        </p:spPr>
      </p:pic>
      <p:sp>
        <p:nvSpPr>
          <p:cNvPr id="5" name="Стрелка углом 4"/>
          <p:cNvSpPr/>
          <p:nvPr/>
        </p:nvSpPr>
        <p:spPr>
          <a:xfrm rot="5400000" flipV="1">
            <a:off x="3972781" y="2456583"/>
            <a:ext cx="1714512" cy="801826"/>
          </a:xfrm>
          <a:prstGeom prst="bentArrow">
            <a:avLst>
              <a:gd name="adj1" fmla="val 13964"/>
              <a:gd name="adj2" fmla="val 36925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5400000" flipV="1">
            <a:off x="6000760" y="2428868"/>
            <a:ext cx="1714512" cy="571504"/>
          </a:xfrm>
          <a:prstGeom prst="bentArrow">
            <a:avLst>
              <a:gd name="adj1" fmla="val 19839"/>
              <a:gd name="adj2" fmla="val 36925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 flipV="1">
            <a:off x="1571604" y="2786058"/>
            <a:ext cx="1714512" cy="571504"/>
          </a:xfrm>
          <a:prstGeom prst="bentArrow">
            <a:avLst>
              <a:gd name="adj1" fmla="val 19839"/>
              <a:gd name="adj2" fmla="val 36925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357290" y="1256259"/>
          <a:ext cx="7258998" cy="5133435"/>
        </p:xfrm>
        <a:graphic>
          <a:graphicData uri="http://schemas.openxmlformats.org/presentationml/2006/ole">
            <p:oleObj spid="_x0000_s36866" name="Чертеж" r:id="rId4" imgW="11790720" imgH="8337600" progId="KOMPAS.CDW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000628" y="1000108"/>
          <a:ext cx="3767238" cy="5328249"/>
        </p:xfrm>
        <a:graphic>
          <a:graphicData uri="http://schemas.openxmlformats.org/presentationml/2006/ole">
            <p:oleObj spid="_x0000_s31746" name="Чертеж" r:id="rId4" imgW="7560000" imgH="10692000" progId="KOMPAS.CDW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1643050"/>
            <a:ext cx="50998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ОПРЕДЕЛЕНИЕ ФОРМЫ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СЕЧЕНИЙ И ИХ ПОСТРОЕНИЕ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чертеже вала показаны секущие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плоскости.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Определите, каким плоскостям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соответствуют вынесенные сечения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 обозначьте их так же.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785926"/>
            <a:ext cx="83997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СПИСОК ИСПОЛЬЗОВАННОЙ ЛИТЕРАТУРЫ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Гервер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В.А. Основы инженерной графики: учебное пособие с алгоритмическим предъявлением графического материала /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В.А.Гервер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А.А. Рывлина, А.М.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Тенякшев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; под ред. А.А. Рывлиной. – М.:КНОРУС, 2007. С.191-195.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Левицкий В.С. Машиностроительное черчение и автоматизация выполнения чертежей: Учеб. Для втузов / В.С. Левицкий.- 5-е изд.,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перераб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и доп.- М.: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Высш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., 2003. С.124-134.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Павлова А.А. Графика и черчение: 7-9 классы: Рабочая тетрадь №3. – М.: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Гуманит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Изд. Центр ВЛАДОС, 2001. С.21-30.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Чекмарев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А.А. Инженерная графика: Учеб.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немаш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Спец. вузов/ А.А.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Чекмарев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.- 6-е изд., стер.- М.: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Высш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шк.,2004. С. 169-177.</a:t>
            </a:r>
          </a:p>
          <a:p>
            <a:pPr marL="457200" indent="-457200" algn="just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8534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СЕЧЕНИЕ- ИЗОБРАЖЕНИЕ ФИГУРЫ, ПОЛУЧАЮЩИЙСЯ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 МЫСЛЕННОМ РАССЕЧЕНИИ ПРЕДМЕТА ОДНОЙ 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ИЛИ НЕСКОЛЬКИМИ ПЛОСКОСТЯМИ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572000" y="785794"/>
          <a:ext cx="4092171" cy="5787823"/>
        </p:xfrm>
        <a:graphic>
          <a:graphicData uri="http://schemas.openxmlformats.org/presentationml/2006/ole">
            <p:oleObj spid="_x0000_s11268" name="Чертеж" r:id="rId4" imgW="7560000" imgH="10692000" progId="KOMPAS.CDW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0034" y="1785926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ВЫНЕСЕННОЕ СЕЧЕНИЕ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57158" y="2500306"/>
          <a:ext cx="3893567" cy="4005274"/>
        </p:xfrm>
        <a:graphic>
          <a:graphicData uri="http://schemas.openxmlformats.org/presentationml/2006/ole">
            <p:oleObj spid="_x0000_s11271" name="Деталь" r:id="rId5" imgW="4592160" imgH="4725000" progId="KOMPAS.M3D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00034" y="3714752"/>
          <a:ext cx="3882325" cy="2322516"/>
        </p:xfrm>
        <a:graphic>
          <a:graphicData uri="http://schemas.openxmlformats.org/presentationml/2006/ole">
            <p:oleObj spid="_x0000_s14340" name="Деталь" r:id="rId4" imgW="3045960" imgH="1822680" progId="KOMPAS.M3D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643438" y="857232"/>
          <a:ext cx="3961574" cy="5603110"/>
        </p:xfrm>
        <a:graphic>
          <a:graphicData uri="http://schemas.openxmlformats.org/presentationml/2006/ole">
            <p:oleObj spid="_x0000_s14339" name="Чертеж" r:id="rId5" imgW="7560000" imgH="10692000" progId="KOMPAS.CDW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64305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ВЫНЕСЕННОЕ СЕЧЕНИЕ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98180" y="928670"/>
          <a:ext cx="3990203" cy="5643602"/>
        </p:xfrm>
        <a:graphic>
          <a:graphicData uri="http://schemas.openxmlformats.org/presentationml/2006/ole">
            <p:oleObj spid="_x0000_s15363" name="Чертеж" r:id="rId4" imgW="7560000" imgH="10692000" progId="KOMPAS.CDW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00034" y="928670"/>
          <a:ext cx="3958670" cy="5599003"/>
        </p:xfrm>
        <a:graphic>
          <a:graphicData uri="http://schemas.openxmlformats.org/presentationml/2006/ole">
            <p:oleObj spid="_x0000_s15364" name="Чертеж" r:id="rId5" imgW="7560000" imgH="10692000" progId="KOMPAS.CDW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4214818"/>
            <a:ext cx="7072362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Если секущая плоскость проходит через ось поверхности вращения,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ограничивающей отверстие или углубление, то контур отверстия или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углубления в сечении показывают полностью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42910" y="1928802"/>
          <a:ext cx="3640137" cy="4064000"/>
        </p:xfrm>
        <a:graphic>
          <a:graphicData uri="http://schemas.openxmlformats.org/presentationml/2006/ole">
            <p:oleObj spid="_x0000_s17412" name="Деталь" r:id="rId4" imgW="6542280" imgH="7304400" progId="KOMPAS.M3D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786314" y="857232"/>
          <a:ext cx="3730631" cy="5276473"/>
        </p:xfrm>
        <a:graphic>
          <a:graphicData uri="http://schemas.openxmlformats.org/presentationml/2006/ole">
            <p:oleObj spid="_x0000_s17413" name="Чертеж" r:id="rId5" imgW="7560000" imgH="10692000" progId="KOMPAS.CDW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1500174"/>
            <a:ext cx="407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НАЛОЖЕННОЕ СЕЧЕНИЕ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hidden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928670"/>
            <a:ext cx="3952875" cy="35909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1428736"/>
            <a:ext cx="369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ШТРИХОВКА СЕЧЕНИЙ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7" name="Picture 5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28670"/>
            <a:ext cx="3836715" cy="5424488"/>
          </a:xfrm>
          <a:prstGeom prst="rect">
            <a:avLst/>
          </a:prstGeom>
          <a:noFill/>
        </p:spPr>
      </p:pic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785787" y="2214554"/>
          <a:ext cx="2857520" cy="4041575"/>
        </p:xfrm>
        <a:graphic>
          <a:graphicData uri="http://schemas.openxmlformats.org/presentationml/2006/ole">
            <p:oleObj spid="_x0000_s18438" name="Чертеж" r:id="rId7" imgW="7560000" imgH="10692000" progId="KOMPAS.CDW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Новая папка\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3733800" cy="523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785926"/>
            <a:ext cx="4470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НАКЛОННЫЕ СЕЧЕНИЯ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учебных целях для лучшего понимания 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предмета иногда строят  наклонные сечения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71472" y="3643314"/>
          <a:ext cx="3791872" cy="2596464"/>
        </p:xfrm>
        <a:graphic>
          <a:graphicData uri="http://schemas.openxmlformats.org/presentationml/2006/ole">
            <p:oleObj spid="_x0000_s19459" name="Деталь" r:id="rId5" imgW="5473080" imgH="3747600" progId="KOMPAS.M3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728779" y="928670"/>
          <a:ext cx="3788167" cy="5357850"/>
        </p:xfrm>
        <a:graphic>
          <a:graphicData uri="http://schemas.openxmlformats.org/presentationml/2006/ole">
            <p:oleObj spid="_x0000_s20483" name="Чертеж" r:id="rId4" imgW="7560000" imgH="10692000" progId="KOMPAS.CDW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1643050"/>
            <a:ext cx="41201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ВЫНЕСЕННЫЕ СЕЧЕНИЯ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Допускается располагать в разрыве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между частями вида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00063" y="3714750"/>
          <a:ext cx="3883025" cy="2322513"/>
        </p:xfrm>
        <a:graphic>
          <a:graphicData uri="http://schemas.openxmlformats.org/presentationml/2006/ole">
            <p:oleObj spid="_x0000_s20484" name="Деталь" r:id="rId5" imgW="3045960" imgH="1822680" progId="KOMPAS.M3D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239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Поток</vt:lpstr>
      <vt:lpstr>Чертеж</vt:lpstr>
      <vt:lpstr>Деталь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61</cp:revision>
  <dcterms:created xsi:type="dcterms:W3CDTF">2010-01-22T14:37:06Z</dcterms:created>
  <dcterms:modified xsi:type="dcterms:W3CDTF">2011-03-07T16:40:17Z</dcterms:modified>
</cp:coreProperties>
</file>