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011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8C9C9E-527E-456F-8045-18E17879D6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A602BE-6DED-46DF-8940-68446C4ED85D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67BFD0-CA93-4FD4-9509-116754C6FCE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fio.ifmo.ru/archive/05022001/c4u9/Images/Page63(1).gi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fio.ifmo.ru/archive/05022001/c4u9/Images/Page63(2)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fio.ifmo.ru/archive/05022001/c4u9/Images/Page63(3).gi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fio.ifmo.ru/archive/05022001/c4u9/Images/Page63(4).gi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fio.ifmo.ru/archive/05022001/c4u9/Images/Page63(5)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лам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280920" cy="27363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Правила поведения в чрезвычайных ситуациях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 descr="Зеленый мрамор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ru-RU" sz="4000" b="1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 эвакуации необходимо взять с собой: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dirty="0"/>
              <a:t>деньги, ценные вещи, документы (свидетельства о рождении, браке, паспорт, военный билет, трудовую книжку или пенсионное удостоверение, диплом (аттестат) об окончании учебного заведения);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одежду (плащ, спортивный костюм, теплые вещи, два комплекта нижнего белья);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обувь, предпочтительнее резиновую или на резиновой основе;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постельные принадлежности;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медикаменты;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индивидуальные средства защиты;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продукты питания на 2-3 суток (консервы, сухари, концентраты, воду);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кружку, чашку, ложку, нож, спички, карманный фонарь, иголку и нитки;</a:t>
            </a:r>
            <a:endParaRPr lang="ru-RU" sz="2000" b="1" dirty="0"/>
          </a:p>
          <a:p>
            <a:pPr>
              <a:lnSpc>
                <a:spcPct val="80000"/>
              </a:lnSpc>
            </a:pPr>
            <a:r>
              <a:rPr lang="ru-RU" sz="2000" b="1" i="1" dirty="0"/>
              <a:t>средства гигиены.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pic>
        <p:nvPicPr>
          <p:cNvPr id="6158" name="Picture 1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281785" y="1869384"/>
            <a:ext cx="2771429" cy="1647619"/>
          </a:xfrm>
        </p:spPr>
      </p:pic>
      <p:pic>
        <p:nvPicPr>
          <p:cNvPr id="6159" name="Picture 1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tretch>
            <a:fillRect/>
          </a:stretch>
        </p:blipFill>
        <p:spPr>
          <a:xfrm>
            <a:off x="5381445" y="4141663"/>
            <a:ext cx="2572109" cy="1781424"/>
          </a:xfrm>
        </p:spPr>
      </p:pic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50825" y="1124744"/>
            <a:ext cx="396081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5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ТЕРРОРИЗМ </a:t>
            </a: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(от латинского TERROR - страх, ужас</a:t>
            </a:r>
            <a:r>
              <a:rPr lang="ru-RU" sz="15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5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Терроризм превратился в одну из наиболее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опасных по своим масштабам,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непредсказуемости и последствиям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общественно - политических проблем.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Сегодня терроризм - это не только диверсанты-одиночки,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угонщики самолетов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 шахиды-камикадзе. Современный терроризм –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это мощные разветвленные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хорошо организованные структуры.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настоящее время в мире насчитывается </a:t>
            </a:r>
          </a:p>
          <a:p>
            <a:pPr>
              <a:lnSpc>
                <a:spcPct val="150000"/>
              </a:lnSpc>
            </a:pPr>
            <a:r>
              <a:rPr lang="ru-RU" sz="15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около 500 нелегальных террористических организаций.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Так что же такое ТЕРРОРИЗМ?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5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Как вести себя ,став заложником террористов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556792"/>
            <a:ext cx="8157592" cy="53012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нахождении под контролем террористов: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захвате возьмите себя в руки, не паникуйте, разговаривайте спокойным голосом;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постарайтесь определить своё местонахождение(место заточения);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стойко переносите лишения и унижения;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 ведите себя вызывающе, не смотрите прямо в глаза террористу;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необходимости выполняйте требования террористов, не противоречьте им;</a:t>
            </a:r>
          </a:p>
          <a:p>
            <a:pPr>
              <a:buNone/>
            </a:pPr>
            <a:endParaRPr lang="ru-RU" sz="2000" dirty="0">
              <a:solidFill>
                <a:srgbClr val="3399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5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Как вести себя ,став заложником террористов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спрашивайте разрешение на совершение своих действий (сесть, встать, попить и т.д.);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бойтесь обращаться с просьбами, жалобами на здоровье;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отгоняйте от себя чувство отчаяния, безысходности. Думайте о приятных вещах;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принимайте любую пищу, даже если она Вам не нравится;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найдите себе какое-либо занятие - физические упражнения, чтение, размышления;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запомните как можно больше информации о террористах;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если возникла мысль о побеге, не делайте этого при отсутствии полной уверенности в успехе.</a:t>
            </a:r>
          </a:p>
          <a:p>
            <a:pPr>
              <a:buNone/>
            </a:pPr>
            <a:endParaRPr lang="ru-RU" sz="2800" dirty="0">
              <a:solidFill>
                <a:srgbClr val="3399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Monotype Corsiva" pitchFamily="66" charset="0"/>
              </a:rPr>
              <a:t>П</a:t>
            </a:r>
            <a:r>
              <a:rPr lang="ru-RU" dirty="0" smtClean="0">
                <a:latin typeface="Monotype Corsiva" pitchFamily="66" charset="0"/>
              </a:rPr>
              <a:t>ри проведении операции по освобождению: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219256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sz="2800" dirty="0"/>
          </a:p>
          <a:p>
            <a:r>
              <a:rPr lang="ru-RU" sz="2800" dirty="0" smtClean="0"/>
              <a:t>лечь </a:t>
            </a:r>
            <a:r>
              <a:rPr lang="ru-RU" sz="2800" dirty="0"/>
              <a:t>на пол лицом вниз, голову закрыть руками, не двигайтесь;</a:t>
            </a:r>
          </a:p>
          <a:p>
            <a:r>
              <a:rPr lang="ru-RU" sz="2800" dirty="0" smtClean="0"/>
              <a:t>при </a:t>
            </a:r>
            <a:r>
              <a:rPr lang="ru-RU" sz="2800" dirty="0"/>
              <a:t>использовании спецслужбами газа защитите органы дыхания простейшими средствами защиты (шарф, платок), смоченными любой жидкостью;</a:t>
            </a:r>
          </a:p>
          <a:p>
            <a:r>
              <a:rPr lang="ru-RU" sz="2800" dirty="0" smtClean="0"/>
              <a:t>нельзя </a:t>
            </a:r>
            <a:r>
              <a:rPr lang="ru-RU" sz="2800" dirty="0"/>
              <a:t>бежать навстречу сотрудникам спецслужб или убегать от них, т.к. они могут принять бегущего за террориста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по </a:t>
            </a:r>
            <a:r>
              <a:rPr lang="ru-RU" sz="2800" dirty="0"/>
              <a:t>возможности держитесь подальше от проемов окон, дверей.</a:t>
            </a:r>
          </a:p>
          <a:p>
            <a:endParaRPr lang="ru-RU" sz="2800" dirty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53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5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32" name="Rectangle 8"/>
          <p:cNvSpPr>
            <a:spLocks noGrp="1" noChangeArrowheads="1"/>
          </p:cNvSpPr>
          <p:nvPr>
            <p:ph idx="1"/>
          </p:nvPr>
        </p:nvSpPr>
        <p:spPr>
          <a:xfrm>
            <a:off x="827584" y="908720"/>
            <a:ext cx="7859216" cy="5217443"/>
          </a:xfrm>
        </p:spPr>
        <p:txBody>
          <a:bodyPr>
            <a:normAutofit lnSpcReduction="10000"/>
          </a:bodyPr>
          <a:lstStyle/>
          <a:p>
            <a:endParaRPr lang="ru-RU" dirty="0"/>
          </a:p>
          <a:p>
            <a:pPr algn="ctr">
              <a:lnSpc>
                <a:spcPct val="2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Помните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Безысходных ситуаций нет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Помощь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придёт!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Верьте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 спасение!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6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№1</a:t>
            </a:r>
            <a:b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 smtClean="0"/>
          </a:p>
        </p:txBody>
      </p:sp>
      <p:pic>
        <p:nvPicPr>
          <p:cNvPr id="5123" name="Picture 6" descr="закройте все двери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395288" y="1484313"/>
            <a:ext cx="4897437" cy="4897437"/>
          </a:xfrm>
          <a:noFill/>
          <a:ln w="28575">
            <a:solidFill>
              <a:srgbClr val="000000"/>
            </a:solidFill>
          </a:ln>
        </p:spPr>
      </p:pic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5580063" y="2492375"/>
            <a:ext cx="32400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 b="1" dirty="0"/>
              <a:t>    ЗАКРОЙТЕ ВСЕ ДВЕРИ ПО ПУТИ - ЭТИМ ВЫ ПРЕГРАДИТЕ ДОРОГУ ОГНЮ. (ЗАКРЫТАЯ ДВЕРЬ ЗАДЕРЖИВАЕТ ПОЖАР НА 15 МИНУТ.)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435600" y="1484313"/>
            <a:ext cx="324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ru-RU" sz="32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6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AutoShape 10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18864" y="332656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№2</a:t>
            </a:r>
          </a:p>
        </p:txBody>
      </p:sp>
      <p:pic>
        <p:nvPicPr>
          <p:cNvPr id="6147" name="Picture 4" descr="предупредите всех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611188" y="1628775"/>
            <a:ext cx="4968875" cy="4968875"/>
          </a:xfrm>
          <a:noFill/>
          <a:ln w="28575">
            <a:solidFill>
              <a:srgbClr val="000000"/>
            </a:solidFill>
          </a:ln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5795963" y="1844675"/>
            <a:ext cx="29908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 </a:t>
            </a:r>
            <a:r>
              <a:rPr lang="ru-RU" sz="2400" b="1" dirty="0"/>
              <a:t>УБЕГАЯ ОТ ПОЖАРА, ПРЕДУПРЕДИТЕ О НЕМ </a:t>
            </a:r>
          </a:p>
          <a:p>
            <a:r>
              <a:rPr lang="ru-RU" sz="2400" b="1" dirty="0"/>
              <a:t>ВСЕХ. (НИЧЕГО НЕ ИЩИТЕ, УХОДИТЕ СКОРЕЕ ОТ ОГНЯ.)</a:t>
            </a:r>
          </a:p>
        </p:txBody>
      </p:sp>
      <p:sp>
        <p:nvSpPr>
          <p:cNvPr id="6149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6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№3</a:t>
            </a:r>
          </a:p>
        </p:txBody>
      </p:sp>
      <p:pic>
        <p:nvPicPr>
          <p:cNvPr id="7171" name="Picture 4" descr="сообщите учителю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468313" y="1628775"/>
            <a:ext cx="4751387" cy="4751388"/>
          </a:xfrm>
          <a:noFill/>
          <a:ln w="28575">
            <a:solidFill>
              <a:srgbClr val="000000"/>
            </a:solidFill>
          </a:ln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651500" y="2133600"/>
            <a:ext cx="2952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СООБЩИТЕ УЧИТЕЛЮ О ПОЖАРЕ</a:t>
            </a:r>
          </a:p>
        </p:txBody>
      </p:sp>
      <p:sp>
        <p:nvSpPr>
          <p:cNvPr id="7173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№4</a:t>
            </a:r>
          </a:p>
        </p:txBody>
      </p:sp>
      <p:pic>
        <p:nvPicPr>
          <p:cNvPr id="8195" name="Picture 4" descr="эвакуируйтесь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395288" y="1628775"/>
            <a:ext cx="5184775" cy="4649788"/>
          </a:xfrm>
          <a:noFill/>
          <a:ln w="28575">
            <a:solidFill>
              <a:srgbClr val="000000"/>
            </a:solidFill>
          </a:ln>
        </p:spPr>
      </p:pic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5795963" y="2781300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ЭВАКУИРУЙТЕСЬ!</a:t>
            </a:r>
          </a:p>
        </p:txBody>
      </p:sp>
      <p:sp>
        <p:nvSpPr>
          <p:cNvPr id="819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8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8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156325" y="1719263"/>
            <a:ext cx="2987675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100" b="1" dirty="0" smtClean="0"/>
              <a:t>ЕСЛИ ЭТО НЕ ПРЕДСТАВЛЯЕТ ОПАСНОСТИ, ПОЗВОНИТЕ В ПОЖАРНУЮ ОХРАНУ ИЗ ШКОЛЫ ИЛИ ИЗ БЛИЖАЙШЕГО ТАКСОФОНА: НАБЕРИТЕ 01, И ЧЕТКО СООБЩИТЕ АДРЕС ШКОЛЫ.</a:t>
            </a:r>
          </a:p>
        </p:txBody>
      </p:sp>
      <p:pic>
        <p:nvPicPr>
          <p:cNvPr id="9220" name="Picture 4" descr="позвоните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55650" y="1628775"/>
            <a:ext cx="4897438" cy="48958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9221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Правило №6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/>
              <a:t>НЕ ВХОДИТЕ НАЗАД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000" b="1" dirty="0" smtClean="0"/>
              <a:t>                           ВЫ МОЖЕТЕ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000" b="1" dirty="0" smtClean="0"/>
              <a:t>                                СГОРЕТЬ ПО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4000" b="1" dirty="0" smtClean="0"/>
              <a:t>                                        ПУТИ!</a:t>
            </a:r>
          </a:p>
        </p:txBody>
      </p:sp>
      <p:pic>
        <p:nvPicPr>
          <p:cNvPr id="10244" name="Picture 4" descr="潯ঌঌԲ膠ㄇ΀芕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36912"/>
            <a:ext cx="3214688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0400" y="6092825"/>
            <a:ext cx="863600" cy="765175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0" y="6137275"/>
            <a:ext cx="755650" cy="720725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500"/>
                            </p:stCondLst>
                            <p:childTnLst>
                              <p:par>
                                <p:cTn id="7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102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2276475"/>
            <a:ext cx="8229600" cy="3557588"/>
          </a:xfrm>
          <a:solidFill>
            <a:srgbClr val="FFFFCC"/>
          </a:solidFill>
        </p:spPr>
        <p:txBody>
          <a:bodyPr/>
          <a:lstStyle/>
          <a:p>
            <a:pPr marL="0" indent="365125">
              <a:lnSpc>
                <a:spcPct val="90000"/>
              </a:lnSpc>
              <a:buFontTx/>
              <a:buNone/>
            </a:pPr>
            <a:r>
              <a:rPr lang="ru-RU" sz="2400" b="1" i="1" dirty="0"/>
              <a:t>При аварии на АЭС</a:t>
            </a:r>
            <a:r>
              <a:rPr lang="ru-RU" sz="2400" b="1" dirty="0"/>
              <a:t>: </a:t>
            </a:r>
            <a:endParaRPr lang="en-US" sz="2400" b="1" dirty="0"/>
          </a:p>
          <a:p>
            <a:pPr marL="0" indent="365125">
              <a:lnSpc>
                <a:spcPct val="90000"/>
              </a:lnSpc>
              <a:buFontTx/>
              <a:buNone/>
            </a:pPr>
            <a:r>
              <a:rPr lang="ru-RU" sz="2400" b="1" dirty="0"/>
              <a:t>«Внимание! Говорит штаб гражданской</a:t>
            </a:r>
            <a:r>
              <a:rPr lang="en-US" sz="2400" b="1" dirty="0"/>
              <a:t> </a:t>
            </a:r>
            <a:r>
              <a:rPr lang="ru-RU" sz="2400" b="1" dirty="0"/>
              <a:t>обороны района. Граждане! Произошла авария на атомной электростанции. В районе поселка </a:t>
            </a:r>
            <a:r>
              <a:rPr lang="ru-RU" sz="2400" b="1" dirty="0" smtClean="0"/>
              <a:t>Леоново ожидается выпадение </a:t>
            </a:r>
            <a:r>
              <a:rPr lang="ru-RU" sz="2400" b="1" dirty="0"/>
              <a:t>радиоактивных веществ. Населению поселка находиться в жилых домах. Провести герметизацию помещений и подготовиться к эвакуации. В дальнейшем действовать в соответствии с указаниями штаба ГО».</a:t>
            </a:r>
          </a:p>
        </p:txBody>
      </p:sp>
      <p:sp>
        <p:nvSpPr>
          <p:cNvPr id="8196" name="Rectangle 4" descr="Фиолетовый узор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4400" b="1">
                <a:solidFill>
                  <a:srgbClr val="FECD98"/>
                </a:solidFill>
              </a:rPr>
              <a:t>Речевое оповещение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  <p:bldP spid="81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 descr="Фиолетовый узор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41438"/>
          </a:xfrm>
          <a:blipFill dpi="0" rotWithShape="1">
            <a:blip r:embed="rId2" cstate="print"/>
            <a:srcRect/>
            <a:tile tx="0" ty="0" sx="100000" sy="100000" flip="none" algn="tl"/>
          </a:blipFill>
          <a:ln/>
        </p:spPr>
        <p:txBody>
          <a:bodyPr/>
          <a:lstStyle/>
          <a:p>
            <a:pPr algn="ctr"/>
            <a:r>
              <a:rPr lang="ru-RU" b="1" dirty="0">
                <a:solidFill>
                  <a:srgbClr val="FECD98"/>
                </a:solidFill>
              </a:rPr>
              <a:t>Речевое оповещение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lnSpcReduction="10000"/>
          </a:bodyPr>
          <a:lstStyle/>
          <a:p>
            <a:pPr marL="0" indent="365125">
              <a:lnSpc>
                <a:spcPct val="80000"/>
              </a:lnSpc>
              <a:buFontTx/>
              <a:buNone/>
            </a:pPr>
            <a:r>
              <a:rPr lang="ru-RU" sz="2400" b="1" dirty="0"/>
              <a:t> </a:t>
            </a:r>
            <a:r>
              <a:rPr lang="ru-RU" sz="2400" b="1" i="1" dirty="0"/>
              <a:t>При аварии на химическом объекте</a:t>
            </a:r>
            <a:r>
              <a:rPr lang="ru-RU" sz="2400" b="1" dirty="0"/>
              <a:t> содержание информации может быть следующим: </a:t>
            </a:r>
            <a:endParaRPr lang="en-US" sz="2400" b="1" dirty="0"/>
          </a:p>
          <a:p>
            <a:pPr marL="0" indent="365125">
              <a:lnSpc>
                <a:spcPct val="80000"/>
              </a:lnSpc>
              <a:buFontTx/>
              <a:buNone/>
            </a:pPr>
            <a:r>
              <a:rPr lang="ru-RU" sz="2400" b="1" dirty="0"/>
              <a:t>«Внимание! Говорит штаб гражданской обороны города. Граждане! Произошла авария на комбинате с выбросом сильнодействующего ядовитого вещества - аммиака. Облако зараженного воздуха распространяется в направлении поселка </a:t>
            </a:r>
            <a:r>
              <a:rPr lang="ru-RU" sz="2400" b="1" dirty="0" smtClean="0"/>
              <a:t>Леоново. </a:t>
            </a:r>
            <a:r>
              <a:rPr lang="ru-RU" sz="2400" b="1" dirty="0"/>
              <a:t>Населению улиц </a:t>
            </a:r>
            <a:r>
              <a:rPr lang="ru-RU" sz="2400" b="1" dirty="0" smtClean="0"/>
              <a:t> Почтовая, Кооперативная находиться </a:t>
            </a:r>
            <a:r>
              <a:rPr lang="ru-RU" sz="2400" b="1" dirty="0"/>
              <a:t>в зданиях. Провести герметизацию своих жилищ.</a:t>
            </a:r>
          </a:p>
          <a:p>
            <a:pPr marL="0" indent="365125">
              <a:lnSpc>
                <a:spcPct val="80000"/>
              </a:lnSpc>
              <a:buFontTx/>
              <a:buNone/>
            </a:pPr>
            <a:r>
              <a:rPr lang="ru-RU" sz="2400" b="1" dirty="0" smtClean="0"/>
              <a:t>Населению улиц Погодаева, Трактовая, Садовая немедленно </a:t>
            </a:r>
            <a:r>
              <a:rPr lang="ru-RU" sz="2400" b="1" dirty="0"/>
              <a:t>покинуть жилые дома, учреждения, учебные заведения и выйти в район </a:t>
            </a:r>
            <a:r>
              <a:rPr lang="ru-RU" sz="2400" b="1" dirty="0" smtClean="0"/>
              <a:t>реки </a:t>
            </a:r>
            <a:r>
              <a:rPr lang="ru-RU" sz="2400" b="1" dirty="0" err="1" smtClean="0"/>
              <a:t>Селот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ь</a:t>
            </a:r>
            <a:r>
              <a:rPr lang="ru-RU" sz="2400" b="1" dirty="0" smtClean="0"/>
              <a:t>. </a:t>
            </a:r>
            <a:r>
              <a:rPr lang="ru-RU" sz="2400" b="1" dirty="0"/>
              <a:t>В дальнейшем действовать в соответствии с нашими указаниями».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1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629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Правила поведения в чрезвычайных ситуациях</vt:lpstr>
      <vt:lpstr>Правило №1 </vt:lpstr>
      <vt:lpstr>Правило №2</vt:lpstr>
      <vt:lpstr>Правило №3</vt:lpstr>
      <vt:lpstr>Правило №4</vt:lpstr>
      <vt:lpstr>Правило №5</vt:lpstr>
      <vt:lpstr>Правило №6</vt:lpstr>
      <vt:lpstr>Слайд 8</vt:lpstr>
      <vt:lpstr>Речевое оповещение</vt:lpstr>
      <vt:lpstr>При эвакуации необходимо взять с собой:</vt:lpstr>
      <vt:lpstr>Так что же такое ТЕРРОРИЗМ?</vt:lpstr>
      <vt:lpstr>Как вести себя ,став заложником террористов</vt:lpstr>
      <vt:lpstr>Как вести себя ,став заложником террористов</vt:lpstr>
      <vt:lpstr>При проведении операции по освобождению: </vt:lpstr>
      <vt:lpstr>Слайд 15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30</cp:revision>
  <dcterms:created xsi:type="dcterms:W3CDTF">2014-02-06T08:09:39Z</dcterms:created>
  <dcterms:modified xsi:type="dcterms:W3CDTF">2014-03-25T11:47:45Z</dcterms:modified>
</cp:coreProperties>
</file>