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2"/>
  </p:notesMasterIdLst>
  <p:sldIdLst>
    <p:sldId id="256" r:id="rId3"/>
    <p:sldId id="257" r:id="rId4"/>
    <p:sldId id="258" r:id="rId5"/>
    <p:sldId id="273" r:id="rId6"/>
    <p:sldId id="271" r:id="rId7"/>
    <p:sldId id="259" r:id="rId8"/>
    <p:sldId id="260" r:id="rId9"/>
    <p:sldId id="262" r:id="rId10"/>
    <p:sldId id="263" r:id="rId11"/>
    <p:sldId id="261" r:id="rId12"/>
    <p:sldId id="264" r:id="rId13"/>
    <p:sldId id="265" r:id="rId14"/>
    <p:sldId id="266" r:id="rId15"/>
    <p:sldId id="268" r:id="rId16"/>
    <p:sldId id="267" r:id="rId17"/>
    <p:sldId id="269" r:id="rId18"/>
    <p:sldId id="274" r:id="rId19"/>
    <p:sldId id="275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494F4-38D5-4D8C-8526-0859205074F0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8737D-0188-446C-B1A6-14233C4659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7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8737D-0188-446C-B1A6-14233C4659D3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F6D54-76D7-448B-BAC6-CA27541B8D67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A6526-CE26-48A1-A24B-9078BC570CD6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11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C15EF-4295-48D9-8107-1C34C55A8FE9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3B29-7C78-445E-A231-EE75DF9D8F80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323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FFA91-7D86-43F3-A220-31ED80BB2D22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050F7-72B7-485C-ACEC-D7FFF9FFB5F6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7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1CAEE-CBC8-4542-B763-03DF664DF616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EA586-574D-48CD-9A8B-074F0A9E3864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07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B3662-E28F-4E8D-ACB2-286AD491F09B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ED556-F2DB-4F75-9314-B9BB9B02672E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959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62918-146C-4E5D-A403-3AFCC40B60D6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68092-A433-468A-8D5F-646C940DC2A9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436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93501-3203-458E-9535-87162B77CC38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E6B9-10EC-4030-AB9C-7400DDA39BFA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78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E8AA-561F-4D71-8EA2-7295EA4BA5FC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7A55B-EFB6-4BF5-8E50-24D7ECB2667B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75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427B-649C-4EFB-9F33-1C624C49A214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CF98-D4F9-453D-A9A0-10E82D90B729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90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E7AFD-6A4D-4437-893B-EE879F45454D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3DE2-8CBA-4C78-AB00-C3BD0914EDDD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84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0181-6D1C-42DD-B621-0B9F9FCB3090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27C24-A282-4EF0-B9C0-6C85FF4AA816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15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988206-327A-468A-9287-D1232999AE59}" type="datetimeFigureOut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13.05.2013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418C9B-2941-40D4-A44B-827E15CDE7B2}" type="slidenum">
              <a:rPr 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126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8;&#1074;&#1072;&#1085;&#1086;&#1074;&#1072;\Desktop\&#1071;%20&#1084;&#1086;&#1075;&#1091;%20&#1089;&#1082;&#1072;&#1079;&#1072;&#1090;&#1100;%20&#1085;&#1077;&#1090;\alco_pesnya.wmv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&#1048;&#1074;&#1072;&#1085;&#1086;&#1074;&#1072;\Desktop\&#1071;%20&#1084;&#1086;&#1075;&#1091;%20&#1089;&#1082;&#1072;&#1079;&#1072;&#1090;&#1100;%20&#1085;&#1077;&#1090;\3_alco_rolik.wmv" TargetMode="External"/><Relationship Id="rId1" Type="http://schemas.openxmlformats.org/officeDocument/2006/relationships/video" Target="file:///C:\Documents%20and%20Settings\Admin\&#1056;&#1072;&#1073;&#1086;&#1095;&#1080;&#1081;%20&#1089;&#1090;&#1086;&#1083;\&#1071;%20&#1084;&#1086;&#1075;&#1091;%20&#1089;&#1082;&#1072;&#1079;&#1072;&#1090;&#1100;%20&#1085;&#1077;&#1090;\3_alco_rolik.wmv" TargetMode="Externa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/>
              <a:t>п</a:t>
            </a:r>
            <a:r>
              <a:rPr lang="ru-RU" dirty="0" smtClean="0"/>
              <a:t>одготовила:</a:t>
            </a:r>
          </a:p>
          <a:p>
            <a:pPr algn="r"/>
            <a:r>
              <a:rPr lang="ru-RU" dirty="0"/>
              <a:t>б</a:t>
            </a:r>
            <a:r>
              <a:rPr lang="ru-RU" dirty="0" smtClean="0"/>
              <a:t>иблиотекарь Иванова О.М.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19200"/>
            <a:ext cx="8352928" cy="2152650"/>
          </a:xfrm>
        </p:spPr>
        <p:txBody>
          <a:bodyPr/>
          <a:lstStyle/>
          <a:p>
            <a:r>
              <a:rPr lang="ru-RU" sz="4400" b="1" dirty="0" smtClean="0">
                <a:latin typeface="Arial Black" pitchFamily="34" charset="0"/>
              </a:rPr>
              <a:t>«Я могу сказать, НЕТ!»</a:t>
            </a:r>
            <a:endParaRPr lang="ru-RU" sz="4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82880" cy="2002234"/>
          </a:xfrm>
        </p:spPr>
        <p:txBody>
          <a:bodyPr/>
          <a:lstStyle/>
          <a:p>
            <a:r>
              <a:rPr lang="ru-RU" dirty="0" smtClean="0"/>
              <a:t>У подростков устойчивость нервной системы к алкоголю снижена, вследствие чего происходит глубокие и необратимые процессы её разрушения</a:t>
            </a:r>
            <a:endParaRPr lang="ru-RU" dirty="0"/>
          </a:p>
        </p:txBody>
      </p:sp>
      <p:pic>
        <p:nvPicPr>
          <p:cNvPr id="2050" name="Picture 2" descr="C:\Users\Иванова\Desktop\Я могу сказать нет\1289775677_22[1]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7022"/>
            <a:ext cx="6649806" cy="4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6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alco_pesnya.wmv">
            <a:hlinkClick r:id="" action="ppaction://media"/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5146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6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7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Главная опасность алкоголя – снижение самоконтроля</a:t>
            </a:r>
            <a:endParaRPr lang="ru-RU" dirty="0"/>
          </a:p>
        </p:txBody>
      </p:sp>
      <p:pic>
        <p:nvPicPr>
          <p:cNvPr id="4" name="Picture 2" descr="C:\Users\Акрам\Documents\25784766_1211750912_951995d9487037d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6983">
            <a:off x="485557" y="1539652"/>
            <a:ext cx="7533390" cy="503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65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16632"/>
            <a:ext cx="8964488" cy="3096344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/>
              <a:t>Сейчас отмечается рост подростково-юношеского алкоголизма, преимущественно за счет «пивной зависимости». Учащаются случаи алкогольной зависимости и даже алкогольных психозов у детей 10-12 лет. Установлено, что </a:t>
            </a:r>
            <a:r>
              <a:rPr lang="ru-RU" sz="2600" dirty="0">
                <a:solidFill>
                  <a:srgbClr val="FF0000"/>
                </a:solidFill>
              </a:rPr>
              <a:t>90% учащихся к </a:t>
            </a:r>
            <a:r>
              <a:rPr lang="ru-RU" sz="2600" dirty="0" smtClean="0">
                <a:solidFill>
                  <a:srgbClr val="FF0000"/>
                </a:solidFill>
              </a:rPr>
              <a:t>окончанию </a:t>
            </a:r>
            <a:r>
              <a:rPr lang="ru-RU" sz="2600" dirty="0">
                <a:solidFill>
                  <a:srgbClr val="FF0000"/>
                </a:solidFill>
              </a:rPr>
              <a:t>школы ощущали состояние опьянения. </a:t>
            </a:r>
            <a:endParaRPr lang="ru-RU" sz="2600" dirty="0" smtClean="0">
              <a:solidFill>
                <a:srgbClr val="FF0000"/>
              </a:solidFill>
            </a:endParaRPr>
          </a:p>
          <a:p>
            <a:r>
              <a:rPr lang="ru-RU" sz="1900" dirty="0"/>
              <a:t>Причины алкоголизма у подростков Социальное окружение в школе или на улице оказывает на нас большое влияние. Стремление выделиться или наоборот, быть как все, приводит к тому, что в итоге вся компания подростков начинает употреблять алкоголь. </a:t>
            </a:r>
            <a:endParaRPr lang="ru-RU" sz="1900" dirty="0" smtClean="0"/>
          </a:p>
          <a:p>
            <a:r>
              <a:rPr lang="ru-RU" sz="1900" dirty="0" smtClean="0"/>
              <a:t>Неудачи </a:t>
            </a:r>
            <a:r>
              <a:rPr lang="ru-RU" sz="1900" dirty="0"/>
              <a:t>в жизни, неумение рационально использовать свободное время также являются причинами подросткового алкоголизма</a:t>
            </a:r>
            <a:r>
              <a:rPr lang="ru-RU" sz="1900" dirty="0" smtClean="0"/>
              <a:t>.</a:t>
            </a:r>
          </a:p>
          <a:p>
            <a:pPr algn="ctr"/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Они считают, </a:t>
            </a:r>
            <a:r>
              <a:rPr lang="ru-RU" sz="2800" dirty="0">
                <a:solidFill>
                  <a:srgbClr val="FF0000"/>
                </a:solidFill>
              </a:rPr>
              <a:t>что это </a:t>
            </a:r>
            <a:r>
              <a:rPr lang="ru-RU" sz="2800" dirty="0" smtClean="0">
                <a:solidFill>
                  <a:srgbClr val="FF0000"/>
                </a:solidFill>
              </a:rPr>
              <a:t>круто!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Ну а если мы будем компанией, то точно что-то вспомним!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45024"/>
            <a:ext cx="3600400" cy="2952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Иванова\Desktop\Я могу сказать нет\1289775610_3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536" y="3361165"/>
            <a:ext cx="4176464" cy="348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5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Представьте себе 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Представьте себя в роли родителя, у которого пятнадцатилетний ребенок  пришел домой в час ночи совершенно пьяный.</a:t>
            </a:r>
          </a:p>
          <a:p>
            <a:r>
              <a:rPr lang="ru-RU" sz="2800" dirty="0" smtClean="0"/>
              <a:t>Подумайте и составьте список тем, вопросов, доводов, которые Вы будучи родителями обсудили со своим ребенком.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3561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pPr algn="ctr"/>
            <a:r>
              <a:rPr lang="ru-RU" dirty="0" smtClean="0"/>
              <a:t>Обсуждаем тему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3200" dirty="0" smtClean="0"/>
              <a:t>Назовите категории людей которым вообще не следует употреблять алкоголь?</a:t>
            </a:r>
          </a:p>
          <a:p>
            <a:r>
              <a:rPr lang="ru-RU" sz="3200" dirty="0" smtClean="0"/>
              <a:t>Правда ли алкоголь помогает бороться с депрессией, проблемами, является хорошим средством для развития общительности?</a:t>
            </a:r>
          </a:p>
          <a:p>
            <a:r>
              <a:rPr lang="ru-RU" sz="3200" dirty="0" smtClean="0"/>
              <a:t>Как можно отказаться от употребления алкоголя?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84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Подведение итога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Каждому участнику необходимо ответить на вопрос: Как употребление алкоголя может повлиять на мою жизнь?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541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Подведение итога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552" y="1600200"/>
            <a:ext cx="8280920" cy="4349080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/>
              <a:t>«Пока мы живы, мы многое можем изменит</a:t>
            </a:r>
            <a:r>
              <a:rPr lang="ru-RU" sz="2800" dirty="0" smtClean="0"/>
              <a:t>!, </a:t>
            </a:r>
            <a:r>
              <a:rPr lang="ru-RU" sz="2800" dirty="0"/>
              <a:t>исправить, даже когда кажется, что жизнь уже не имеет смысла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Имеет! Все образуется, переживется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Но только </a:t>
            </a:r>
            <a:r>
              <a:rPr lang="ru-RU" sz="2800" dirty="0"/>
              <a:t>пока мы живем! </a:t>
            </a:r>
            <a:endParaRPr lang="ru-RU" sz="2800" dirty="0" smtClean="0"/>
          </a:p>
          <a:p>
            <a:r>
              <a:rPr lang="ru-RU" sz="2800" dirty="0" smtClean="0"/>
              <a:t>А </a:t>
            </a:r>
            <a:r>
              <a:rPr lang="ru-RU" sz="2800" dirty="0"/>
              <a:t>сами для себя вы яв­ляетесь ценностью? Подумайте об этом</a:t>
            </a:r>
            <a:r>
              <a:rPr lang="ru-RU" sz="2800" dirty="0" smtClean="0"/>
              <a:t>...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Если вы для себя ценность, то что нужно делать - обе­регать себя иди разрушать? Подвергать различ­ным рискам или защищать? Наверное, обере­гать, и нам очень бы хотелось, чтобы вы берегли себя и тех, кто рядом, тех, кто вам дорог. </a:t>
            </a:r>
            <a:endParaRPr lang="ru-RU" sz="2800" dirty="0" smtClean="0"/>
          </a:p>
          <a:p>
            <a:r>
              <a:rPr lang="ru-RU" sz="2800" dirty="0" smtClean="0"/>
              <a:t>Это </a:t>
            </a:r>
            <a:r>
              <a:rPr lang="ru-RU" sz="2800" dirty="0"/>
              <a:t>в ваших силах!»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515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7924800" cy="4752528"/>
          </a:xfrm>
        </p:spPr>
        <p:txBody>
          <a:bodyPr/>
          <a:lstStyle/>
          <a:p>
            <a:pPr algn="ctr"/>
            <a:r>
              <a:rPr lang="ru-RU" sz="8800" dirty="0" smtClean="0">
                <a:solidFill>
                  <a:srgbClr val="FFFF00"/>
                </a:solidFill>
                <a:latin typeface="Arial Black" pitchFamily="34" charset="0"/>
              </a:rPr>
              <a:t>«Я могу </a:t>
            </a:r>
            <a:br>
              <a:rPr lang="ru-RU" sz="88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ru-RU" sz="8800" dirty="0" smtClean="0">
                <a:solidFill>
                  <a:srgbClr val="FFFF00"/>
                </a:solidFill>
                <a:latin typeface="Arial Black" pitchFamily="34" charset="0"/>
              </a:rPr>
              <a:t>сказать, </a:t>
            </a:r>
            <a:br>
              <a:rPr lang="ru-RU" sz="88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ru-RU" sz="8800" dirty="0" smtClean="0">
                <a:solidFill>
                  <a:srgbClr val="FFFF00"/>
                </a:solidFill>
                <a:latin typeface="Arial Black" pitchFamily="34" charset="0"/>
              </a:rPr>
              <a:t>нет!» </a:t>
            </a:r>
            <a:endParaRPr lang="ru-RU" sz="88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04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2938338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  <a:t>Всем спасибо за участие и внимание!</a:t>
            </a: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858218"/>
          </a:xfrm>
        </p:spPr>
        <p:txBody>
          <a:bodyPr/>
          <a:lstStyle/>
          <a:p>
            <a:pPr algn="ctr"/>
            <a:r>
              <a:rPr lang="ru-RU" sz="5400" b="1" dirty="0" smtClean="0">
                <a:latin typeface="+mn-lt"/>
              </a:rPr>
              <a:t>Официальные источники</a:t>
            </a:r>
            <a:endParaRPr lang="ru-RU" sz="5400" b="1" dirty="0">
              <a:latin typeface="+mn-lt"/>
            </a:endParaRPr>
          </a:p>
        </p:txBody>
      </p:sp>
      <p:pic>
        <p:nvPicPr>
          <p:cNvPr id="4" name="3_alco_rolik.wmv">
            <a:hlinkClick r:id="" action="ppaction://media"/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2286000" y="2671763"/>
            <a:ext cx="4572000" cy="2647950"/>
          </a:xfrm>
          <a:prstGeom prst="rect">
            <a:avLst/>
          </a:prstGeom>
        </p:spPr>
      </p:pic>
      <p:pic>
        <p:nvPicPr>
          <p:cNvPr id="5" name="3_alco_rolik.wmv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2286000" y="2105025"/>
            <a:ext cx="457200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8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video fullScrn="1">
              <p:cMediaNode vol="83000" numSld="2" showWhenStopped="0">
                <p:cTn id="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latin typeface="+mn-lt"/>
              </a:rPr>
              <a:t>«Ассоциации»</a:t>
            </a:r>
            <a:endParaRPr lang="ru-RU" sz="5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endParaRPr lang="ru-RU" sz="5400" b="1" dirty="0" smtClean="0"/>
          </a:p>
          <a:p>
            <a:pPr algn="ctr"/>
            <a:r>
              <a:rPr lang="ru-RU" sz="5400" b="1" dirty="0" smtClean="0"/>
              <a:t>АЛКОГОЛЬ</a:t>
            </a:r>
          </a:p>
          <a:p>
            <a:pPr algn="ctr"/>
            <a:r>
              <a:rPr lang="ru-RU" sz="5400" b="1" dirty="0" smtClean="0"/>
              <a:t>АЛКОГОЛИК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6429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крам\Documents\liqou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141" y="3068960"/>
            <a:ext cx="4940307" cy="3706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39552" y="911225"/>
            <a:ext cx="8490148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Алкого́ль (в медицинском </a:t>
            </a:r>
            <a:r>
              <a:rPr lang="ru-RU" sz="2200" b="1" dirty="0" smtClean="0">
                <a:solidFill>
                  <a:prstClr val="white"/>
                </a:solidFill>
                <a:cs typeface="Arial" charset="0"/>
              </a:rPr>
              <a:t>языке</a:t>
            </a: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, иногда — «а́лкоголь») (от араб. </a:t>
            </a:r>
            <a:r>
              <a:rPr lang="ar-AE" sz="2200" b="1" dirty="0" smtClean="0">
                <a:solidFill>
                  <a:prstClr val="white"/>
                </a:solidFill>
                <a:latin typeface="Impact" pitchFamily="34" charset="0"/>
              </a:rPr>
              <a:t>الغول‎‎</a:t>
            </a: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аль-куху́ль) — чаще всего подразумевается этанол (этиловый спирт или просто спирт), получаемый при ферментации сахаров (брожение).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В химии </a:t>
            </a:r>
            <a:r>
              <a:rPr lang="vi-VN" sz="2200" b="1" dirty="0" smtClean="0">
                <a:cs typeface="Arial" charset="0"/>
              </a:rPr>
              <a:t>алкоголями называют </a:t>
            </a: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любое органическое соединение, в </a:t>
            </a:r>
            <a:r>
              <a:rPr lang="vi-VN" sz="2200" b="1" dirty="0" smtClean="0">
                <a:cs typeface="Arial" charset="0"/>
              </a:rPr>
              <a:t>котором группа </a:t>
            </a: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-</a:t>
            </a:r>
            <a:r>
              <a:rPr lang="en-US" sz="2200" b="1" dirty="0" smtClean="0">
                <a:solidFill>
                  <a:prstClr val="white"/>
                </a:solidFill>
                <a:latin typeface="Impact" pitchFamily="34" charset="0"/>
                <a:cs typeface="Arial" charset="0"/>
              </a:rPr>
              <a:t>OH </a:t>
            </a:r>
            <a:r>
              <a:rPr lang="vi-VN" sz="2200" b="1" dirty="0" smtClean="0">
                <a:solidFill>
                  <a:prstClr val="white"/>
                </a:solidFill>
                <a:cs typeface="Arial" charset="0"/>
              </a:rPr>
              <a:t>связана с атомом углеводорода. </a:t>
            </a:r>
            <a:endParaRPr lang="ru-RU" sz="2200" b="1" dirty="0" smtClean="0">
              <a:solidFill>
                <a:prstClr val="white"/>
              </a:solidFill>
              <a:latin typeface="Impact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44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87" y="188640"/>
            <a:ext cx="8573185" cy="642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8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4536504" cy="1858218"/>
          </a:xfrm>
        </p:spPr>
        <p:txBody>
          <a:bodyPr/>
          <a:lstStyle/>
          <a:p>
            <a:pPr algn="ctr"/>
            <a:r>
              <a:rPr lang="ru-RU" sz="4000" b="1" dirty="0" smtClean="0"/>
              <a:t>Стадии алкогольного опьянения</a:t>
            </a:r>
            <a:endParaRPr lang="ru-RU" sz="4000" b="1" dirty="0"/>
          </a:p>
        </p:txBody>
      </p:sp>
      <p:pic>
        <p:nvPicPr>
          <p:cNvPr id="1026" name="Picture 2" descr="C:\Users\Иванова\Desktop\Я могу сказать нет\gemoliz-1[1]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251847"/>
            <a:ext cx="3168353" cy="26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420888"/>
            <a:ext cx="8604448" cy="352839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Легкая  алкогольное опьянения – содержание алкоголя в крови  0,5 - 1,5 промилле;</a:t>
            </a:r>
          </a:p>
          <a:p>
            <a:r>
              <a:rPr lang="ru-RU" sz="2800" dirty="0" smtClean="0"/>
              <a:t>Средняя  алкогольного опьянения – содержание алкоголя в крови  1,5 – 2,5 промилле;</a:t>
            </a:r>
          </a:p>
          <a:p>
            <a:r>
              <a:rPr lang="ru-RU" sz="2800" dirty="0" smtClean="0"/>
              <a:t>Тяжелое алкогольное опьянение – содержание алкоголя в крови 2,5 – 3 промилле.</a:t>
            </a:r>
          </a:p>
          <a:p>
            <a:r>
              <a:rPr lang="ru-RU" sz="2800" dirty="0" smtClean="0"/>
              <a:t>При увеличении содержания алкоголя в крови до 3 – 5 </a:t>
            </a:r>
            <a:r>
              <a:rPr lang="ru-RU" sz="2800" dirty="0" err="1" smtClean="0"/>
              <a:t>промиллей</a:t>
            </a:r>
            <a:r>
              <a:rPr lang="ru-RU" sz="2800" dirty="0" smtClean="0"/>
              <a:t> развивается тяжелое отравление  с возможным летальным исходом.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35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7924800" cy="792088"/>
          </a:xfrm>
        </p:spPr>
        <p:txBody>
          <a:bodyPr/>
          <a:lstStyle/>
          <a:p>
            <a:pPr algn="ctr"/>
            <a:r>
              <a:rPr lang="ru-RU" dirty="0" smtClean="0"/>
              <a:t>Легкое алкогольное опьянение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8210872" cy="496855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Подъем настроения, благодушие, стремление к общению;</a:t>
            </a:r>
          </a:p>
          <a:p>
            <a:r>
              <a:rPr lang="ru-RU" sz="1800" dirty="0" smtClean="0"/>
              <a:t>Снижается </a:t>
            </a:r>
            <a:r>
              <a:rPr lang="ru-RU" sz="1800" dirty="0"/>
              <a:t>способность концентрации внимания, </a:t>
            </a:r>
            <a:r>
              <a:rPr lang="ru-RU" sz="1800" dirty="0" smtClean="0"/>
              <a:t>ассоциации </a:t>
            </a:r>
            <a:r>
              <a:rPr lang="ru-RU" sz="1800" dirty="0"/>
              <a:t>становятся поверхностными, </a:t>
            </a:r>
            <a:r>
              <a:rPr lang="ru-RU" sz="1800" dirty="0" smtClean="0"/>
              <a:t>непоследовательными</a:t>
            </a:r>
            <a:r>
              <a:rPr lang="ru-RU" sz="1800" dirty="0"/>
              <a:t>, ускоренными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Суждения </a:t>
            </a:r>
            <a:r>
              <a:rPr lang="ru-RU" sz="1800" dirty="0" smtClean="0"/>
              <a:t>оказываются </a:t>
            </a:r>
            <a:r>
              <a:rPr lang="ru-RU" sz="1800" dirty="0"/>
              <a:t>легковесными, собственные возможности завышаются. </a:t>
            </a:r>
            <a:endParaRPr lang="ru-RU" sz="1800" dirty="0" smtClean="0"/>
          </a:p>
          <a:p>
            <a:r>
              <a:rPr lang="ru-RU" sz="1800" dirty="0" smtClean="0"/>
              <a:t>Нарушается </a:t>
            </a:r>
            <a:r>
              <a:rPr lang="ru-RU" sz="1800" dirty="0"/>
              <a:t>восприятие времени и пространства, поэтому особо опасно опьянение при работе с движущимися механизмами, на транспорте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Наблюдаются расширение </a:t>
            </a:r>
            <a:r>
              <a:rPr lang="ru-RU" sz="1800" dirty="0"/>
              <a:t>сосудов (</a:t>
            </a:r>
            <a:r>
              <a:rPr lang="ru-RU" sz="1800" dirty="0" err="1"/>
              <a:t>порозовение</a:t>
            </a:r>
            <a:r>
              <a:rPr lang="ru-RU" sz="1800" dirty="0"/>
              <a:t>, </a:t>
            </a:r>
            <a:r>
              <a:rPr lang="ru-RU" sz="1800" dirty="0" smtClean="0"/>
              <a:t>потепление </a:t>
            </a:r>
            <a:r>
              <a:rPr lang="ru-RU" sz="1800" dirty="0"/>
              <a:t>кожи, блеск глаз</a:t>
            </a:r>
            <a:r>
              <a:rPr lang="ru-RU" sz="1800" dirty="0" smtClean="0"/>
              <a:t>), снижение </a:t>
            </a:r>
            <a:r>
              <a:rPr lang="ru-RU" sz="1800" dirty="0"/>
              <a:t>тонуса сосудистой системы в целом (</a:t>
            </a:r>
            <a:r>
              <a:rPr lang="ru-RU" sz="1800" dirty="0" smtClean="0"/>
              <a:t>падение </a:t>
            </a:r>
            <a:r>
              <a:rPr lang="ru-RU" sz="1800" dirty="0"/>
              <a:t>артериального давления (АД), мышечного тонуса, дисфункция мозжечка (мышцы мягкие на ощупь, движения неточные и замедленные</a:t>
            </a:r>
            <a:r>
              <a:rPr lang="ru-RU" sz="1800" dirty="0" smtClean="0"/>
              <a:t>).</a:t>
            </a:r>
          </a:p>
          <a:p>
            <a:r>
              <a:rPr lang="ru-RU" sz="2800" dirty="0" smtClean="0"/>
              <a:t>ВОПРОС ? Что может произойти с человеком на данной стадии опьянения? Какие риски существуют?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7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/>
          <a:lstStyle/>
          <a:p>
            <a:pPr algn="ctr"/>
            <a:r>
              <a:rPr lang="ru-RU" dirty="0" smtClean="0"/>
              <a:t>Средние алкогольное опьянение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496944" cy="5112568"/>
          </a:xfrm>
        </p:spPr>
        <p:txBody>
          <a:bodyPr/>
          <a:lstStyle/>
          <a:p>
            <a:r>
              <a:rPr lang="ru-RU" sz="1800" dirty="0" smtClean="0"/>
              <a:t>Появляется </a:t>
            </a:r>
            <a:r>
              <a:rPr lang="ru-RU" sz="1800" dirty="0"/>
              <a:t>раздражительность, нередко с чувством обиды, недовольства, злобы, что отражается в высказываниях. Возможно агрессивное поведение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Расстройства мышления углубляются. </a:t>
            </a:r>
            <a:r>
              <a:rPr lang="ru-RU" sz="1800" dirty="0" smtClean="0"/>
              <a:t>Учащается </a:t>
            </a:r>
            <a:r>
              <a:rPr lang="ru-RU" sz="1800" dirty="0"/>
              <a:t>пульс, повышается артериальное давление (АД); однако периферические сосуды остаются расширенными, нарушается капиллярный </a:t>
            </a:r>
            <a:r>
              <a:rPr lang="ru-RU" sz="1800" dirty="0" smtClean="0"/>
              <a:t>кровоток</a:t>
            </a:r>
            <a:r>
              <a:rPr lang="ru-RU" sz="1800" dirty="0"/>
              <a:t>, поэтому лицо становится красным. </a:t>
            </a:r>
            <a:endParaRPr lang="ru-RU" sz="1800" dirty="0" smtClean="0"/>
          </a:p>
          <a:p>
            <a:r>
              <a:rPr lang="ru-RU" sz="1800" dirty="0" smtClean="0"/>
              <a:t>Нарастает </a:t>
            </a:r>
            <a:r>
              <a:rPr lang="ru-RU" sz="1800" dirty="0"/>
              <a:t>нарушение координации движений, </a:t>
            </a:r>
            <a:r>
              <a:rPr lang="ru-RU" sz="1800" dirty="0" smtClean="0"/>
              <a:t>постепенно </a:t>
            </a:r>
            <a:r>
              <a:rPr lang="ru-RU" sz="1800" dirty="0"/>
              <a:t>развиваются сонливость, вялость, наступает глубокий сон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При пробуждении отмечаются разбитость, тяжесть в голове, подавленное </a:t>
            </a:r>
            <a:r>
              <a:rPr lang="ru-RU" sz="1800" dirty="0" smtClean="0"/>
              <a:t>настроение</a:t>
            </a:r>
            <a:r>
              <a:rPr lang="ru-RU" sz="1800" dirty="0"/>
              <a:t>, недовольство собой и окружающими, раздражительность, отсутствие или снижение аппетита; затруднены осмысливание и </a:t>
            </a:r>
            <a:r>
              <a:rPr lang="ru-RU" sz="1800" dirty="0" smtClean="0"/>
              <a:t>концентрация </a:t>
            </a:r>
            <a:r>
              <a:rPr lang="ru-RU" sz="1800" dirty="0"/>
              <a:t>внимания, нарушена координация </a:t>
            </a:r>
            <a:r>
              <a:rPr lang="ru-RU" sz="1800" dirty="0" smtClean="0"/>
              <a:t>движений</a:t>
            </a:r>
            <a:r>
              <a:rPr lang="ru-RU" sz="1800" dirty="0"/>
              <a:t>, замедлен темп психических процессов.</a:t>
            </a:r>
          </a:p>
          <a:p>
            <a:r>
              <a:rPr lang="ru-RU" sz="2800" dirty="0" smtClean="0"/>
              <a:t>Вопросы: </a:t>
            </a:r>
            <a:r>
              <a:rPr lang="ru-RU" sz="2800" dirty="0"/>
              <a:t>Что может произойти с человеком на данной стадии опьянения? Какие риски существуют</a:t>
            </a:r>
            <a:r>
              <a:rPr lang="ru-RU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96069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94122"/>
          </a:xfrm>
        </p:spPr>
        <p:txBody>
          <a:bodyPr/>
          <a:lstStyle/>
          <a:p>
            <a:pPr algn="ctr"/>
            <a:r>
              <a:rPr lang="ru-RU" dirty="0" smtClean="0"/>
              <a:t> тяжёлое алкогольное опьянение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568952" cy="4925144"/>
          </a:xfrm>
        </p:spPr>
        <p:txBody>
          <a:bodyPr/>
          <a:lstStyle/>
          <a:p>
            <a:r>
              <a:rPr lang="ru-RU" sz="1800" dirty="0" smtClean="0"/>
              <a:t>Нарушена </a:t>
            </a:r>
            <a:r>
              <a:rPr lang="ru-RU" sz="1800" dirty="0"/>
              <a:t>ориентировка в окружающем пространстве, речь замедляется и перемежается паузами, утрачивается мимика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Вестибулярные </a:t>
            </a:r>
            <a:r>
              <a:rPr lang="ru-RU" sz="1800" dirty="0"/>
              <a:t>расстройства - головокружение, тошнота, рвота. С нарастанием опьянения усиливается нарушение сознания, вплоть до развития комы, замедляется дыхание, понижается тонус </a:t>
            </a:r>
            <a:r>
              <a:rPr lang="ru-RU" sz="1800" dirty="0" smtClean="0"/>
              <a:t>сердечно-сосудистой </a:t>
            </a:r>
            <a:r>
              <a:rPr lang="ru-RU" sz="1800" dirty="0"/>
              <a:t>системы, развиваются </a:t>
            </a:r>
            <a:r>
              <a:rPr lang="ru-RU" sz="1800" dirty="0" smtClean="0"/>
              <a:t>обездвиженность</a:t>
            </a:r>
            <a:r>
              <a:rPr lang="ru-RU" sz="1800" dirty="0"/>
              <a:t>, расслабление мышц. В результате паралича дыхательного центра может наступить смерть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После тяжелого алкогольного </a:t>
            </a:r>
            <a:r>
              <a:rPr lang="ru-RU" sz="1800" dirty="0" smtClean="0"/>
              <a:t>опьянения </a:t>
            </a:r>
            <a:r>
              <a:rPr lang="ru-RU" sz="1800" dirty="0"/>
              <a:t>психические и неврологические </a:t>
            </a:r>
            <a:r>
              <a:rPr lang="ru-RU" sz="1800" dirty="0" smtClean="0"/>
              <a:t>расстройства </a:t>
            </a:r>
            <a:r>
              <a:rPr lang="ru-RU" sz="1800" dirty="0"/>
              <a:t>выражены сильнее. Человек не помнит, что с ним происходило. В течение нескольких суток возможно расстройство сна, </a:t>
            </a:r>
            <a:r>
              <a:rPr lang="ru-RU" sz="1800" dirty="0" smtClean="0"/>
              <a:t>при приеме </a:t>
            </a:r>
            <a:r>
              <a:rPr lang="ru-RU" sz="1800" dirty="0"/>
              <a:t>снотворных может вызвать тяжелые </a:t>
            </a:r>
            <a:r>
              <a:rPr lang="ru-RU" sz="1800" dirty="0" smtClean="0"/>
              <a:t>осложнения</a:t>
            </a:r>
            <a:r>
              <a:rPr lang="ru-RU" sz="1800" dirty="0"/>
              <a:t>.</a:t>
            </a:r>
          </a:p>
          <a:p>
            <a:r>
              <a:rPr lang="ru-RU" sz="2800" dirty="0" smtClean="0"/>
              <a:t>Вопросы: </a:t>
            </a:r>
            <a:r>
              <a:rPr lang="ru-RU" sz="2800" dirty="0"/>
              <a:t>Что может произойти с </a:t>
            </a:r>
            <a:r>
              <a:rPr lang="ru-RU" sz="2800" dirty="0" smtClean="0"/>
              <a:t>человеком </a:t>
            </a:r>
            <a:r>
              <a:rPr lang="ru-RU" sz="2800" dirty="0"/>
              <a:t>на данной стадии опьянения? Какие </a:t>
            </a:r>
            <a:r>
              <a:rPr lang="ru-RU" sz="2800" dirty="0" smtClean="0"/>
              <a:t>риски </a:t>
            </a:r>
            <a:r>
              <a:rPr lang="ru-RU" sz="2800" dirty="0"/>
              <a:t>существуют?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0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600</TotalTime>
  <Words>831</Words>
  <Application>Microsoft Office PowerPoint</Application>
  <PresentationFormat>Экран (4:3)</PresentationFormat>
  <Paragraphs>65</Paragraphs>
  <Slides>19</Slides>
  <Notes>8</Notes>
  <HiddenSlides>0</HiddenSlides>
  <MMClips>3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Горизонт</vt:lpstr>
      <vt:lpstr>Тема Office</vt:lpstr>
      <vt:lpstr>«Я могу сказать, НЕТ!»</vt:lpstr>
      <vt:lpstr>Официальные источники</vt:lpstr>
      <vt:lpstr>«Ассоциации»</vt:lpstr>
      <vt:lpstr>Презентация PowerPoint</vt:lpstr>
      <vt:lpstr>Презентация PowerPoint</vt:lpstr>
      <vt:lpstr>Стадии алкогольного опьянения</vt:lpstr>
      <vt:lpstr>Легкое алкогольное опьянение</vt:lpstr>
      <vt:lpstr>Средние алкогольное опьянение</vt:lpstr>
      <vt:lpstr> тяжёлое алкогольное опьянение </vt:lpstr>
      <vt:lpstr>У подростков устойчивость нервной системы к алкоголю снижена, вследствие чего происходит глубокие и необратимые процессы её разрушения</vt:lpstr>
      <vt:lpstr>Презентация PowerPoint</vt:lpstr>
      <vt:lpstr>Главная опасность алкоголя – снижение самоконтроля</vt:lpstr>
      <vt:lpstr>Презентация PowerPoint</vt:lpstr>
      <vt:lpstr>Представьте себе …</vt:lpstr>
      <vt:lpstr>Обсуждаем тему</vt:lpstr>
      <vt:lpstr>Подведение итога</vt:lpstr>
      <vt:lpstr>Подведение итога</vt:lpstr>
      <vt:lpstr>«Я могу  сказать,  нет!» </vt:lpstr>
      <vt:lpstr>Всем спасибо за участие и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</dc:creator>
  <cp:lastModifiedBy>Иванова</cp:lastModifiedBy>
  <cp:revision>30</cp:revision>
  <dcterms:created xsi:type="dcterms:W3CDTF">2013-03-04T03:44:45Z</dcterms:created>
  <dcterms:modified xsi:type="dcterms:W3CDTF">2013-05-13T01:05:33Z</dcterms:modified>
</cp:coreProperties>
</file>