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8" r:id="rId3"/>
    <p:sldId id="274" r:id="rId4"/>
    <p:sldId id="265" r:id="rId5"/>
    <p:sldId id="273" r:id="rId6"/>
    <p:sldId id="264" r:id="rId7"/>
    <p:sldId id="270" r:id="rId8"/>
    <p:sldId id="275" r:id="rId9"/>
    <p:sldId id="276" r:id="rId10"/>
    <p:sldId id="280" r:id="rId11"/>
    <p:sldId id="277" r:id="rId12"/>
    <p:sldId id="281" r:id="rId13"/>
    <p:sldId id="279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719AD-E292-4385-B8A2-017BB4859555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F949B-BEAE-4E8B-A954-AD9BCF63CF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F949B-BEAE-4E8B-A954-AD9BCF63CF2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F3D260F-46F9-4414-B3F9-1A7D7354BB9A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CBDEDC-A846-4CA5-8B80-C9503772B0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714356"/>
            <a:ext cx="6886580" cy="3571900"/>
          </a:xfrm>
        </p:spPr>
        <p:txBody>
          <a:bodyPr>
            <a:prstTxWarp prst="textWave1">
              <a:avLst/>
            </a:prstTxWarp>
            <a:noAutofit/>
          </a:bodyPr>
          <a:lstStyle/>
          <a:p>
            <a:r>
              <a:rPr lang="ru-RU" sz="6000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Урок-встреча</a:t>
            </a:r>
            <a:br>
              <a:rPr lang="ru-RU" sz="6000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6000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«Этот непростой предлог»</a:t>
            </a:r>
            <a:endParaRPr lang="ru-RU" sz="6000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929198"/>
            <a:ext cx="5500726" cy="1928802"/>
          </a:xfrm>
        </p:spPr>
        <p:txBody>
          <a:bodyPr>
            <a:noAutofit/>
          </a:bodyPr>
          <a:lstStyle/>
          <a:p>
            <a:r>
              <a:rPr lang="ru-RU" sz="2000" dirty="0" smtClean="0"/>
              <a:t>Учитель русского языка и литературы МБОУ«Средняя школа №2 </a:t>
            </a:r>
            <a:r>
              <a:rPr lang="ru-RU" sz="2000" dirty="0" err="1" smtClean="0"/>
              <a:t>им.Е.В.Камышева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г.Гагарина Смоленской области</a:t>
            </a:r>
          </a:p>
          <a:p>
            <a:r>
              <a:rPr lang="ru-RU" sz="2000" dirty="0" smtClean="0"/>
              <a:t>Кирюшкина Ольга Васильевна.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     Закрепление изученного.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 Сейчас мы потренируемся различать предлоги простые и составные.</a:t>
            </a:r>
          </a:p>
          <a:p>
            <a:pPr>
              <a:buNone/>
            </a:pPr>
            <a:r>
              <a:rPr lang="ru-RU" dirty="0" smtClean="0"/>
              <a:t>Работа в парах.</a:t>
            </a:r>
          </a:p>
          <a:p>
            <a:pPr>
              <a:buNone/>
            </a:pPr>
            <a:r>
              <a:rPr lang="ru-RU" dirty="0" smtClean="0"/>
              <a:t>Задание. Диктуем друг другу 4 производных и 4 непроизводных предлога, которые нужно  записать  в 2 колонки: простые и составные предлоги. Проверяем по учебнику правильность написания. Выставляем отметки.</a:t>
            </a:r>
          </a:p>
          <a:p>
            <a:pPr>
              <a:buNone/>
            </a:pPr>
            <a:r>
              <a:rPr lang="ru-RU" dirty="0" smtClean="0"/>
              <a:t>Критерии оценивания:</a:t>
            </a:r>
          </a:p>
          <a:p>
            <a:pPr>
              <a:buNone/>
            </a:pPr>
            <a:r>
              <a:rPr lang="ru-RU" dirty="0" smtClean="0"/>
              <a:t>«5»-8+                         «3» - 4-5+</a:t>
            </a:r>
          </a:p>
          <a:p>
            <a:pPr>
              <a:buNone/>
            </a:pPr>
            <a:r>
              <a:rPr lang="ru-RU" dirty="0" smtClean="0"/>
              <a:t>«4»-7-6+                      «2» - 1-2-3+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solidFill>
            <a:srgbClr val="FFFF00"/>
          </a:solidFill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  <a:t/>
            </a:r>
            <a:b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</a:br>
            <a:r>
              <a:rPr lang="ru-RU" sz="2200" dirty="0" smtClean="0">
                <a:solidFill>
                  <a:srgbClr val="3399FF"/>
                </a:solidFill>
              </a:rPr>
              <a:t> </a:t>
            </a:r>
            <a:br>
              <a:rPr lang="ru-RU" sz="2200" dirty="0" smtClean="0">
                <a:solidFill>
                  <a:srgbClr val="3399FF"/>
                </a:solidFill>
              </a:rPr>
            </a:br>
            <a:r>
              <a:rPr lang="ru-RU" sz="2200" dirty="0" smtClean="0">
                <a:solidFill>
                  <a:srgbClr val="3399FF"/>
                </a:solidFill>
              </a:rPr>
              <a:t/>
            </a:r>
            <a:br>
              <a:rPr lang="ru-RU" sz="2200" dirty="0" smtClean="0">
                <a:solidFill>
                  <a:srgbClr val="3399FF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 Умей различать: в течении(е), в продолжении(е)?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 именах существительных пишутся падежные окончания   и.</a:t>
            </a:r>
            <a:r>
              <a:rPr lang="ru-RU" sz="4000" dirty="0" smtClean="0">
                <a:solidFill>
                  <a:srgbClr val="FF0000"/>
                </a:solidFill>
                <a:latin typeface="Lucida Console" pitchFamily="49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Lucida Console" pitchFamily="49" charset="0"/>
              </a:rPr>
            </a:br>
            <a:endParaRPr lang="ru-RU" b="1" cap="none" dirty="0">
              <a:ln/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215370" cy="4873752"/>
          </a:xfrm>
        </p:spPr>
        <p:txBody>
          <a:bodyPr>
            <a:normAutofit/>
          </a:bodyPr>
          <a:lstStyle/>
          <a:p>
            <a:pPr marL="261938" indent="282575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FFF00"/>
                </a:solidFill>
                <a:latin typeface="Lucida Console" pitchFamily="49" charset="0"/>
              </a:rPr>
              <a:t>:</a:t>
            </a:r>
          </a:p>
          <a:p>
            <a:pPr marL="261938" indent="282575">
              <a:lnSpc>
                <a:spcPct val="90000"/>
              </a:lnSpc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В предлогах, образованных от имени существительных, на конце пишется е.</a:t>
            </a:r>
          </a:p>
          <a:p>
            <a:pPr marL="261938" indent="282575">
              <a:lnSpc>
                <a:spcPct val="90000"/>
              </a:lnSpc>
              <a:buFontTx/>
              <a:buNone/>
            </a:pPr>
            <a:endParaRPr lang="ru-RU" sz="3200" b="1" dirty="0"/>
          </a:p>
        </p:txBody>
      </p:sp>
      <p:pic>
        <p:nvPicPr>
          <p:cNvPr id="4" name="Picture 4" descr="сканирование"/>
          <p:cNvPicPr>
            <a:picLocks noChangeAspect="1" noChangeArrowheads="1"/>
          </p:cNvPicPr>
          <p:nvPr/>
        </p:nvPicPr>
        <p:blipFill>
          <a:blip r:embed="rId2">
            <a:lum bright="-4000" contrast="20000"/>
            <a:grayscl/>
          </a:blip>
          <a:srcRect t="55260"/>
          <a:stretch>
            <a:fillRect/>
          </a:stretch>
        </p:blipFill>
        <p:spPr>
          <a:xfrm>
            <a:off x="3571868" y="642918"/>
            <a:ext cx="4714908" cy="3357586"/>
          </a:xfrm>
          <a:prstGeom prst="rect">
            <a:avLst/>
          </a:prstGeo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357158" y="3571876"/>
            <a:ext cx="8001056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 предлогах, образованных    от       имени существительных, на     конце   пишется   е.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6" name="Picture 8" descr="сканирование"/>
          <p:cNvPicPr>
            <a:picLocks noChangeAspect="1" noChangeArrowheads="1"/>
          </p:cNvPicPr>
          <p:nvPr/>
        </p:nvPicPr>
        <p:blipFill>
          <a:blip r:embed="rId2">
            <a:lum bright="-6000" contrast="22000"/>
            <a:grayscl/>
          </a:blip>
          <a:srcRect b="58020"/>
          <a:stretch>
            <a:fillRect/>
          </a:stretch>
        </p:blipFill>
        <p:spPr>
          <a:xfrm>
            <a:off x="2428860" y="4357694"/>
            <a:ext cx="4540250" cy="250030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accent3"/>
                </a:solidFill>
              </a:rPr>
              <a:t>Морфологический разбор предлога.</a:t>
            </a:r>
          </a:p>
          <a:p>
            <a:pPr algn="ctr"/>
            <a:r>
              <a:rPr lang="ru-RU" sz="24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 разбора: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1)Часть речи. Общее значение.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2) Морфологический признак: простой или составной; производный или непроизводный.</a:t>
            </a:r>
          </a:p>
          <a:p>
            <a:pPr algn="ctr"/>
            <a:r>
              <a:rPr lang="ru-RU" sz="24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Образец разбора:</a:t>
            </a:r>
          </a:p>
          <a:p>
            <a:r>
              <a:rPr lang="ru-RU" sz="24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Над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землёю туман облаками вставал.</a:t>
            </a: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323850" y="2851150"/>
            <a:ext cx="40608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u="sng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Устный разбор </a:t>
            </a:r>
            <a:br>
              <a:rPr lang="ru-RU" sz="2400" u="sng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Над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предлог. </a:t>
            </a:r>
          </a:p>
          <a:p>
            <a:r>
              <a:rPr lang="ru-RU" sz="2400" dirty="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Служит для связи</a:t>
            </a:r>
            <a:r>
              <a:rPr lang="ru-RU" sz="2400" dirty="0"/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главного </a:t>
            </a:r>
            <a:b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слова </a:t>
            </a:r>
            <a:r>
              <a:rPr lang="ru-RU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вставал 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 зависимым </a:t>
            </a:r>
            <a:b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словом </a:t>
            </a:r>
            <a:r>
              <a:rPr lang="ru-RU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землёю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Тв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п.)</a:t>
            </a:r>
            <a:r>
              <a:rPr lang="ru-RU" sz="2400" dirty="0"/>
              <a:t> </a:t>
            </a:r>
          </a:p>
          <a:p>
            <a:r>
              <a:rPr lang="ru-RU" sz="2400" dirty="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Имеет морфологические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признаки - простой, </a:t>
            </a:r>
            <a:b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непроизводный, 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неизменяемое слово.</a:t>
            </a:r>
            <a:endParaRPr lang="ru-RU" sz="2400" dirty="0"/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4500563" y="2852738"/>
            <a:ext cx="4643437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ru-RU" sz="2800" u="sng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Письменный разбор </a:t>
            </a:r>
            <a:br>
              <a:rPr lang="ru-RU" sz="2800" u="sng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На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д-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предлог.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ru-RU" sz="28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Вставал </a:t>
            </a:r>
            <a:r>
              <a:rPr lang="ru-RU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над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землёй.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ru-RU" sz="28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Морфологические признаки:</a:t>
            </a:r>
            <a:b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простой, </a:t>
            </a:r>
            <a:b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непроизводный, неизменяемое</a:t>
            </a:r>
            <a:b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слово.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323850" y="285115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4500563" y="2852738"/>
            <a:ext cx="4643437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714356"/>
            <a:ext cx="728667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/>
                </a:solidFill>
              </a:rPr>
              <a:t>Устное задание «Клик»</a:t>
            </a:r>
          </a:p>
          <a:p>
            <a:pPr algn="ctr"/>
            <a:r>
              <a:rPr lang="ru-RU" sz="2800" b="1" dirty="0" smtClean="0">
                <a:solidFill>
                  <a:schemeClr val="accent3"/>
                </a:solidFill>
              </a:rPr>
              <a:t>(для того, кто первым назовёт 3 служебные части речи):</a:t>
            </a:r>
          </a:p>
          <a:p>
            <a:pPr algn="ctr"/>
            <a:r>
              <a:rPr lang="ru-RU" sz="2800" b="1" dirty="0" smtClean="0">
                <a:solidFill>
                  <a:schemeClr val="accent3"/>
                </a:solidFill>
              </a:rPr>
              <a:t>Сравни 2 предложения, найди предлог (предлоги), сделай </a:t>
            </a:r>
          </a:p>
          <a:p>
            <a:pPr algn="ctr"/>
            <a:r>
              <a:rPr lang="ru-RU" sz="2800" b="1" dirty="0" smtClean="0">
                <a:solidFill>
                  <a:schemeClr val="accent3"/>
                </a:solidFill>
              </a:rPr>
              <a:t>морфологический разбор предлога(-</a:t>
            </a:r>
            <a:r>
              <a:rPr lang="ru-RU" sz="2800" b="1" dirty="0" err="1" smtClean="0">
                <a:solidFill>
                  <a:schemeClr val="accent3"/>
                </a:solidFill>
              </a:rPr>
              <a:t>ов</a:t>
            </a:r>
            <a:r>
              <a:rPr lang="ru-RU" sz="2800" b="1" dirty="0" smtClean="0">
                <a:solidFill>
                  <a:schemeClr val="accent3"/>
                </a:solidFill>
              </a:rPr>
              <a:t>).</a:t>
            </a:r>
          </a:p>
          <a:p>
            <a:pPr algn="ctr"/>
            <a:r>
              <a:rPr lang="ru-RU" sz="28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 разбора: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1)Часть речи. Общее значение.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2) Морфологический признак: простой или составной; производный или непроизводный.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Благодаря частым дождям… урожай на славу.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Гость ушёл… благодаря хозяйку.</a:t>
            </a:r>
          </a:p>
          <a:p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Задание. Творческий экспресс.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Нарисуй поезд и в окошечках вагонов запиши всё,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что ты знаешь о предлоге.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323850" y="285115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4500563" y="2852738"/>
            <a:ext cx="4643437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Рисунок 4" descr="Поезд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786191"/>
            <a:ext cx="9358378" cy="30718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1ьиь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3357562"/>
            <a:ext cx="2256452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2844" y="357166"/>
            <a:ext cx="67151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Цель: формирование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речевой компетентности учащихся.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проверить знания учащихся по теме «Предлог»;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продолжать работу по совершенствованию умения употреблять предлоги в речи и на письме;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развивать связную диалогическую и монологическую   речь школьников.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cap="none" dirty="0" smtClean="0">
                <a:ln w="18000">
                  <a:solidFill>
                    <a:schemeClr val="accent5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Словарь.</a:t>
            </a:r>
            <a:endParaRPr lang="ru-RU" b="1" cap="none" dirty="0">
              <a:ln w="18000">
                <a:solidFill>
                  <a:schemeClr val="accent5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7467600" cy="4873752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Компете́нтность</a:t>
            </a:r>
            <a:r>
              <a:rPr lang="ru-RU" dirty="0" smtClean="0"/>
              <a:t> — наличие знаний и опыта, необходимых для эффективной деятельности в заданной предметной области. 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Опыт+ЗУН</a:t>
            </a:r>
            <a:endParaRPr lang="ru-RU" dirty="0" smtClean="0"/>
          </a:p>
          <a:p>
            <a:r>
              <a:rPr lang="ru-RU" dirty="0" smtClean="0"/>
              <a:t>Знания</a:t>
            </a:r>
          </a:p>
          <a:p>
            <a:r>
              <a:rPr lang="ru-RU" dirty="0" smtClean="0"/>
              <a:t>Умения</a:t>
            </a:r>
          </a:p>
          <a:p>
            <a:r>
              <a:rPr lang="ru-RU" dirty="0" smtClean="0"/>
              <a:t>Навыки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Рисунок 3" descr="ьььь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143116"/>
            <a:ext cx="2357422" cy="3000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Лингвистическая разминка.</a:t>
            </a:r>
            <a:endParaRPr lang="ru-RU" sz="4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7786742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Исправьте речевые ошибки в предложениях при употреблении предлогов.</a:t>
            </a:r>
          </a:p>
          <a:p>
            <a:endParaRPr lang="ru-RU" dirty="0" smtClean="0"/>
          </a:p>
          <a:p>
            <a:r>
              <a:rPr lang="ru-RU" i="1" dirty="0" smtClean="0"/>
              <a:t>- Я пришёл со школы.</a:t>
            </a:r>
          </a:p>
          <a:p>
            <a:r>
              <a:rPr lang="ru-RU" i="1" dirty="0" smtClean="0"/>
              <a:t>Ты любишь пирожки с капусты?</a:t>
            </a:r>
            <a:endParaRPr lang="ru-RU" dirty="0" smtClean="0"/>
          </a:p>
          <a:p>
            <a:r>
              <a:rPr lang="ru-RU" i="1" dirty="0" smtClean="0"/>
              <a:t>- Согласна приказа вы приняты на работу.</a:t>
            </a:r>
            <a:endParaRPr lang="ru-RU" dirty="0" smtClean="0"/>
          </a:p>
          <a:p>
            <a:r>
              <a:rPr lang="ru-RU" i="1" dirty="0" smtClean="0"/>
              <a:t>- По истечению срока договора выплачивается зарплата.</a:t>
            </a:r>
            <a:endParaRPr lang="ru-RU" dirty="0" smtClean="0"/>
          </a:p>
          <a:p>
            <a:r>
              <a:rPr lang="ru-RU" i="1" dirty="0" smtClean="0"/>
              <a:t>По приезду поезда  посмотрите расписание.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КРОССВОРД</a:t>
            </a:r>
            <a:r>
              <a:rPr lang="ru-RU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.</a:t>
            </a:r>
            <a:endParaRPr lang="ru-RU" sz="4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7786742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Антоним предлога </a:t>
            </a:r>
            <a:r>
              <a:rPr lang="ru-RU" i="1" dirty="0" smtClean="0"/>
              <a:t>впереди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  </a:t>
            </a:r>
            <a:r>
              <a:rPr lang="ru-RU" b="1" dirty="0" smtClean="0"/>
              <a:t>Позади</a:t>
            </a:r>
          </a:p>
          <a:p>
            <a:pPr lvl="0"/>
            <a:r>
              <a:rPr lang="ru-RU" dirty="0" smtClean="0"/>
              <a:t>Антоним предлога </a:t>
            </a:r>
            <a:r>
              <a:rPr lang="ru-RU" i="1" dirty="0" smtClean="0"/>
              <a:t>до </a:t>
            </a:r>
            <a:r>
              <a:rPr lang="ru-RU" dirty="0" smtClean="0"/>
              <a:t>(со значением времени).</a:t>
            </a:r>
          </a:p>
          <a:p>
            <a:pPr lvl="0">
              <a:buNone/>
            </a:pPr>
            <a:r>
              <a:rPr lang="ru-RU" dirty="0" smtClean="0"/>
              <a:t>  </a:t>
            </a:r>
            <a:r>
              <a:rPr lang="ru-RU" b="1" dirty="0" smtClean="0"/>
              <a:t>После</a:t>
            </a:r>
          </a:p>
          <a:p>
            <a:pPr lvl="0"/>
            <a:r>
              <a:rPr lang="ru-RU" dirty="0" smtClean="0"/>
              <a:t>Синоним предлога</a:t>
            </a:r>
            <a:r>
              <a:rPr lang="ru-RU" i="1" dirty="0" smtClean="0"/>
              <a:t> через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b="1" dirty="0" smtClean="0"/>
              <a:t>  Сквозь</a:t>
            </a:r>
          </a:p>
          <a:p>
            <a:pPr lvl="0"/>
            <a:r>
              <a:rPr lang="ru-RU" dirty="0" smtClean="0"/>
              <a:t>Синоним предлога </a:t>
            </a:r>
            <a:r>
              <a:rPr lang="ru-RU" i="1" dirty="0" smtClean="0"/>
              <a:t>кругом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b="1" dirty="0" smtClean="0"/>
              <a:t>   Вокруг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cap="none" dirty="0" smtClean="0">
                <a:ln w="18000">
                  <a:solidFill>
                    <a:schemeClr val="accent5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КРОССВОРД.</a:t>
            </a:r>
            <a:endParaRPr lang="ru-RU" b="1" cap="none" dirty="0">
              <a:ln w="18000">
                <a:solidFill>
                  <a:schemeClr val="accent5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заполнении кроссворда мы вспомним лексику. </a:t>
            </a:r>
          </a:p>
          <a:p>
            <a:r>
              <a:rPr lang="ru-RU" dirty="0" smtClean="0"/>
              <a:t>Что такое синонимы, антонимы?</a:t>
            </a:r>
          </a:p>
          <a:p>
            <a:r>
              <a:rPr lang="ru-RU" dirty="0" smtClean="0"/>
              <a:t> Синоним предлогов </a:t>
            </a:r>
            <a:r>
              <a:rPr lang="ru-RU" i="1" dirty="0" smtClean="0"/>
              <a:t>возле, вблизи, в присутствии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При</a:t>
            </a:r>
          </a:p>
          <a:p>
            <a:pPr lvl="0"/>
            <a:r>
              <a:rPr lang="ru-RU" dirty="0" smtClean="0"/>
              <a:t>Антоним предлога </a:t>
            </a:r>
            <a:r>
              <a:rPr lang="ru-RU" i="1" dirty="0" smtClean="0"/>
              <a:t>вдоль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  </a:t>
            </a:r>
            <a:r>
              <a:rPr lang="ru-RU" b="1" dirty="0" smtClean="0"/>
              <a:t>Поперёк</a:t>
            </a:r>
          </a:p>
          <a:p>
            <a:pPr lvl="0"/>
            <a:r>
              <a:rPr lang="ru-RU" dirty="0" smtClean="0"/>
              <a:t>Синоним предлогов </a:t>
            </a:r>
            <a:r>
              <a:rPr lang="ru-RU" i="1" dirty="0" smtClean="0"/>
              <a:t>наперекор, против, несмотря на</a:t>
            </a:r>
            <a:r>
              <a:rPr lang="ru-RU" dirty="0" smtClean="0"/>
              <a:t>.</a:t>
            </a:r>
          </a:p>
          <a:p>
            <a:pPr lvl="0"/>
            <a:r>
              <a:rPr lang="ru-RU" b="1" dirty="0" smtClean="0"/>
              <a:t>Вопреки</a:t>
            </a:r>
            <a:endParaRPr lang="ru-RU" b="1" dirty="0"/>
          </a:p>
        </p:txBody>
      </p:sp>
      <p:pic>
        <p:nvPicPr>
          <p:cNvPr id="5" name="Picture 7" descr="C05-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26300" y="3143248"/>
            <a:ext cx="1917700" cy="26431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  <a:t/>
            </a:r>
            <a:b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Lucida Console" pitchFamily="49" charset="0"/>
              </a:rPr>
              <a:t>По происхождению предлоги делятся на группы:</a:t>
            </a:r>
            <a:r>
              <a:rPr lang="ru-RU" sz="4000" dirty="0" smtClean="0">
                <a:solidFill>
                  <a:srgbClr val="FF0000"/>
                </a:solidFill>
                <a:latin typeface="Lucida Console" pitchFamily="49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Lucida Console" pitchFamily="49" charset="0"/>
              </a:rPr>
            </a:br>
            <a:endParaRPr lang="ru-RU" b="1" cap="none" dirty="0">
              <a:ln/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215370" cy="4873752"/>
          </a:xfrm>
        </p:spPr>
        <p:txBody>
          <a:bodyPr>
            <a:normAutofit/>
          </a:bodyPr>
          <a:lstStyle/>
          <a:p>
            <a:pPr marL="261938" indent="282575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ru-RU" sz="2000" b="1" i="1" u="sng" dirty="0" smtClean="0">
                <a:solidFill>
                  <a:srgbClr val="33CCFF"/>
                </a:solidFill>
              </a:rPr>
              <a:t>Непроизводные</a:t>
            </a:r>
            <a:r>
              <a:rPr lang="ru-RU" sz="2000" b="1" i="1" u="sng" dirty="0" smtClean="0"/>
              <a:t> </a:t>
            </a:r>
          </a:p>
          <a:p>
            <a:pPr marL="261938" indent="282575">
              <a:lnSpc>
                <a:spcPct val="80000"/>
              </a:lnSpc>
              <a:buNone/>
            </a:pPr>
            <a:r>
              <a:rPr lang="ru-RU" sz="2000" b="1" dirty="0" smtClean="0"/>
              <a:t>–</a:t>
            </a:r>
            <a:r>
              <a:rPr lang="ru-RU" sz="2000" dirty="0" smtClean="0"/>
              <a:t> это предлоги, не образованные из самостоятельных частей речи.</a:t>
            </a:r>
          </a:p>
          <a:p>
            <a:pPr marL="261938" indent="28257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F99CC"/>
                </a:solidFill>
              </a:rPr>
              <a:t>Например:</a:t>
            </a:r>
            <a:r>
              <a:rPr lang="ru-RU" sz="2000" dirty="0" smtClean="0"/>
              <a:t> </a:t>
            </a:r>
            <a:r>
              <a:rPr lang="ru-RU" sz="2000" b="1" i="1" dirty="0" smtClean="0"/>
              <a:t>без, в, до, для, за, из, к, на, над, о, об, от, по, под, пред, при, с, у, через.</a:t>
            </a:r>
          </a:p>
          <a:p>
            <a:pPr marL="261938" indent="28257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Многие непроизводные предлоги могут употребляться с разными падежами.</a:t>
            </a:r>
          </a:p>
          <a:p>
            <a:pPr marL="261938" indent="282575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33CCFF"/>
                </a:solidFill>
              </a:rPr>
              <a:t> </a:t>
            </a:r>
            <a:r>
              <a:rPr lang="ru-RU" sz="2000" b="1" i="1" u="sng" dirty="0" smtClean="0">
                <a:solidFill>
                  <a:srgbClr val="33CCFF"/>
                </a:solidFill>
              </a:rPr>
              <a:t>Производные</a:t>
            </a:r>
          </a:p>
          <a:p>
            <a:pPr marL="261938" indent="282575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- </a:t>
            </a:r>
            <a:r>
              <a:rPr lang="ru-RU" sz="2000" dirty="0" smtClean="0"/>
              <a:t>образуются путем перехода самостоятельных частей речи в служебную, утрачивая при этом своё лексическое значение и морфологические признаки.</a:t>
            </a:r>
          </a:p>
          <a:p>
            <a:pPr marL="261938" indent="28257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F99CC"/>
                </a:solidFill>
              </a:rPr>
              <a:t>Например:</a:t>
            </a:r>
            <a:r>
              <a:rPr lang="ru-RU" sz="2000" dirty="0" smtClean="0"/>
              <a:t> </a:t>
            </a:r>
            <a:r>
              <a:rPr lang="ru-RU" sz="2000" b="1" dirty="0" smtClean="0"/>
              <a:t> </a:t>
            </a:r>
            <a:r>
              <a:rPr lang="ru-RU" sz="2000" b="1" i="1" dirty="0" smtClean="0"/>
              <a:t>вокруг, путём, в продолжение, в течение, благодаря.</a:t>
            </a:r>
          </a:p>
          <a:p>
            <a:pPr marL="261938" indent="28257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Производные предлоги обычно используются с одним каким- либо падежом.     </a:t>
            </a: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  <a:t/>
            </a:r>
            <a:b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Lucida Console" pitchFamily="49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Lucida Console" pitchFamily="49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Lucida Console" pitchFamily="49" charset="0"/>
              </a:rPr>
              <a:t>Простые и составные предлоги:</a:t>
            </a:r>
            <a: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  <a:t/>
            </a:r>
            <a:b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</a:br>
            <a:endParaRPr lang="ru-RU" b="1" cap="none" dirty="0">
              <a:ln/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215370" cy="4873752"/>
          </a:xfrm>
        </p:spPr>
        <p:txBody>
          <a:bodyPr>
            <a:normAutofit/>
          </a:bodyPr>
          <a:lstStyle/>
          <a:p>
            <a:pPr marL="87313" indent="369888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u="sng" dirty="0" smtClean="0">
                <a:solidFill>
                  <a:srgbClr val="33CCFF"/>
                </a:solidFill>
              </a:rPr>
              <a:t>Простые</a:t>
            </a:r>
            <a:r>
              <a:rPr lang="ru-RU" sz="2000" b="1" i="1" u="sng" dirty="0" smtClean="0"/>
              <a:t> </a:t>
            </a:r>
            <a:r>
              <a:rPr lang="ru-RU" sz="2000" b="1" dirty="0" smtClean="0"/>
              <a:t>– </a:t>
            </a:r>
            <a:r>
              <a:rPr lang="ru-RU" sz="2000" dirty="0" smtClean="0"/>
              <a:t>это предлоги, которые </a:t>
            </a:r>
          </a:p>
          <a:p>
            <a:pPr marL="87313" indent="369888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состоят из одного слова.</a:t>
            </a:r>
          </a:p>
          <a:p>
            <a:pPr marL="87313" indent="369888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F99CC"/>
                </a:solidFill>
              </a:rPr>
              <a:t>Например:</a:t>
            </a:r>
            <a:r>
              <a:rPr lang="ru-RU" sz="2000" dirty="0" smtClean="0"/>
              <a:t> </a:t>
            </a:r>
            <a:r>
              <a:rPr lang="ru-RU" sz="2000" b="1" i="1" dirty="0" smtClean="0"/>
              <a:t>к, у, около, вблизи, из-за, на, от,  после.</a:t>
            </a:r>
          </a:p>
          <a:p>
            <a:pPr marL="87313" indent="369888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u="sng" dirty="0" smtClean="0">
                <a:solidFill>
                  <a:srgbClr val="33CCFF"/>
                </a:solidFill>
              </a:rPr>
              <a:t>Составные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– </a:t>
            </a:r>
            <a:r>
              <a:rPr lang="ru-RU" sz="2000" dirty="0" smtClean="0"/>
              <a:t>это</a:t>
            </a:r>
            <a:r>
              <a:rPr lang="ru-RU" sz="2000" b="1" dirty="0" smtClean="0"/>
              <a:t> </a:t>
            </a:r>
            <a:r>
              <a:rPr lang="ru-RU" sz="2000" dirty="0" smtClean="0"/>
              <a:t>предлоги, которые состоят </a:t>
            </a:r>
          </a:p>
          <a:p>
            <a:pPr marL="87313" indent="369888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из двух (реже трёх) слов.</a:t>
            </a:r>
          </a:p>
          <a:p>
            <a:pPr marL="87313" indent="369888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>
              <a:solidFill>
                <a:srgbClr val="FF99CC"/>
              </a:solidFill>
            </a:endParaRPr>
          </a:p>
          <a:p>
            <a:pPr marL="87313" indent="369888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F99CC"/>
                </a:solidFill>
              </a:rPr>
              <a:t>Например:</a:t>
            </a:r>
            <a:r>
              <a:rPr lang="ru-RU" sz="2000" dirty="0" smtClean="0"/>
              <a:t> </a:t>
            </a:r>
            <a:r>
              <a:rPr lang="ru-RU" sz="2000" b="1" i="1" dirty="0" smtClean="0"/>
              <a:t>в течение, в счет, в связи, несмотря на, вдоль по.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  <a:t/>
            </a:r>
            <a:b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Lucida Console" pitchFamily="49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Lucida Console" pitchFamily="49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Lucida Console" pitchFamily="49" charset="0"/>
              </a:rPr>
              <a:t> Правописание предлогов.</a:t>
            </a:r>
            <a: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  <a:t/>
            </a:r>
            <a:br>
              <a:rPr lang="ru-RU" sz="4000" dirty="0" smtClean="0">
                <a:solidFill>
                  <a:srgbClr val="FFFF66"/>
                </a:solidFill>
                <a:latin typeface="Lucida Console" pitchFamily="49" charset="0"/>
              </a:rPr>
            </a:br>
            <a:endParaRPr lang="ru-RU" b="1" cap="none" dirty="0">
              <a:ln/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215370" cy="4873752"/>
          </a:xfrm>
        </p:spPr>
        <p:txBody>
          <a:bodyPr>
            <a:normAutofit lnSpcReduction="10000"/>
          </a:bodyPr>
          <a:lstStyle/>
          <a:p>
            <a:pPr marL="261938" indent="282575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FFF00"/>
                </a:solidFill>
                <a:latin typeface="Lucida Console" pitchFamily="49" charset="0"/>
              </a:rPr>
              <a:t>:</a:t>
            </a:r>
          </a:p>
          <a:p>
            <a:pPr marL="261938" indent="282575"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rgbClr val="33CCFF"/>
                </a:solidFill>
              </a:rPr>
              <a:t>1)</a:t>
            </a:r>
            <a:r>
              <a:rPr lang="ru-RU" sz="3200" dirty="0" smtClean="0"/>
              <a:t> Пишутся </a:t>
            </a:r>
            <a:r>
              <a:rPr lang="ru-RU" sz="3200" b="1" i="1" u="sng" dirty="0" smtClean="0">
                <a:solidFill>
                  <a:srgbClr val="33CCFF"/>
                </a:solidFill>
              </a:rPr>
              <a:t>слитно</a:t>
            </a:r>
            <a:r>
              <a:rPr lang="ru-RU" sz="3200" b="1" dirty="0" smtClean="0"/>
              <a:t> </a:t>
            </a:r>
            <a:r>
              <a:rPr lang="ru-RU" sz="3200" dirty="0" smtClean="0"/>
              <a:t>производные предлоги: </a:t>
            </a:r>
            <a:r>
              <a:rPr lang="ru-RU" sz="3200" b="1" i="1" dirty="0" smtClean="0"/>
              <a:t>вследствие, ввиду, насчёт, вместе, наподобие…</a:t>
            </a:r>
          </a:p>
          <a:p>
            <a:pPr marL="261938" indent="282575"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rgbClr val="33CCFF"/>
                </a:solidFill>
              </a:rPr>
              <a:t>2)</a:t>
            </a:r>
            <a:r>
              <a:rPr lang="ru-RU" sz="3200" dirty="0" smtClean="0"/>
              <a:t>Пишутся</a:t>
            </a:r>
            <a:r>
              <a:rPr lang="ru-RU" sz="3200" dirty="0" smtClean="0">
                <a:solidFill>
                  <a:srgbClr val="33CCFF"/>
                </a:solidFill>
              </a:rPr>
              <a:t> </a:t>
            </a:r>
            <a:r>
              <a:rPr lang="ru-RU" sz="3200" b="1" i="1" u="sng" dirty="0" smtClean="0">
                <a:solidFill>
                  <a:srgbClr val="33CCFF"/>
                </a:solidFill>
              </a:rPr>
              <a:t>раздельно</a:t>
            </a:r>
            <a:r>
              <a:rPr lang="ru-RU" sz="3200" b="1" dirty="0" smtClean="0"/>
              <a:t> </a:t>
            </a:r>
            <a:r>
              <a:rPr lang="ru-RU" sz="3200" dirty="0" smtClean="0"/>
              <a:t>производные предлоги: </a:t>
            </a:r>
            <a:r>
              <a:rPr lang="ru-RU" sz="3200" b="1" i="1" dirty="0" smtClean="0"/>
              <a:t>в течение, в продолжение, по причине, в целях, со стороны…</a:t>
            </a:r>
          </a:p>
          <a:p>
            <a:pPr marL="261938" indent="282575">
              <a:lnSpc>
                <a:spcPct val="90000"/>
              </a:lnSpc>
              <a:buFontTx/>
              <a:buNone/>
            </a:pPr>
            <a:r>
              <a:rPr lang="ru-RU" sz="3200" b="1" dirty="0" smtClean="0"/>
              <a:t>В предлогах </a:t>
            </a:r>
            <a:r>
              <a:rPr lang="ru-RU" sz="3200" b="1" i="1" dirty="0" smtClean="0"/>
              <a:t>в течение</a:t>
            </a:r>
            <a:r>
              <a:rPr lang="ru-RU" sz="3200" b="1" dirty="0" smtClean="0"/>
              <a:t>, </a:t>
            </a:r>
            <a:r>
              <a:rPr lang="ru-RU" sz="3200" b="1" i="1" dirty="0" smtClean="0"/>
              <a:t>в продолжение</a:t>
            </a:r>
            <a:r>
              <a:rPr lang="ru-RU" sz="3200" i="1" dirty="0" smtClean="0"/>
              <a:t>,</a:t>
            </a:r>
            <a:r>
              <a:rPr lang="ru-RU" sz="3200" b="1" i="1" dirty="0" smtClean="0"/>
              <a:t> вследствие</a:t>
            </a:r>
            <a:r>
              <a:rPr lang="ru-RU" sz="3200" b="1" dirty="0" smtClean="0"/>
              <a:t> на конце пишется </a:t>
            </a:r>
            <a:r>
              <a:rPr lang="ru-RU" sz="3200" b="1" dirty="0" smtClean="0">
                <a:solidFill>
                  <a:srgbClr val="33CCFF"/>
                </a:solidFill>
              </a:rPr>
              <a:t>е</a:t>
            </a:r>
            <a:r>
              <a:rPr lang="ru-RU" sz="3200" b="1" dirty="0" smtClean="0"/>
              <a:t> (</a:t>
            </a:r>
            <a:r>
              <a:rPr lang="ru-RU" sz="3200" b="1" i="1" dirty="0" smtClean="0"/>
              <a:t>в течение</a:t>
            </a:r>
            <a:r>
              <a:rPr lang="ru-RU" sz="3200" b="1" dirty="0" smtClean="0"/>
              <a:t> урока, </a:t>
            </a:r>
            <a:r>
              <a:rPr lang="ru-RU" sz="3200" b="1" i="1" dirty="0" smtClean="0"/>
              <a:t>вследствие </a:t>
            </a:r>
            <a:r>
              <a:rPr lang="ru-RU" sz="3200" b="1" dirty="0" smtClean="0"/>
              <a:t>болезни…).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400</TotalTime>
  <Words>614</Words>
  <Application>Microsoft Office PowerPoint</Application>
  <PresentationFormat>Экран (4:3)</PresentationFormat>
  <Paragraphs>107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Урок-встреча «Этот непростой предлог»</vt:lpstr>
      <vt:lpstr>Слайд 2</vt:lpstr>
      <vt:lpstr>Словарь.</vt:lpstr>
      <vt:lpstr>Лингвистическая разминка.</vt:lpstr>
      <vt:lpstr>КРОССВОРД.</vt:lpstr>
      <vt:lpstr>КРОССВОРД.</vt:lpstr>
      <vt:lpstr> По происхождению предлоги делятся на группы: </vt:lpstr>
      <vt:lpstr>  Простые и составные предлоги: </vt:lpstr>
      <vt:lpstr>   Правописание предлогов. </vt:lpstr>
      <vt:lpstr>     Закрепление изученного. </vt:lpstr>
      <vt:lpstr>     Умей различать: в течении(е), в продолжении(е)? В именах существительных пишутся падежные окончания   и. </vt:lpstr>
      <vt:lpstr>Слайд 12</vt:lpstr>
      <vt:lpstr>Слайд 13</vt:lpstr>
      <vt:lpstr>Слайд 14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 трудные, трудные числительные…</dc:title>
  <dc:creator>hobbitPC</dc:creator>
  <cp:lastModifiedBy>Ольга</cp:lastModifiedBy>
  <cp:revision>62</cp:revision>
  <dcterms:created xsi:type="dcterms:W3CDTF">2010-02-21T15:26:01Z</dcterms:created>
  <dcterms:modified xsi:type="dcterms:W3CDTF">2014-02-07T12:28:27Z</dcterms:modified>
</cp:coreProperties>
</file>