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5" r:id="rId3"/>
    <p:sldId id="256" r:id="rId4"/>
    <p:sldId id="274" r:id="rId5"/>
    <p:sldId id="267" r:id="rId6"/>
    <p:sldId id="266" r:id="rId7"/>
    <p:sldId id="271" r:id="rId8"/>
    <p:sldId id="272" r:id="rId9"/>
    <p:sldId id="273" r:id="rId10"/>
    <p:sldId id="268" r:id="rId11"/>
    <p:sldId id="269" r:id="rId12"/>
    <p:sldId id="25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8C3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455C7-4492-4515-8C3D-B63C5F6DD6A0}" type="datetimeFigureOut">
              <a:rPr lang="ru-RU"/>
              <a:pPr>
                <a:defRPr/>
              </a:pPr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53791-7770-4DA9-8E8A-4E83BA962C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DB7EC-F315-4852-9324-2DD7721F878A}" type="datetimeFigureOut">
              <a:rPr lang="ru-RU"/>
              <a:pPr>
                <a:defRPr/>
              </a:pPr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AA404-4434-4299-AF05-6131AAC457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4E052-B1E9-49AE-B169-DF811976A9BF}" type="datetimeFigureOut">
              <a:rPr lang="ru-RU"/>
              <a:pPr>
                <a:defRPr/>
              </a:pPr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4FFC3-D36B-4EBD-8955-2EBF6A0B4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66589-6ACB-4499-A11E-05F03785A748}" type="datetimeFigureOut">
              <a:rPr lang="ru-RU"/>
              <a:pPr>
                <a:defRPr/>
              </a:pPr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85F87-3F9F-4BC7-9BE7-AD0F190AF6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D8048-7B5A-407A-AEA2-DA7FCBBF6B37}" type="datetimeFigureOut">
              <a:rPr lang="ru-RU"/>
              <a:pPr>
                <a:defRPr/>
              </a:pPr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A1A03-76CC-413F-A844-FBC910011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62949-EFD5-472B-B46C-B81BAE7C64F1}" type="datetimeFigureOut">
              <a:rPr lang="ru-RU"/>
              <a:pPr>
                <a:defRPr/>
              </a:pPr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98C67-CC58-4B27-8721-B7C8767CD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28172-7139-4E01-B985-7114EB47F54A}" type="datetimeFigureOut">
              <a:rPr lang="ru-RU"/>
              <a:pPr>
                <a:defRPr/>
              </a:pPr>
              <a:t>14.01.2014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5F58D-BE4C-418D-8449-03AED10BA9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38D6E-5768-43B6-8572-0F1D82218BCF}" type="datetimeFigureOut">
              <a:rPr lang="ru-RU"/>
              <a:pPr>
                <a:defRPr/>
              </a:pPr>
              <a:t>14.01.2014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ABFDA-2538-4C2D-B37E-B3F4AE21A2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B6590-350B-402F-AF0E-D8ACF47EA4B0}" type="datetimeFigureOut">
              <a:rPr lang="ru-RU"/>
              <a:pPr>
                <a:defRPr/>
              </a:pPr>
              <a:t>14.01.2014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B5B57-7CA0-4AB6-99E7-0B85634B85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96EA2-E844-4EC1-A1AB-68A966ED272B}" type="datetimeFigureOut">
              <a:rPr lang="ru-RU"/>
              <a:pPr>
                <a:defRPr/>
              </a:pPr>
              <a:t>14.01.2014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4C688-166D-4052-A633-7FD02790B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24A8-3AF1-41CB-9A01-B3D8B14B8324}" type="datetimeFigureOut">
              <a:rPr lang="ru-RU"/>
              <a:pPr>
                <a:defRPr/>
              </a:pPr>
              <a:t>14.01.2014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1E317-FA6D-4D8C-BFD4-7A0AAB3791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F4EB0-42D6-4C2E-ABA0-B81D852F14D2}" type="datetimeFigureOut">
              <a:rPr lang="ru-RU"/>
              <a:pPr>
                <a:defRPr/>
              </a:pPr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D12A7-0829-4CC3-8791-2E39D33BDE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D0687-B131-485F-943F-3C07C355EB37}" type="datetimeFigureOut">
              <a:rPr lang="ru-RU"/>
              <a:pPr>
                <a:defRPr/>
              </a:pPr>
              <a:t>14.01.2014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DC0B9-FF6D-4003-A7E9-28AF43583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D4021-D0CC-4D8E-BD34-27485B32EA73}" type="datetimeFigureOut">
              <a:rPr lang="ru-RU"/>
              <a:pPr>
                <a:defRPr/>
              </a:pPr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7F281-95F6-4CD3-AF2A-2D075CACE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6B6C2-0AC1-43C7-BA7D-2202CFF86D70}" type="datetimeFigureOut">
              <a:rPr lang="ru-RU"/>
              <a:pPr>
                <a:defRPr/>
              </a:pPr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3B539-580B-4A98-8BFF-5EE555F3F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EC233-FC35-4D03-9755-98A605E5E323}" type="datetimeFigureOut">
              <a:rPr lang="ru-RU"/>
              <a:pPr>
                <a:defRPr/>
              </a:pPr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DE3E3-3C31-4F73-93CF-88B5CD29D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6F187-ECE6-4BC4-A6FC-0FF03071C11D}" type="datetimeFigureOut">
              <a:rPr lang="ru-RU"/>
              <a:pPr>
                <a:defRPr/>
              </a:pPr>
              <a:t>14.01.2014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449C9-1AB7-4CE9-9AC7-1D5F2B552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A0C31-02A0-48FA-B303-337E95E5C325}" type="datetimeFigureOut">
              <a:rPr lang="ru-RU"/>
              <a:pPr>
                <a:defRPr/>
              </a:pPr>
              <a:t>14.01.2014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2C61F-9F36-44D9-9A42-E23A80F8E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48AEE-FE62-4C7F-8BFE-A24CBBBDF3E6}" type="datetimeFigureOut">
              <a:rPr lang="ru-RU"/>
              <a:pPr>
                <a:defRPr/>
              </a:pPr>
              <a:t>14.01.2014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1DC09-0A39-4D8A-85C8-686489E08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4243-E928-4FEE-ADBD-71AB1EBB1A8D}" type="datetimeFigureOut">
              <a:rPr lang="ru-RU"/>
              <a:pPr>
                <a:defRPr/>
              </a:pPr>
              <a:t>14.01.2014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E5A6A-0AE9-4869-A316-230AA83C5F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E89A4-7E14-41CE-84BE-CBE920EAD3FD}" type="datetimeFigureOut">
              <a:rPr lang="ru-RU"/>
              <a:pPr>
                <a:defRPr/>
              </a:pPr>
              <a:t>14.01.2014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70C26-2885-47D2-81F9-B010DE29E8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00B61-09C7-48E5-AFFD-B86A24C58B04}" type="datetimeFigureOut">
              <a:rPr lang="ru-RU"/>
              <a:pPr>
                <a:defRPr/>
              </a:pPr>
              <a:t>14.01.2014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9574B-0E6E-4138-A51C-D840EA7DAD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325A58-4208-4469-A953-7037828AC725}" type="datetimeFigureOut">
              <a:rPr lang="ru-RU"/>
              <a:pPr>
                <a:defRPr/>
              </a:pPr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FC3BDF-6638-4604-BC75-C5EDA3691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D2C5EB-EEF3-4F70-AB30-82E1B18DADC3}" type="datetimeFigureOut">
              <a:rPr lang="ru-RU"/>
              <a:pPr>
                <a:defRPr/>
              </a:pPr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914B76-8DE0-4B11-881D-97002A407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solidFill>
                  <a:schemeClr val="accent2"/>
                </a:solidFill>
                <a:latin typeface="Arial" charset="0"/>
              </a:rPr>
              <a:t>Презентация к уроку русского языка 9кл.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468313" y="1484313"/>
            <a:ext cx="8229600" cy="4857750"/>
          </a:xfr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4000" smtClean="0">
                <a:solidFill>
                  <a:srgbClr val="248C38"/>
                </a:solidFill>
                <a:latin typeface="Arabic Typesetting" pitchFamily="66" charset="-78"/>
              </a:rPr>
              <a:t>Тема « Рецензия как жанр сочинения»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endParaRPr lang="ru-RU" smtClean="0">
              <a:solidFill>
                <a:srgbClr val="248C38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mtClean="0">
              <a:solidFill>
                <a:srgbClr val="248C38"/>
              </a:solidFill>
              <a:latin typeface="Arial" charset="0"/>
            </a:endParaRPr>
          </a:p>
          <a:p>
            <a:pPr algn="r">
              <a:lnSpc>
                <a:spcPct val="80000"/>
              </a:lnSpc>
              <a:buFont typeface="Arial" charset="0"/>
              <a:buNone/>
            </a:pPr>
            <a:r>
              <a:rPr lang="ru-RU" sz="2800" smtClean="0">
                <a:latin typeface="Arial" charset="0"/>
              </a:rPr>
              <a:t>                        </a:t>
            </a:r>
            <a:r>
              <a:rPr lang="ru-RU" sz="2400" smtClean="0">
                <a:latin typeface="Arial" charset="0"/>
              </a:rPr>
              <a:t>Выполнил ученик 9-а класса</a:t>
            </a:r>
          </a:p>
          <a:p>
            <a:pPr algn="r">
              <a:lnSpc>
                <a:spcPct val="80000"/>
              </a:lnSpc>
              <a:buFont typeface="Arial" charset="0"/>
              <a:buNone/>
            </a:pPr>
            <a:r>
              <a:rPr lang="ru-RU" sz="2400" smtClean="0">
                <a:latin typeface="Arial" charset="0"/>
              </a:rPr>
              <a:t> МАОУ СОШ№1 </a:t>
            </a:r>
          </a:p>
          <a:p>
            <a:pPr algn="r">
              <a:lnSpc>
                <a:spcPct val="80000"/>
              </a:lnSpc>
              <a:buFont typeface="Arial" charset="0"/>
              <a:buNone/>
            </a:pPr>
            <a:r>
              <a:rPr lang="ru-RU" sz="2400" smtClean="0">
                <a:latin typeface="Arial" charset="0"/>
              </a:rPr>
              <a:t> Румянцев Артём</a:t>
            </a:r>
          </a:p>
          <a:p>
            <a:pPr algn="r">
              <a:lnSpc>
                <a:spcPct val="80000"/>
              </a:lnSpc>
              <a:buFont typeface="Arial" charset="0"/>
              <a:buNone/>
            </a:pPr>
            <a:endParaRPr lang="ru-RU" sz="2400" smtClean="0">
              <a:latin typeface="Arial" charset="0"/>
            </a:endParaRPr>
          </a:p>
          <a:p>
            <a:pPr algn="r">
              <a:lnSpc>
                <a:spcPct val="80000"/>
              </a:lnSpc>
              <a:buFont typeface="Arial" charset="0"/>
              <a:buNone/>
            </a:pPr>
            <a:r>
              <a:rPr lang="ru-RU" sz="2400" smtClean="0">
                <a:latin typeface="Arial" charset="0"/>
              </a:rPr>
              <a:t>Учитель: Шкробтак О.С.</a:t>
            </a:r>
          </a:p>
          <a:p>
            <a:pPr algn="r">
              <a:lnSpc>
                <a:spcPct val="80000"/>
              </a:lnSpc>
              <a:buFont typeface="Arial" charset="0"/>
              <a:buNone/>
            </a:pPr>
            <a:endParaRPr lang="ru-RU" sz="2400" smtClean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 smtClean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 smtClean="0">
              <a:latin typeface="Arial" charset="0"/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latin typeface="Arial" charset="0"/>
              </a:rPr>
              <a:t>14.10.2013г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smtClean="0"/>
              <a:t>План рецензии</a:t>
            </a:r>
          </a:p>
        </p:txBody>
      </p:sp>
      <p:sp>
        <p:nvSpPr>
          <p:cNvPr id="33794" name="Объект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4525962"/>
          </a:xfrm>
        </p:spPr>
        <p:txBody>
          <a:bodyPr/>
          <a:lstStyle/>
          <a:p>
            <a:pPr eaLnBrk="1" hangingPunct="1"/>
            <a:r>
              <a:rPr lang="ru-RU" smtClean="0"/>
              <a:t>Вступление (чему посвящено произведение, исходные данные об авторе и произведении, какова цель автора, какие задачи им ставятся)</a:t>
            </a:r>
          </a:p>
          <a:p>
            <a:pPr eaLnBrk="1" hangingPunct="1"/>
            <a:r>
              <a:rPr lang="ru-RU" smtClean="0"/>
              <a:t>Центральная часть (каково основное содержание произведения, основные проблемы, что удалось автору, есть ли недостатки, в чем они заключаются)</a:t>
            </a:r>
          </a:p>
          <a:p>
            <a:pPr eaLnBrk="1" hangingPunct="1"/>
            <a:r>
              <a:rPr lang="ru-RU" smtClean="0"/>
              <a:t>Заключение (вывод, общий итог сказанного)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4"/>
          <p:cNvSpPr txBox="1">
            <a:spLocks noChangeArrowheads="1"/>
          </p:cNvSpPr>
          <p:nvPr/>
        </p:nvSpPr>
        <p:spPr bwMode="auto">
          <a:xfrm>
            <a:off x="447675" y="280988"/>
            <a:ext cx="830103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u="sng">
                <a:solidFill>
                  <a:srgbClr val="800000"/>
                </a:solidFill>
                <a:latin typeface="Times New Roman" pitchFamily="18" charset="0"/>
              </a:rPr>
              <a:t>Задание:</a:t>
            </a:r>
            <a:r>
              <a:rPr lang="ru-RU" sz="2800" b="1">
                <a:solidFill>
                  <a:srgbClr val="800000"/>
                </a:solidFill>
                <a:latin typeface="Times New Roman" pitchFamily="18" charset="0"/>
              </a:rPr>
              <a:t> напишите рецензию на </a:t>
            </a:r>
            <a:r>
              <a:rPr lang="ru-RU" sz="2800" b="1">
                <a:solidFill>
                  <a:srgbClr val="800000"/>
                </a:solidFill>
                <a:latin typeface="Arial" charset="0"/>
              </a:rPr>
              <a:t>фильм «Сталинград»</a:t>
            </a:r>
          </a:p>
          <a:p>
            <a:pPr algn="ctr"/>
            <a:endParaRPr lang="ru-RU" sz="2800" b="1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50825" y="1341438"/>
            <a:ext cx="8713788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0000"/>
                </a:solidFill>
                <a:latin typeface="Times New Roman" pitchFamily="18" charset="0"/>
              </a:rPr>
              <a:t>…Я не знаю, о чем буду писать. Может быть, потому, что слишком много хочу рассказать и пока ещё не выбрал из мыслей именно ту одну, что, как магнит, притянет остальные и заставит их стройно лечь в границы повествования. Это состояние знакомо пишущим.</a:t>
            </a:r>
          </a:p>
          <a:p>
            <a:pPr algn="r"/>
            <a:r>
              <a:rPr lang="ru-RU" sz="2800" b="1" i="1">
                <a:solidFill>
                  <a:srgbClr val="000000"/>
                </a:solidFill>
                <a:latin typeface="Times New Roman" pitchFamily="18" charset="0"/>
              </a:rPr>
              <a:t>					              К.Паустовский</a:t>
            </a:r>
          </a:p>
        </p:txBody>
      </p:sp>
      <p:sp>
        <p:nvSpPr>
          <p:cNvPr id="23558" name="WordArt 6"/>
          <p:cNvSpPr>
            <a:spLocks noChangeArrowheads="1" noChangeShapeType="1" noTextEdit="1"/>
          </p:cNvSpPr>
          <p:nvPr/>
        </p:nvSpPr>
        <p:spPr bwMode="auto">
          <a:xfrm>
            <a:off x="2627313" y="4941888"/>
            <a:ext cx="4103687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WordArt 4"/>
          <p:cNvSpPr>
            <a:spLocks noChangeArrowheads="1" noChangeShapeType="1" noTextEdit="1"/>
          </p:cNvSpPr>
          <p:nvPr/>
        </p:nvSpPr>
        <p:spPr bwMode="auto">
          <a:xfrm>
            <a:off x="2339975" y="260350"/>
            <a:ext cx="453548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Рецензия</a:t>
            </a:r>
          </a:p>
        </p:txBody>
      </p:sp>
      <p:sp>
        <p:nvSpPr>
          <p:cNvPr id="25602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71378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solidFill>
                  <a:srgbClr val="800000"/>
                </a:solidFill>
                <a:latin typeface="Times New Roman" pitchFamily="18" charset="0"/>
              </a:rPr>
              <a:t>     Рецензия</a:t>
            </a: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– отзыв, письменный разбор, содержащий критическую оценку научного, научно-популярного, художественного произведения, спектакля, концерта, кинофильма.(Из Толкового словаря).</a:t>
            </a:r>
          </a:p>
          <a:p>
            <a:pPr algn="just"/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Рецензент не должен подробно пересказывать содержание прочитанного или увиденного, он должен показать рецензируемое произведение так, чтобы читатель понял его тему, идейную направленность, почувствовал характер героев, их настроение. </a:t>
            </a:r>
          </a:p>
          <a:p>
            <a:pPr algn="just"/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     В рецензии отмечаются художественные особенности произведения, особенности его построения, особенности авторского языка.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Запишите и запомните новые для вас слова и понятия! </a:t>
            </a:r>
            <a:br>
              <a:rPr lang="ru-RU" smtClean="0"/>
            </a:b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endParaRPr lang="ru-RU" b="1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b="1" dirty="0" smtClean="0"/>
              <a:t>Рецензировать </a:t>
            </a:r>
            <a:r>
              <a:rPr lang="ru-RU" b="1" dirty="0"/>
              <a:t>-</a:t>
            </a:r>
            <a:r>
              <a:rPr lang="ru-RU" dirty="0"/>
              <a:t> значит писать рецензию; </a:t>
            </a:r>
            <a:r>
              <a:rPr lang="ru-RU" b="1" dirty="0"/>
              <a:t>рецензент </a:t>
            </a:r>
            <a:r>
              <a:rPr lang="ru-RU" dirty="0"/>
              <a:t>- автор рецензии</a:t>
            </a:r>
            <a:r>
              <a:rPr lang="ru-RU" dirty="0" smtClean="0"/>
              <a:t>;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b="1" dirty="0" smtClean="0"/>
              <a:t>рецензируемое </a:t>
            </a:r>
            <a:r>
              <a:rPr lang="ru-RU" b="1" dirty="0"/>
              <a:t>произведение </a:t>
            </a:r>
            <a:r>
              <a:rPr lang="ru-RU" dirty="0"/>
              <a:t>- произведение, на которое пишется рецензия.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 чем отличие?</a:t>
            </a:r>
          </a:p>
        </p:txBody>
      </p:sp>
      <p:graphicFrame>
        <p:nvGraphicFramePr>
          <p:cNvPr id="4" name="Group 26"/>
          <p:cNvGraphicFramePr>
            <a:graphicFrameLocks noGrp="1"/>
          </p:cNvGraphicFramePr>
          <p:nvPr/>
        </p:nvGraphicFramePr>
        <p:xfrm>
          <a:off x="1403350" y="1844675"/>
          <a:ext cx="6096000" cy="4105275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0795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Рецензия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Отзыв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Эссе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57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Анализ произведения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Общая оценка произведения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mic Sans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mic Sans MS" pitchFamily="66" charset="0"/>
                        </a:rPr>
                        <a:t>Впечатления и раздумья автора, вызванные восприятием произведения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Требования к написанию рецензии:</a:t>
            </a:r>
          </a:p>
        </p:txBody>
      </p:sp>
      <p:sp>
        <p:nvSpPr>
          <p:cNvPr id="2867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Хорошее знание того, о чем будет писаться в рецензии;</a:t>
            </a:r>
          </a:p>
          <a:p>
            <a:pPr eaLnBrk="1" hangingPunct="1"/>
            <a:r>
              <a:rPr lang="ru-RU" smtClean="0"/>
              <a:t>В рецензии надо отразить тему, идею, характер героев и их настроение;</a:t>
            </a:r>
          </a:p>
          <a:p>
            <a:pPr eaLnBrk="1" hangingPunct="1"/>
            <a:r>
              <a:rPr lang="ru-RU" smtClean="0"/>
              <a:t>Дать анализ произведения и высказать, обосновать его оценку;</a:t>
            </a:r>
          </a:p>
          <a:p>
            <a:pPr eaLnBrk="1" hangingPunct="1"/>
            <a:r>
              <a:rPr lang="ru-RU" smtClean="0"/>
              <a:t>Не нужен подробный пересказ произведения.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Задачи рецензии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650" y="1700213"/>
            <a:ext cx="7488238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800" b="1" u="sng" dirty="0">
                <a:latin typeface="+mn-lt"/>
                <a:cs typeface="+mn-cs"/>
              </a:rPr>
              <a:t>Информативная.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u="sng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В рецензии содержатся сведения о выходе в свет того или иного произведения.  Это, как правило, вступление к рецензии. Вступление может сразу же обращать к личности писателя, тогда сведения о книге содержатся в подзаголовке рецензии.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Задачи рецензии</a:t>
            </a:r>
          </a:p>
        </p:txBody>
      </p:sp>
      <p:sp>
        <p:nvSpPr>
          <p:cNvPr id="30722" name="Прямоугольник 2"/>
          <p:cNvSpPr>
            <a:spLocks noChangeArrowheads="1"/>
          </p:cNvSpPr>
          <p:nvPr/>
        </p:nvSpPr>
        <p:spPr bwMode="auto">
          <a:xfrm>
            <a:off x="755650" y="1222375"/>
            <a:ext cx="82089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 u="sng"/>
              <a:t>2. Критическая.</a:t>
            </a:r>
          </a:p>
          <a:p>
            <a:pPr algn="just"/>
            <a:endParaRPr lang="ru-RU" sz="2400" b="1" u="sng"/>
          </a:p>
          <a:p>
            <a:pPr algn="just"/>
            <a:r>
              <a:rPr lang="ru-RU" sz="2000"/>
              <a:t> В основной части рецензии автор разбирает, истолковывает ее нравственно-философское содержание, анализирует события, компоненты формы (сюжет, композицию, систему действующих лиц, язык произведения). Причем необязательно рассматривать все аспекты содержания и формы. Можно затронуть лишь те, которые наиболее существенны. </a:t>
            </a:r>
          </a:p>
          <a:p>
            <a:pPr algn="just"/>
            <a:r>
              <a:rPr lang="ru-RU" sz="2000"/>
              <a:t>Главное же в рецензии - выявить авторскую позицию, попытаться проникнуть в замысел написанного. Вот почему рецензия предполагает и активное цитирование, и привлечение эпизодов текста, и обращение к образам главных героев.</a:t>
            </a:r>
          </a:p>
          <a:p>
            <a:pPr algn="just"/>
            <a:r>
              <a:rPr lang="ru-RU" sz="2000"/>
              <a:t>Необходимо, чтобы в рецензии было определено место произведения в общем, литературном процессе или в творчестве указанного писателя.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Задачи рецензии</a:t>
            </a:r>
          </a:p>
        </p:txBody>
      </p:sp>
      <p:sp>
        <p:nvSpPr>
          <p:cNvPr id="31746" name="Прямоугольник 2"/>
          <p:cNvSpPr>
            <a:spLocks noChangeArrowheads="1"/>
          </p:cNvSpPr>
          <p:nvPr/>
        </p:nvSpPr>
        <p:spPr bwMode="auto">
          <a:xfrm>
            <a:off x="323850" y="1582738"/>
            <a:ext cx="84963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 u="sng"/>
              <a:t>3. Оценка прочитанного.</a:t>
            </a:r>
          </a:p>
          <a:p>
            <a:pPr algn="just"/>
            <a:endParaRPr lang="ru-RU" sz="2800" b="1" u="sng"/>
          </a:p>
          <a:p>
            <a:pPr algn="just"/>
            <a:r>
              <a:rPr lang="ru-RU" sz="2400"/>
              <a:t>Рецензент, человек со своими взглядами, жизненным и читательским опытом, эстетическим вкусом, не только пытается уловить авторский замысел, но и высказать свою точку зрения. Наличие собственной читательской позиции - непременное требование жанра.</a:t>
            </a:r>
          </a:p>
          <a:p>
            <a:pPr algn="just"/>
            <a:r>
              <a:rPr lang="ru-RU" sz="2400"/>
              <a:t>В заключении рецензент привлекает внимание к прочитанному, это также задача жанра. Он указывает, к кому обращено произведение, почему его необходимо прочитать.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 типу речи рецензия – рассуждение</a:t>
            </a:r>
            <a:br>
              <a:rPr lang="ru-RU" smtClean="0"/>
            </a:br>
            <a:r>
              <a:rPr lang="ru-RU" smtClean="0"/>
              <a:t>Речь: книжная, часто научная, сдержанная по тону, лишенная особой экспрессии</a:t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4-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шаблон4-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443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Calibri</vt:lpstr>
      <vt:lpstr>Arial</vt:lpstr>
      <vt:lpstr>Arabic Typesetting</vt:lpstr>
      <vt:lpstr>Times New Roman</vt:lpstr>
      <vt:lpstr>Comic Sans MS</vt:lpstr>
      <vt:lpstr>шаблон4-5</vt:lpstr>
      <vt:lpstr>1_шаблон4-5</vt:lpstr>
      <vt:lpstr>Презентация к уроку русского языка 9кл.</vt:lpstr>
      <vt:lpstr>Слайд 2</vt:lpstr>
      <vt:lpstr> Запишите и запомните новые для вас слова и понятия!  </vt:lpstr>
      <vt:lpstr>В чем отличие?</vt:lpstr>
      <vt:lpstr>Требования к написанию рецензии:</vt:lpstr>
      <vt:lpstr>Задачи рецензии</vt:lpstr>
      <vt:lpstr>Задачи рецензии</vt:lpstr>
      <vt:lpstr>Задачи рецензии</vt:lpstr>
      <vt:lpstr>По типу речи рецензия – рассуждение Речь: книжная, часто научная, сдержанная по тону, лишенная особой экспрессии </vt:lpstr>
      <vt:lpstr>План рецензии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Шкробтак</cp:lastModifiedBy>
  <cp:revision>11</cp:revision>
  <dcterms:created xsi:type="dcterms:W3CDTF">2012-07-03T17:20:46Z</dcterms:created>
  <dcterms:modified xsi:type="dcterms:W3CDTF">2014-01-14T19:22:01Z</dcterms:modified>
</cp:coreProperties>
</file>