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27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2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34ED58-99C0-4DB9-8BD8-78154311B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860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039B-13F8-42C7-9756-4554AE3A4F3A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3DFC-1884-4E41-BC9C-F45CECB9C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356EF-ED80-4135-A88B-C02094656631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92718-444F-4B10-B361-EF7EB3033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F5288-F28E-47A5-A9D0-A20B55FAFB97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A7323-224C-42FD-B22B-2394A5FD0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692-2845-43DB-B5C6-65F0E5CAC739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C2766-4C41-498D-9C87-EE2AF6C33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80FCE-CB3B-4673-87D1-B3F85B5CB989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FBB5-9689-4FF2-A083-FB508A0F2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DEAD-4263-459D-A6DB-462F1026703E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BB7A3-0FC7-4161-8F8F-2A87B620F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39311-80ED-410E-9DA4-015BD501BD6E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16725-7FF1-4112-81CF-ED534669B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41806-04A6-47F6-AE25-719DBEFAD6BC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06283-B58B-49DD-8F19-52F0F4B14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B03E6-615F-47C0-81F9-5140B0E366BA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91575-31D4-4574-A9BE-6DA7BF56A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C7A84-4DB5-4DEB-A56E-8A8ADBDB9F2A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A244C-25F4-4E4E-A947-50418D204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4B93A-482B-458C-918D-9CFB01AAF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C5F43-6CEB-4D1F-B6C8-24389B88BEBF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CB535-40F8-45EF-9FB9-35A6FD5E4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CA37-B280-48E1-B301-1ED419F9C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A99213-10CC-4C5A-B95A-1AEFB2940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2444A-B987-4792-8AB7-B1A20EF26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14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2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4144729-4AF3-4680-8729-5B4135EED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14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1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1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F34B49-4D76-4B74-AA44-0DE93A0C6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5037-DA21-4B6C-9E7F-8F7D78505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A27EE-3E80-4DE1-9A48-77EA878BC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39529D-381A-4B81-965D-30A9A9D85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37" r:id="rId2"/>
    <p:sldLayoutId id="2147483736" r:id="rId3"/>
    <p:sldLayoutId id="2147483749" r:id="rId4"/>
    <p:sldLayoutId id="2147483735" r:id="rId5"/>
    <p:sldLayoutId id="2147483750" r:id="rId6"/>
    <p:sldLayoutId id="2147483751" r:id="rId7"/>
    <p:sldLayoutId id="2147483734" r:id="rId8"/>
    <p:sldLayoutId id="2147483733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8499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499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499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7D5A2BD5-CFC5-47F5-B07F-C5E9F99B208A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850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50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C617FA1A-5E3D-4C52-B353-75E7959D1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7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0/0b/Ripe_Elderberries_-_geograph.org.uk_-_1493180.jpg/265px-Ripe_Elderberries_-_geograph.org.uk_-_1493180.jpg" TargetMode="External"/><Relationship Id="rId2" Type="http://schemas.openxmlformats.org/officeDocument/2006/relationships/hyperlink" Target="http://wallpapers.ssdn.ru/pic/8d367b7a52.JPG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zelenayaplaneta.ru/upload/iblock/331/331eae85785a73b7a738a26d3d4d3992.jpeg" TargetMode="External"/><Relationship Id="rId5" Type="http://schemas.openxmlformats.org/officeDocument/2006/relationships/hyperlink" Target="http://upload.wikimedia.org/wikipedia/commons/5/55/Viburnum_opulus_2005_G1.JPG" TargetMode="External"/><Relationship Id="rId4" Type="http://schemas.openxmlformats.org/officeDocument/2006/relationships/hyperlink" Target="http://zeleny-mir.ru/wp-content/uploads/2013/01/%D1%8F%D0%B3%D0%BE%D0%B4%D1%8B-%D1%87%D0%B5%D1%80%D1%91%D0%BC%D1%83%D1%85%D0%B8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1628775"/>
            <a:ext cx="9144000" cy="1511300"/>
          </a:xfrm>
        </p:spPr>
        <p:txBody>
          <a:bodyPr/>
          <a:lstStyle/>
          <a:p>
            <a:pPr algn="ctr" eaLnBrk="1" hangingPunct="1"/>
            <a:r>
              <a:rPr lang="ru-RU" sz="4500" b="1" smtClean="0">
                <a:solidFill>
                  <a:srgbClr val="E75C01"/>
                </a:solidFill>
              </a:rPr>
              <a:t>СЪЕДОБНЫЕ И ЯДОВИТЫЕ!</a:t>
            </a:r>
            <a:br>
              <a:rPr lang="ru-RU" sz="4500" b="1" smtClean="0">
                <a:solidFill>
                  <a:srgbClr val="E75C01"/>
                </a:solidFill>
              </a:rPr>
            </a:br>
            <a:r>
              <a:rPr lang="ru-RU" sz="4500" b="1" smtClean="0">
                <a:solidFill>
                  <a:srgbClr val="E75C01"/>
                </a:solidFill>
              </a:rPr>
              <a:t>УГАДАЙ КТО!</a:t>
            </a:r>
            <a:endParaRPr lang="ru-RU" sz="4000" b="1" smtClean="0"/>
          </a:p>
        </p:txBody>
      </p:sp>
      <p:sp>
        <p:nvSpPr>
          <p:cNvPr id="23554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>
                <a:solidFill>
                  <a:schemeClr val="tx2"/>
                </a:solidFill>
              </a:rPr>
              <a:t>Учитель ГБОУ школы №181 О.С.Боровикова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b="1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b="1" smtClean="0">
              <a:solidFill>
                <a:schemeClr val="tx2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>
                <a:solidFill>
                  <a:schemeClr val="tx2"/>
                </a:solidFill>
              </a:rPr>
              <a:t>Санкт-Петербург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>
                <a:solidFill>
                  <a:schemeClr val="tx2"/>
                </a:solidFill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pPr eaLnBrk="1" hangingPunct="1"/>
            <a:r>
              <a:rPr lang="ru-RU" sz="5000" b="1" smtClean="0">
                <a:solidFill>
                  <a:srgbClr val="E75C01"/>
                </a:solidFill>
              </a:rPr>
              <a:t>НАЗОВИ РАСТЕНИЕ:</a:t>
            </a:r>
            <a:endParaRPr lang="ru-RU" sz="5000" smtClean="0"/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2149475"/>
            <a:ext cx="4537075" cy="3473450"/>
          </a:xfrm>
        </p:spPr>
        <p:txBody>
          <a:bodyPr/>
          <a:lstStyle/>
          <a:p>
            <a:pPr eaLnBrk="1" hangingPunct="1"/>
            <a:r>
              <a:rPr lang="ru-RU" sz="3300" smtClean="0"/>
              <a:t>9. Листья и молодые стебли этого растения можно употреблять в пищу в свежем и вареном видах </a:t>
            </a:r>
          </a:p>
        </p:txBody>
      </p:sp>
      <p:pic>
        <p:nvPicPr>
          <p:cNvPr id="32773" name="Picture 5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420938"/>
            <a:ext cx="2195513" cy="2690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6" descr="331eae85785a73b7a738a26d3d4d3992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5850" y="2708275"/>
            <a:ext cx="424815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0"/>
            <a:ext cx="7543800" cy="1431925"/>
          </a:xfrm>
        </p:spPr>
        <p:txBody>
          <a:bodyPr/>
          <a:lstStyle/>
          <a:p>
            <a:pPr eaLnBrk="1" hangingPunct="1"/>
            <a:r>
              <a:rPr lang="ru-RU" sz="5000" b="1" smtClean="0">
                <a:solidFill>
                  <a:srgbClr val="E75C01"/>
                </a:solidFill>
              </a:rPr>
              <a:t>НАЗОВИ РАСТЕНИЕ:</a:t>
            </a:r>
            <a:endParaRPr lang="ru-RU" sz="5000" smtClean="0"/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1916113"/>
            <a:ext cx="4967287" cy="4114800"/>
          </a:xfrm>
        </p:spPr>
        <p:txBody>
          <a:bodyPr/>
          <a:lstStyle/>
          <a:p>
            <a:pPr eaLnBrk="1" hangingPunct="1"/>
            <a:r>
              <a:rPr lang="ru-RU" smtClean="0"/>
              <a:t>Листья и молодые побеги этого растения пригодны для салатов в свежем виде, также можно использовать их в пищу вареными. В медицине используется как кровоостанавливающее средство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0"/>
            <a:ext cx="7543800" cy="1431925"/>
          </a:xfrm>
        </p:spPr>
        <p:txBody>
          <a:bodyPr/>
          <a:lstStyle/>
          <a:p>
            <a:pPr eaLnBrk="1" hangingPunct="1"/>
            <a:r>
              <a:rPr lang="ru-RU" sz="5000" b="1" smtClean="0">
                <a:solidFill>
                  <a:srgbClr val="E75C01"/>
                </a:solidFill>
              </a:rPr>
              <a:t>Литература: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2149475"/>
            <a:ext cx="8280400" cy="3409950"/>
          </a:xfrm>
        </p:spPr>
        <p:txBody>
          <a:bodyPr/>
          <a:lstStyle/>
          <a:p>
            <a:pPr eaLnBrk="1" hangingPunct="1"/>
            <a:r>
              <a:rPr lang="en-US" sz="1500" smtClean="0">
                <a:hlinkClick r:id="rId2"/>
              </a:rPr>
              <a:t>http://wallpapers.ssdn.ru/pic/8d367b7a52.JPG</a:t>
            </a:r>
            <a:endParaRPr lang="ru-RU" sz="1500" smtClean="0"/>
          </a:p>
          <a:p>
            <a:pPr eaLnBrk="1" hangingPunct="1"/>
            <a:r>
              <a:rPr lang="en-US" sz="1700" smtClean="0">
                <a:hlinkClick r:id="rId3"/>
              </a:rPr>
              <a:t>http://upload.wikimedia.org/wikipedia/commons/thumb/0/0b/Ripe_Elderberries_-_geograph.org.uk_-_1493180.jpg/265px-Ripe_Elderberries_-_geograph.org.uk_-_1493180.jpg</a:t>
            </a:r>
            <a:endParaRPr lang="ru-RU" sz="1700" smtClean="0"/>
          </a:p>
          <a:p>
            <a:pPr eaLnBrk="1" hangingPunct="1"/>
            <a:r>
              <a:rPr lang="en-US" sz="1700" smtClean="0">
                <a:hlinkClick r:id="rId4"/>
              </a:rPr>
              <a:t>http://zeleny-mir.ru/wp-content/uploads/2013/01/%D1%8F%D0%B3%D0%BE%D0%B4%D1%8B-%D1%87%D0%B5%D1%80%D1%91%D0%BC%D1%83%D1%85%D0%B8.jpg</a:t>
            </a:r>
            <a:endParaRPr lang="ru-RU" sz="1700" smtClean="0"/>
          </a:p>
          <a:p>
            <a:pPr eaLnBrk="1" hangingPunct="1"/>
            <a:r>
              <a:rPr lang="en-US" sz="1700" smtClean="0">
                <a:hlinkClick r:id="rId5"/>
              </a:rPr>
              <a:t>http://upload.wikimedia.org/wikipedia/commons/5/55/Viburnum_opulus_2005_G1.JPG</a:t>
            </a:r>
            <a:endParaRPr lang="ru-RU" sz="1700" smtClean="0"/>
          </a:p>
          <a:p>
            <a:pPr eaLnBrk="1" hangingPunct="1"/>
            <a:r>
              <a:rPr lang="en-US" sz="1700" smtClean="0">
                <a:hlinkClick r:id="rId6"/>
              </a:rPr>
              <a:t>http://www.zelenayaplaneta.ru/upload/iblock/331/331eae85785a73b7a738a26d3d4d3992.jpeg</a:t>
            </a:r>
            <a:endParaRPr lang="ru-RU" sz="1700" smtClean="0"/>
          </a:p>
          <a:p>
            <a:pPr eaLnBrk="1" hangingPunct="1"/>
            <a:endParaRPr lang="ru-RU" sz="1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0"/>
            <a:ext cx="7543800" cy="1431925"/>
          </a:xfrm>
        </p:spPr>
        <p:txBody>
          <a:bodyPr/>
          <a:lstStyle/>
          <a:p>
            <a:pPr eaLnBrk="1" hangingPunct="1"/>
            <a:r>
              <a:rPr lang="ru-RU" sz="5000" b="1" smtClean="0">
                <a:solidFill>
                  <a:srgbClr val="E75C01"/>
                </a:solidFill>
              </a:rPr>
              <a:t>НАЗОВИ РАСТЕНИЕ: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1700213"/>
            <a:ext cx="4975225" cy="2339975"/>
          </a:xfrm>
        </p:spPr>
        <p:txBody>
          <a:bodyPr/>
          <a:lstStyle/>
          <a:p>
            <a:pPr eaLnBrk="1" hangingPunct="1"/>
            <a:r>
              <a:rPr lang="ru-RU" sz="3300" smtClean="0"/>
              <a:t>1. В пищу используются ягоды, из листьев и «звездочек» можно заваривать чай.</a:t>
            </a:r>
          </a:p>
        </p:txBody>
      </p:sp>
      <p:pic>
        <p:nvPicPr>
          <p:cNvPr id="24579" name="Picture 5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2420938"/>
            <a:ext cx="227806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0"/>
            <a:ext cx="7543800" cy="1431925"/>
          </a:xfrm>
        </p:spPr>
        <p:txBody>
          <a:bodyPr/>
          <a:lstStyle/>
          <a:p>
            <a:pPr eaLnBrk="1" hangingPunct="1"/>
            <a:r>
              <a:rPr lang="ru-RU" sz="5000" b="1" smtClean="0">
                <a:solidFill>
                  <a:srgbClr val="E75C01"/>
                </a:solidFill>
              </a:rPr>
              <a:t>НАЗОВИ РАСТЕНИЕ:</a:t>
            </a:r>
            <a:endParaRPr lang="ru-RU" sz="5000" smtClean="0"/>
          </a:p>
        </p:txBody>
      </p:sp>
      <p:sp>
        <p:nvSpPr>
          <p:cNvPr id="2560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2060575"/>
            <a:ext cx="4321175" cy="3473450"/>
          </a:xfrm>
        </p:spPr>
        <p:txBody>
          <a:bodyPr/>
          <a:lstStyle/>
          <a:p>
            <a:pPr eaLnBrk="1" hangingPunct="1"/>
            <a:r>
              <a:rPr lang="ru-RU" sz="3300" smtClean="0"/>
              <a:t>2. У этого растения ядовиты ягоды, особенно незрелые. На первый взгляд, напоминает черемуху</a:t>
            </a:r>
          </a:p>
        </p:txBody>
      </p:sp>
      <p:pic>
        <p:nvPicPr>
          <p:cNvPr id="25605" name="Picture 5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636838"/>
            <a:ext cx="2860675" cy="3195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0"/>
            <a:ext cx="7543800" cy="1431925"/>
          </a:xfrm>
        </p:spPr>
        <p:txBody>
          <a:bodyPr/>
          <a:lstStyle/>
          <a:p>
            <a:pPr eaLnBrk="1" hangingPunct="1"/>
            <a:r>
              <a:rPr lang="ru-RU" sz="5000" b="1" smtClean="0">
                <a:solidFill>
                  <a:srgbClr val="E75C01"/>
                </a:solidFill>
              </a:rPr>
              <a:t>НАЗОВИ РАСТЕНИЕ: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3213100"/>
            <a:ext cx="4300538" cy="3473450"/>
          </a:xfrm>
        </p:spPr>
        <p:txBody>
          <a:bodyPr/>
          <a:lstStyle/>
          <a:p>
            <a:pPr eaLnBrk="1" hangingPunct="1"/>
            <a:r>
              <a:rPr lang="ru-RU" sz="3300" smtClean="0"/>
              <a:t>3. Сок этого растения при попадании на кожу вызывает воспаление и ожог </a:t>
            </a:r>
          </a:p>
        </p:txBody>
      </p:sp>
      <p:pic>
        <p:nvPicPr>
          <p:cNvPr id="26629" name="Picture 5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924175"/>
            <a:ext cx="2728912" cy="2881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2276475"/>
            <a:ext cx="4032250" cy="3473450"/>
          </a:xfrm>
        </p:spPr>
        <p:txBody>
          <a:bodyPr/>
          <a:lstStyle/>
          <a:p>
            <a:pPr eaLnBrk="1" hangingPunct="1"/>
            <a:r>
              <a:rPr lang="ru-RU" sz="3300" smtClean="0"/>
              <a:t>4. Ягоды можно употреблять пищу. В медицине используется при расстройстве кишечника 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187450" y="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5000" b="1">
                <a:solidFill>
                  <a:srgbClr val="E75C01"/>
                </a:solidFill>
                <a:latin typeface="Arial" charset="0"/>
              </a:rPr>
              <a:t>НАЗОВИ РАСТЕНИЕ:</a:t>
            </a:r>
          </a:p>
        </p:txBody>
      </p:sp>
      <p:pic>
        <p:nvPicPr>
          <p:cNvPr id="27653" name="Picture 5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924175"/>
            <a:ext cx="2332037" cy="264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03350" y="2420938"/>
            <a:ext cx="3619500" cy="3473450"/>
          </a:xfrm>
        </p:spPr>
        <p:txBody>
          <a:bodyPr/>
          <a:lstStyle/>
          <a:p>
            <a:pPr eaLnBrk="1" hangingPunct="1"/>
            <a:r>
              <a:rPr lang="ru-RU" sz="3300" smtClean="0"/>
              <a:t>5. Ягоды съедобны после заморозков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187450" y="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5000" b="1">
                <a:solidFill>
                  <a:srgbClr val="E75C01"/>
                </a:solidFill>
                <a:latin typeface="Arial" charset="0"/>
              </a:rPr>
              <a:t>НАЗОВИ РАСТЕНИЕ:</a:t>
            </a:r>
          </a:p>
        </p:txBody>
      </p:sp>
      <p:pic>
        <p:nvPicPr>
          <p:cNvPr id="28677" name="Picture 5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276475"/>
            <a:ext cx="2309813" cy="294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0"/>
            <a:ext cx="7543800" cy="1431925"/>
          </a:xfrm>
        </p:spPr>
        <p:txBody>
          <a:bodyPr/>
          <a:lstStyle/>
          <a:p>
            <a:pPr eaLnBrk="1" hangingPunct="1"/>
            <a:r>
              <a:rPr lang="ru-RU" sz="5000" b="1" smtClean="0">
                <a:solidFill>
                  <a:srgbClr val="E75C01"/>
                </a:solidFill>
              </a:rPr>
              <a:t>НАЗОВИ РАСТЕНИЕ:</a:t>
            </a:r>
            <a:endParaRPr lang="ru-RU" sz="5000" smtClean="0"/>
          </a:p>
        </p:txBody>
      </p:sp>
      <p:sp>
        <p:nvSpPr>
          <p:cNvPr id="29698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2349500"/>
            <a:ext cx="3619500" cy="3470275"/>
          </a:xfrm>
        </p:spPr>
        <p:txBody>
          <a:bodyPr/>
          <a:lstStyle/>
          <a:p>
            <a:pPr eaLnBrk="1" hangingPunct="1"/>
            <a:r>
              <a:rPr lang="ru-RU" sz="3300" smtClean="0"/>
              <a:t>6. Это растение распространено в хвойных и смешанных лесах. Ягоды съедобны.</a:t>
            </a:r>
          </a:p>
        </p:txBody>
      </p:sp>
      <p:pic>
        <p:nvPicPr>
          <p:cNvPr id="29701" name="Picture 5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781300"/>
            <a:ext cx="2865437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-315913"/>
            <a:ext cx="7543800" cy="1431926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E75C01"/>
                </a:solidFill>
              </a:rPr>
              <a:t>НАЗОВИ ГРИБ:</a:t>
            </a:r>
            <a:endParaRPr lang="ru-RU" smtClean="0"/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773238"/>
            <a:ext cx="5327650" cy="4114800"/>
          </a:xfrm>
        </p:spPr>
        <p:txBody>
          <a:bodyPr/>
          <a:lstStyle/>
          <a:p>
            <a:pPr eaLnBrk="1" hangingPunct="1"/>
            <a:r>
              <a:rPr lang="ru-RU" sz="3200" smtClean="0"/>
              <a:t>7. Растет небольшими плантациями с августа по сентябрь на пнях и стволах деревьев. </a:t>
            </a:r>
          </a:p>
          <a:p>
            <a:pPr eaLnBrk="1" hangingPunct="1"/>
            <a:r>
              <a:rPr lang="ru-RU" sz="3200" b="1" smtClean="0"/>
              <a:t>Не забывайте имеет ядовитого двойника.</a:t>
            </a:r>
          </a:p>
        </p:txBody>
      </p:sp>
      <p:pic>
        <p:nvPicPr>
          <p:cNvPr id="30725" name="Picture 5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773238"/>
            <a:ext cx="2720975" cy="273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42988" y="2133600"/>
            <a:ext cx="3619500" cy="3473450"/>
          </a:xfrm>
        </p:spPr>
        <p:txBody>
          <a:bodyPr/>
          <a:lstStyle/>
          <a:p>
            <a:pPr eaLnBrk="1" hangingPunct="1"/>
            <a:r>
              <a:rPr lang="ru-RU" sz="3300" smtClean="0"/>
              <a:t>8. Съедобный гриб 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187450" y="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5000" b="1">
                <a:solidFill>
                  <a:srgbClr val="E75C01"/>
                </a:solidFill>
                <a:latin typeface="Arial" charset="0"/>
              </a:rPr>
              <a:t>НАЗОВИ ГРИБ:</a:t>
            </a:r>
          </a:p>
        </p:txBody>
      </p:sp>
      <p:pic>
        <p:nvPicPr>
          <p:cNvPr id="31749" name="Picture 5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924175"/>
            <a:ext cx="2636838" cy="214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101</TotalTime>
  <Words>175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26" baseType="lpstr">
      <vt:lpstr>Tahoma</vt:lpstr>
      <vt:lpstr>Arial</vt:lpstr>
      <vt:lpstr>Century Schoolbook</vt:lpstr>
      <vt:lpstr>Wingdings</vt:lpstr>
      <vt:lpstr>Wingdings 2</vt:lpstr>
      <vt:lpstr>Calibri</vt:lpstr>
      <vt:lpstr>Verdana</vt:lpstr>
      <vt:lpstr>Эркер</vt:lpstr>
      <vt:lpstr>Затмение</vt:lpstr>
      <vt:lpstr>Эркер</vt:lpstr>
      <vt:lpstr>Эркер</vt:lpstr>
      <vt:lpstr>Эркер</vt:lpstr>
      <vt:lpstr>Эркер</vt:lpstr>
      <vt:lpstr>Затмение</vt:lpstr>
      <vt:lpstr>СЪЕДОБНЫЕ И ЯДОВИТЫЕ! УГАДАЙ КТО!</vt:lpstr>
      <vt:lpstr>НАЗОВИ РАСТЕНИЕ:</vt:lpstr>
      <vt:lpstr>НАЗОВИ РАСТЕНИЕ:</vt:lpstr>
      <vt:lpstr>НАЗОВИ РАСТЕНИЕ:</vt:lpstr>
      <vt:lpstr>Слайд 5</vt:lpstr>
      <vt:lpstr>Слайд 6</vt:lpstr>
      <vt:lpstr>НАЗОВИ РАСТЕНИЕ:</vt:lpstr>
      <vt:lpstr>НАЗОВИ ГРИБ:</vt:lpstr>
      <vt:lpstr>Слайд 9</vt:lpstr>
      <vt:lpstr>НАЗОВИ РАСТЕНИЕ:</vt:lpstr>
      <vt:lpstr>НАЗОВИ РАСТЕНИЕ:</vt:lpstr>
      <vt:lpstr>Литература: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Съедобные и ядовитые растения и грибы</dc:title>
  <dc:creator>user</dc:creator>
  <cp:lastModifiedBy>User</cp:lastModifiedBy>
  <cp:revision>14</cp:revision>
  <dcterms:created xsi:type="dcterms:W3CDTF">2012-01-28T07:27:42Z</dcterms:created>
  <dcterms:modified xsi:type="dcterms:W3CDTF">2014-03-28T11:02:43Z</dcterms:modified>
</cp:coreProperties>
</file>