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2" r:id="rId7"/>
    <p:sldId id="263" r:id="rId8"/>
    <p:sldId id="261" r:id="rId9"/>
    <p:sldId id="264" r:id="rId10"/>
    <p:sldId id="265" r:id="rId11"/>
    <p:sldId id="268" r:id="rId12"/>
    <p:sldId id="267" r:id="rId13"/>
    <p:sldId id="266" r:id="rId14"/>
    <p:sldId id="270" r:id="rId15"/>
    <p:sldId id="269" r:id="rId16"/>
    <p:sldId id="272" r:id="rId17"/>
    <p:sldId id="273" r:id="rId18"/>
    <p:sldId id="271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28586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Пунктуация, стр. </a:t>
            </a:r>
            <a:r>
              <a:rPr lang="ru-RU" smtClean="0"/>
              <a:t>7,8, </a:t>
            </a:r>
            <a:r>
              <a:rPr lang="ru-RU" dirty="0" smtClean="0"/>
              <a:t>ФИПИ,  2014г.</a:t>
            </a:r>
            <a:br>
              <a:rPr lang="ru-RU" dirty="0" smtClean="0"/>
            </a:br>
            <a:r>
              <a:rPr lang="ru-RU" dirty="0" smtClean="0"/>
              <a:t>9 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86742" cy="6286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9. (20)Колька испуганно вздрогнул и выронил книгу. (21)Все засмеялись. (22)А он, готовый от стыда провалиться сквозь землю, густо покраснел, торопливо поднял её и, погладив обложку, отодвинул от себя, словно извиняясь за то, что посмел к ней прикоснуться.</a:t>
            </a:r>
          </a:p>
          <a:p>
            <a:r>
              <a:rPr lang="ru-RU" dirty="0" smtClean="0"/>
              <a:t>– (23)Просто у меня сегодня день рождения, и я подумал, что...(24)Тридцать лет прошло с тех пор, но я до сих пор помню тот случай с книгой, когда я нечаянно разрушил огромный дом человеческой веры, когда я сделал больно другому и не нашёл в себе мужества исправить ошибку. (25)И наша жизнь пошла по другой дороге, где всем больно и одиноко, где нет тех, кто может поднять упавших.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Среди предложений 20–25 найдите сложноподчинённое предложение </a:t>
            </a:r>
            <a:r>
              <a:rPr lang="ru-RU" b="1" dirty="0" smtClean="0">
                <a:solidFill>
                  <a:srgbClr val="FF0000"/>
                </a:solidFill>
              </a:rPr>
              <a:t>с однородным и последовательным </a:t>
            </a:r>
            <a:r>
              <a:rPr lang="ru-RU" dirty="0" smtClean="0">
                <a:solidFill>
                  <a:srgbClr val="FF0000"/>
                </a:solidFill>
              </a:rPr>
              <a:t>подчинением придаточных. Напишите номер этого предложения.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86742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10. (19)Начиная с воскресенья в деревню стали приезжать всё новые и новые дачники. (20)Хозяек охватила лихорадка наживы, и цены поднялись втрое, а так как народ всё ехал, то стали уж хапать без всякой совести.</a:t>
            </a:r>
          </a:p>
          <a:p>
            <a:r>
              <a:rPr lang="ru-RU" sz="2400" dirty="0" smtClean="0"/>
              <a:t>(21)Как-то зашла к </a:t>
            </a:r>
            <a:r>
              <a:rPr lang="ru-RU" sz="2400" dirty="0" err="1" smtClean="0"/>
              <a:t>Поликарповне</a:t>
            </a:r>
            <a:r>
              <a:rPr lang="ru-RU" sz="2400" dirty="0" smtClean="0"/>
              <a:t> соседка. (22)За разговором невзначай поинтересовалась, за сколько та сдаёт жильё, а услышав ответ, удивлённо раскрыла глаза:</a:t>
            </a:r>
          </a:p>
          <a:p>
            <a:r>
              <a:rPr lang="ru-RU" sz="2400" dirty="0" smtClean="0"/>
              <a:t>– (23)Да ты, бабка, спятила совсем! (24)У меня есть один, он у тебя с руками за сто оторвёт. (25)Теперь по полтораста берут, по двести!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Среди предложений 19–25 найдите предложение </a:t>
            </a:r>
            <a:r>
              <a:rPr lang="ru-RU" sz="2400" b="1" dirty="0" smtClean="0">
                <a:solidFill>
                  <a:srgbClr val="FF0000"/>
                </a:solidFill>
              </a:rPr>
              <a:t>с обособленным обстоятельством</a:t>
            </a:r>
            <a:r>
              <a:rPr lang="ru-RU" sz="2400" dirty="0" smtClean="0">
                <a:solidFill>
                  <a:srgbClr val="FF0000"/>
                </a:solidFill>
              </a:rPr>
              <a:t>. Напишите номер этого предложения.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86742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11. (15)Когда стемнело и она подошла к морю, он уже сидел и ждал её. (16)Краб был в его шляпе. (17)3ыбин сказал:</a:t>
            </a:r>
          </a:p>
          <a:p>
            <a:r>
              <a:rPr lang="ru-RU" sz="2400" dirty="0" smtClean="0"/>
              <a:t>– (18)Вот уж не думал никогда, что во мне сидит такой скот! (19)Обречь кого-то на медленное и мучительное умирание! (20)Никогда бы не поверил, что способен на такое! (21)Я думал: посидит, заснёт, как рыба. (22)А боль я должен был понимать… (23)Этим нельзя пренебрегать...</a:t>
            </a:r>
          </a:p>
          <a:p>
            <a:r>
              <a:rPr lang="ru-RU" sz="2400" dirty="0" smtClean="0"/>
              <a:t>– (24)Слушай, – прервала его </a:t>
            </a:r>
            <a:r>
              <a:rPr lang="ru-RU" sz="2400" dirty="0" err="1" smtClean="0"/>
              <a:t>Лина</a:t>
            </a:r>
            <a:r>
              <a:rPr lang="ru-RU" sz="2400" dirty="0" smtClean="0"/>
              <a:t>, наклоняясь над шляпой. –</a:t>
            </a:r>
          </a:p>
          <a:p>
            <a:r>
              <a:rPr lang="ru-RU" sz="2400" dirty="0" smtClean="0"/>
              <a:t> (25)Ещё бы день, и он был бы готов.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Среди предложений 15–23 найдите сложноподчинённое предложение </a:t>
            </a:r>
            <a:r>
              <a:rPr lang="ru-RU" sz="2400" b="1" dirty="0" smtClean="0">
                <a:solidFill>
                  <a:srgbClr val="FF0000"/>
                </a:solidFill>
              </a:rPr>
              <a:t>с однородным </a:t>
            </a:r>
            <a:r>
              <a:rPr lang="ru-RU" sz="2400" dirty="0" smtClean="0">
                <a:solidFill>
                  <a:srgbClr val="FF0000"/>
                </a:solidFill>
              </a:rPr>
              <a:t>подчинением придаточных. Напишите номер этого предложения.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86742" cy="62865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12. (1)В тот день на берегу моря Зыбин всё-таки достал краба. (2)Краб был страшно большой и плоский, и, присмотревшись, на нём можно было разглядеть бугры и колючки, какие-то швы, зубчатые гребешки. (3)Если его засушить, получится, наверное, прекрасный сувенир!</a:t>
            </a:r>
          </a:p>
          <a:p>
            <a:r>
              <a:rPr lang="ru-RU" dirty="0" smtClean="0"/>
              <a:t>(4)Краб неделю просидел под кроватью. (5)Он сидел всё в одном и том же месте, около ножки кровати, и, когда кто-нибудь наклонялся над ним, он с грозным бессилием выставлял вперёд зазубренную клешню. (6)На третий день около усов показалась пена, но, когда Зыбин к нему притронулся, краб пребольно, до крови, </a:t>
            </a:r>
            <a:r>
              <a:rPr lang="ru-RU" dirty="0" err="1" smtClean="0"/>
              <a:t>заклешнил</a:t>
            </a:r>
            <a:r>
              <a:rPr lang="ru-RU" dirty="0" smtClean="0"/>
              <a:t> ему палец. (7)Тогда Зыбин ногой задвинул краба к самой стене </a:t>
            </a:r>
          </a:p>
          <a:p>
            <a:r>
              <a:rPr lang="ru-RU" dirty="0" smtClean="0"/>
              <a:t>–</a:t>
            </a:r>
          </a:p>
          <a:p>
            <a:r>
              <a:rPr lang="ru-RU" dirty="0" smtClean="0"/>
              <a:t> вот он там и сидел сначала, а потом лежал. (8)На пятый день его глаза подёрнулись белой плёнкой, но только Зыбин притронулся к нему, как он выбросил вперёд всё ту же страшную и беспомощную клешню.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Среди предложений 1–6 найдите </a:t>
            </a:r>
            <a:r>
              <a:rPr lang="ru-RU" b="1" dirty="0" smtClean="0">
                <a:solidFill>
                  <a:srgbClr val="FF0000"/>
                </a:solidFill>
              </a:rPr>
              <a:t>сложные </a:t>
            </a:r>
            <a:r>
              <a:rPr lang="ru-RU" dirty="0" smtClean="0">
                <a:solidFill>
                  <a:srgbClr val="FF0000"/>
                </a:solidFill>
              </a:rPr>
              <a:t>предложения с </a:t>
            </a:r>
            <a:r>
              <a:rPr lang="ru-RU" b="1" dirty="0" smtClean="0">
                <a:solidFill>
                  <a:srgbClr val="FF0000"/>
                </a:solidFill>
              </a:rPr>
              <a:t>союзной подчинительной и сочинительной связью</a:t>
            </a:r>
            <a:r>
              <a:rPr lang="ru-RU" dirty="0" smtClean="0">
                <a:solidFill>
                  <a:srgbClr val="FF0000"/>
                </a:solidFill>
              </a:rPr>
              <a:t> между частями. Напишите номера этих предложений.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86742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13. В приведённых ниже предложениях из прочитанного текста пронумерованы все запятые. Выпишите цифру, обозначающую запятую между частями сложного предложения, связанными </a:t>
            </a:r>
            <a:r>
              <a:rPr lang="ru-RU" sz="2400" b="1" dirty="0" smtClean="0">
                <a:solidFill>
                  <a:srgbClr val="FF0000"/>
                </a:solidFill>
              </a:rPr>
              <a:t>сочинительной</a:t>
            </a:r>
            <a:r>
              <a:rPr lang="ru-RU" sz="2400" dirty="0" smtClean="0">
                <a:solidFill>
                  <a:srgbClr val="FF0000"/>
                </a:solidFill>
              </a:rPr>
              <a:t> связью.</a:t>
            </a:r>
          </a:p>
          <a:p>
            <a:r>
              <a:rPr lang="ru-RU" sz="2400" b="1" i="1" dirty="0" smtClean="0"/>
              <a:t>Входя в класс,</a:t>
            </a:r>
            <a:r>
              <a:rPr lang="ru-RU" sz="2400" b="1" i="1" baseline="30000" dirty="0" smtClean="0"/>
              <a:t>(1)</a:t>
            </a:r>
            <a:r>
              <a:rPr lang="ru-RU" sz="2400" b="1" i="1" dirty="0" smtClean="0"/>
              <a:t> Илья сунул котёнка подвернувшемуся Сане,</a:t>
            </a:r>
            <a:r>
              <a:rPr lang="ru-RU" sz="2400" b="1" i="1" baseline="30000" dirty="0" smtClean="0"/>
              <a:t>(2)</a:t>
            </a:r>
            <a:r>
              <a:rPr lang="ru-RU" sz="2400" b="1" i="1" dirty="0" smtClean="0"/>
              <a:t> и тот спрятал его в свой портфель. На последней перемене главные враги рода человеческого,</a:t>
            </a:r>
            <a:r>
              <a:rPr lang="ru-RU" sz="2400" b="1" i="1" baseline="30000" dirty="0" smtClean="0"/>
              <a:t>(3)</a:t>
            </a:r>
            <a:r>
              <a:rPr lang="ru-RU" sz="2400" b="1" i="1" dirty="0" smtClean="0"/>
              <a:t> </a:t>
            </a:r>
            <a:r>
              <a:rPr lang="ru-RU" sz="2400" b="1" i="1" dirty="0" err="1" smtClean="0"/>
              <a:t>Мурыгин</a:t>
            </a:r>
            <a:r>
              <a:rPr lang="ru-RU" sz="2400" b="1" i="1" dirty="0" smtClean="0"/>
              <a:t> и </a:t>
            </a:r>
            <a:r>
              <a:rPr lang="ru-RU" sz="2400" b="1" i="1" dirty="0" err="1" smtClean="0"/>
              <a:t>Мутюкин</a:t>
            </a:r>
            <a:r>
              <a:rPr lang="ru-RU" sz="2400" b="1" i="1" dirty="0" smtClean="0"/>
              <a:t>,</a:t>
            </a:r>
            <a:r>
              <a:rPr lang="ru-RU" sz="2400" b="1" i="1" baseline="30000" dirty="0" smtClean="0"/>
              <a:t>(4)</a:t>
            </a:r>
            <a:r>
              <a:rPr lang="ru-RU" sz="2400" b="1" i="1" dirty="0" smtClean="0"/>
              <a:t> котёнка немного поискали,</a:t>
            </a:r>
            <a:r>
              <a:rPr lang="ru-RU" sz="2400" b="1" i="1" baseline="30000" dirty="0" smtClean="0"/>
              <a:t>(5)</a:t>
            </a:r>
            <a:r>
              <a:rPr lang="ru-RU" sz="2400" b="1" i="1" dirty="0" smtClean="0"/>
              <a:t> но вскоре забыли.</a:t>
            </a:r>
            <a:endParaRPr lang="ru-RU" sz="24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86742" cy="62865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14.</a:t>
            </a:r>
          </a:p>
          <a:p>
            <a:r>
              <a:rPr lang="ru-RU" dirty="0" smtClean="0"/>
              <a:t> (4)Не обращай внимания! – махнул рукой Юрка, сосредоточенно ворочая альбомы. </a:t>
            </a:r>
          </a:p>
          <a:p>
            <a:r>
              <a:rPr lang="ru-RU" dirty="0" smtClean="0"/>
              <a:t>– (5)Собака у соседа!</a:t>
            </a:r>
          </a:p>
          <a:p>
            <a:r>
              <a:rPr lang="ru-RU" dirty="0" smtClean="0"/>
              <a:t>– (6)Почему же она воет?</a:t>
            </a:r>
          </a:p>
          <a:p>
            <a:r>
              <a:rPr lang="ru-RU" dirty="0" smtClean="0"/>
              <a:t>– (7)Откуда я знаю. (8)Она каждый день воет. (9)До пяти часов. (10)В пять перестаёт. (11)Мой папа говорит: если не умеешь ухаживать, не заводи собак...(12)Взглянув на часы и махнув рукой Юре, Валерка в прихожей торопливо намотал шарф, надел пальто. (13)Выбежав на улицу, перевёл дух и нашёл на фасаде дома Юркины окна. (14)Три окошка на девятом этаже над квартирой </a:t>
            </a:r>
            <a:r>
              <a:rPr lang="ru-RU" dirty="0" err="1" smtClean="0"/>
              <a:t>Хлопотовых</a:t>
            </a:r>
            <a:r>
              <a:rPr lang="ru-RU" dirty="0" smtClean="0"/>
              <a:t> неуютно темнели.</a:t>
            </a:r>
          </a:p>
          <a:p>
            <a:r>
              <a:rPr lang="ru-RU" dirty="0" smtClean="0"/>
              <a:t>(15)Валерка, прислонившись плечом к холодному бетону фонарного столба, решил ждать, сколько понадобится. (16)И вот крайнее из окон тускло засветилось: включили свет, видимо, в прихожей...</a:t>
            </a:r>
          </a:p>
          <a:p>
            <a:r>
              <a:rPr lang="ru-RU" dirty="0" smtClean="0"/>
              <a:t>(17)Дверь открылась сразу, но Валерка даже не успел увидеть, кто стоял на пороге, потому что откуда-то вдруг выскочил маленький коричневый клубок и, радостно визжа, бросился Валерке под ноги.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Среди предложений 6–14 найдите </a:t>
            </a:r>
            <a:r>
              <a:rPr lang="ru-RU" b="1" dirty="0" smtClean="0">
                <a:solidFill>
                  <a:srgbClr val="FF0000"/>
                </a:solidFill>
              </a:rPr>
              <a:t>сложное </a:t>
            </a:r>
            <a:r>
              <a:rPr lang="ru-RU" dirty="0" smtClean="0">
                <a:solidFill>
                  <a:srgbClr val="FF0000"/>
                </a:solidFill>
              </a:rPr>
              <a:t>предложение с </a:t>
            </a:r>
            <a:r>
              <a:rPr lang="ru-RU" b="1" dirty="0" smtClean="0">
                <a:solidFill>
                  <a:srgbClr val="FF0000"/>
                </a:solidFill>
              </a:rPr>
              <a:t>бессоюзной и союзной подчинительной связью</a:t>
            </a:r>
            <a:r>
              <a:rPr lang="ru-RU" dirty="0" smtClean="0">
                <a:solidFill>
                  <a:srgbClr val="FF0000"/>
                </a:solidFill>
              </a:rPr>
              <a:t> между частями. Напишите номер этого предложения.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86742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15. (1)На хуторе сон и тишина. (2)Мы идём вдоль низкого, белого под луной </a:t>
            </a:r>
            <a:r>
              <a:rPr lang="ru-RU" sz="2400" dirty="0" err="1" smtClean="0"/>
              <a:t>заборика</a:t>
            </a:r>
            <a:r>
              <a:rPr lang="ru-RU" sz="2400" dirty="0" smtClean="0"/>
              <a:t>, </a:t>
            </a:r>
            <a:r>
              <a:rPr lang="ru-RU" sz="2400" dirty="0" err="1" smtClean="0"/>
              <a:t>по-южному</a:t>
            </a:r>
            <a:r>
              <a:rPr lang="ru-RU" sz="2400" dirty="0" smtClean="0"/>
              <a:t> сложенного из плоского дикого камня. (3)Такое чувство, словно и родился я здесь, и прожил здесь жизнь, и теперь возвращаюсь домой.</a:t>
            </a:r>
          </a:p>
          <a:p>
            <a:r>
              <a:rPr lang="ru-RU" sz="2400" dirty="0" smtClean="0"/>
              <a:t>(4)Громко стучу в раму окна. (5)Нечего спать, раз мы вернулись. (6)И сейчас же распахивается дощатая дверь. (7)Панченко, ординарец мой, сонный, зевающий, босиком стоит на пороге.</a:t>
            </a:r>
          </a:p>
          <a:p>
            <a:r>
              <a:rPr lang="ru-RU" sz="2400" dirty="0" smtClean="0"/>
              <a:t>–(8)Заходите, товарищ лейтенант.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Среди предложений 1–8 найдите предложение </a:t>
            </a:r>
            <a:r>
              <a:rPr lang="ru-RU" sz="2400" b="1" dirty="0" smtClean="0">
                <a:solidFill>
                  <a:srgbClr val="FF0000"/>
                </a:solidFill>
              </a:rPr>
              <a:t>с обособленным приложением</a:t>
            </a:r>
            <a:r>
              <a:rPr lang="ru-RU" sz="2400" dirty="0" smtClean="0">
                <a:solidFill>
                  <a:srgbClr val="FF0000"/>
                </a:solidFill>
              </a:rPr>
              <a:t>. Напишите номер этого предложения.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86742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16. 40)Сердце мальчика было наполнено горем. (41)Только сейчас он понял, что значит – потерять отца. (42)Ему хотелось плакать. (43)Он посмотрел на мать, но она молчала. (44)Молчал и он. (45)Он был рад, что мать не видит его слёз.</a:t>
            </a:r>
          </a:p>
          <a:p>
            <a:r>
              <a:rPr lang="ru-RU" sz="2400" dirty="0" smtClean="0"/>
              <a:t>(46)Он не знал, что с этого часа в нём начал жить отец, который давно погиб на войне.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Среди предложений 40–46 найдите </a:t>
            </a:r>
            <a:r>
              <a:rPr lang="ru-RU" sz="2400" b="1" dirty="0" smtClean="0">
                <a:solidFill>
                  <a:srgbClr val="FF0000"/>
                </a:solidFill>
              </a:rPr>
              <a:t>сложноподчинённое предложение</a:t>
            </a:r>
            <a:r>
              <a:rPr lang="ru-RU" sz="2400" dirty="0" smtClean="0">
                <a:solidFill>
                  <a:srgbClr val="FF0000"/>
                </a:solidFill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</a:rPr>
              <a:t>с последовательным </a:t>
            </a:r>
            <a:r>
              <a:rPr lang="ru-RU" sz="2400" dirty="0" smtClean="0">
                <a:solidFill>
                  <a:srgbClr val="FF0000"/>
                </a:solidFill>
              </a:rPr>
              <a:t>подчинением придаточных. Напишите номер этого предложения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86742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17. В приведённых ниже предложениях из прочитанного текста пронумерованы все запятые. Выпишите цифру, обозначающую запятую между частями сложного предложения, связанными </a:t>
            </a:r>
            <a:r>
              <a:rPr lang="ru-RU" sz="2400" b="1" dirty="0" smtClean="0">
                <a:solidFill>
                  <a:srgbClr val="FF0000"/>
                </a:solidFill>
              </a:rPr>
              <a:t>сочинительной</a:t>
            </a:r>
            <a:r>
              <a:rPr lang="ru-RU" sz="2400" dirty="0" smtClean="0">
                <a:solidFill>
                  <a:srgbClr val="FF0000"/>
                </a:solidFill>
              </a:rPr>
              <a:t> связью.</a:t>
            </a:r>
          </a:p>
          <a:p>
            <a:r>
              <a:rPr lang="ru-RU" sz="2400" b="1" i="1" dirty="0" smtClean="0"/>
              <a:t>Он вскарабкался на остатки трухлявого пенька,</a:t>
            </a:r>
            <a:r>
              <a:rPr lang="ru-RU" sz="2400" b="1" i="1" baseline="30000" dirty="0" smtClean="0"/>
              <a:t>(1)</a:t>
            </a:r>
            <a:r>
              <a:rPr lang="ru-RU" sz="2400" b="1" i="1" dirty="0" smtClean="0"/>
              <a:t> чтобы быть повыше,</a:t>
            </a:r>
            <a:r>
              <a:rPr lang="ru-RU" sz="2400" b="1" i="1" baseline="30000" dirty="0" smtClean="0"/>
              <a:t>(2)</a:t>
            </a:r>
            <a:r>
              <a:rPr lang="ru-RU" sz="2400" b="1" i="1" dirty="0" smtClean="0"/>
              <a:t> и запел. Это был светлячок – маленькая букашечка,</a:t>
            </a:r>
            <a:r>
              <a:rPr lang="ru-RU" sz="2400" b="1" i="1" baseline="30000" dirty="0" smtClean="0"/>
              <a:t>(3)</a:t>
            </a:r>
            <a:r>
              <a:rPr lang="ru-RU" sz="2400" b="1" i="1" dirty="0" smtClean="0"/>
              <a:t> и пел он свою незатейливую песенку о том,</a:t>
            </a:r>
            <a:r>
              <a:rPr lang="ru-RU" sz="2400" b="1" i="1" baseline="30000" dirty="0" smtClean="0"/>
              <a:t>(4)</a:t>
            </a:r>
            <a:r>
              <a:rPr lang="ru-RU" sz="2400" b="1" i="1" dirty="0" smtClean="0"/>
              <a:t> что видел: прекрасную картину заката,</a:t>
            </a:r>
            <a:r>
              <a:rPr lang="ru-RU" sz="2400" b="1" i="1" baseline="30000" dirty="0" smtClean="0"/>
              <a:t>(5)</a:t>
            </a:r>
            <a:r>
              <a:rPr lang="ru-RU" sz="2400" b="1" i="1" dirty="0" smtClean="0"/>
              <a:t> красивое небо,</a:t>
            </a:r>
            <a:r>
              <a:rPr lang="ru-RU" sz="2400" b="1" i="1" baseline="30000" dirty="0" smtClean="0"/>
              <a:t>(6)</a:t>
            </a:r>
            <a:r>
              <a:rPr lang="ru-RU" sz="2400" b="1" i="1" dirty="0" smtClean="0"/>
              <a:t> зелёное море травы,</a:t>
            </a:r>
            <a:r>
              <a:rPr lang="ru-RU" sz="2400" b="1" i="1" baseline="30000" dirty="0" smtClean="0"/>
              <a:t>(7)</a:t>
            </a:r>
            <a:r>
              <a:rPr lang="ru-RU" sz="2400" b="1" i="1" dirty="0" smtClean="0"/>
              <a:t> серебряные слёзы росы и любовь.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86742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18. В приведённых ниже предложениях из прочитанного текста пронумерованы все запятые. Выпишите цифры, обозначающие запятые между частями сложного предложения, связанными </a:t>
            </a:r>
            <a:r>
              <a:rPr lang="ru-RU" sz="2400" b="1" dirty="0" smtClean="0">
                <a:solidFill>
                  <a:srgbClr val="FF0000"/>
                </a:solidFill>
              </a:rPr>
              <a:t>подчинительной</a:t>
            </a:r>
            <a:r>
              <a:rPr lang="ru-RU" sz="2400" dirty="0" smtClean="0">
                <a:solidFill>
                  <a:srgbClr val="FF0000"/>
                </a:solidFill>
              </a:rPr>
              <a:t> связью</a:t>
            </a:r>
            <a:r>
              <a:rPr lang="ru-RU" sz="2400" dirty="0" smtClean="0"/>
              <a:t>.</a:t>
            </a:r>
          </a:p>
          <a:p>
            <a:r>
              <a:rPr lang="ru-RU" sz="2400" b="1" i="1" dirty="0" smtClean="0"/>
              <a:t>И война с этой минуты уже не казалась мальчику забавной,</a:t>
            </a:r>
            <a:r>
              <a:rPr lang="ru-RU" sz="2400" b="1" i="1" baseline="30000" dirty="0" smtClean="0"/>
              <a:t>(1)</a:t>
            </a:r>
            <a:r>
              <a:rPr lang="ru-RU" sz="2400" b="1" i="1" dirty="0" smtClean="0"/>
              <a:t> ничего весёлого не было в том,</a:t>
            </a:r>
            <a:r>
              <a:rPr lang="ru-RU" sz="2400" b="1" i="1" baseline="30000" dirty="0" smtClean="0"/>
              <a:t>(2)</a:t>
            </a:r>
            <a:r>
              <a:rPr lang="ru-RU" sz="2400" b="1" i="1" dirty="0" smtClean="0"/>
              <a:t> как падали люди. Война стала серьёзной и страшной,</a:t>
            </a:r>
            <a:r>
              <a:rPr lang="ru-RU" sz="2400" b="1" i="1" baseline="30000" dirty="0" smtClean="0"/>
              <a:t>(3)</a:t>
            </a:r>
            <a:r>
              <a:rPr lang="ru-RU" sz="2400" b="1" i="1" dirty="0" smtClean="0"/>
              <a:t> и он впервые испытал чувство страха за близкого человека,</a:t>
            </a:r>
            <a:r>
              <a:rPr lang="ru-RU" sz="2400" b="1" i="1" baseline="30000" dirty="0" smtClean="0"/>
              <a:t>(4)</a:t>
            </a:r>
            <a:r>
              <a:rPr lang="ru-RU" sz="2400" b="1" i="1" dirty="0" smtClean="0"/>
              <a:t> за того человека,</a:t>
            </a:r>
            <a:r>
              <a:rPr lang="ru-RU" sz="2400" b="1" i="1" baseline="30000" dirty="0" smtClean="0"/>
              <a:t> (5) </a:t>
            </a:r>
            <a:r>
              <a:rPr lang="ru-RU" sz="2400" b="1" i="1" dirty="0" smtClean="0"/>
              <a:t>которого ему всегда не хватало.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86742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1. В приведённых ниже предложениях из прочитанного текста пронумерованы все запятые. Выпишите цифру, обозначающую запятую между частями сложного предложения, связанными </a:t>
            </a:r>
            <a:r>
              <a:rPr lang="ru-RU" sz="2400" b="1" dirty="0" smtClean="0">
                <a:solidFill>
                  <a:srgbClr val="FF0000"/>
                </a:solidFill>
              </a:rPr>
              <a:t>сочинительной</a:t>
            </a:r>
            <a:r>
              <a:rPr lang="ru-RU" sz="2400" dirty="0" smtClean="0">
                <a:solidFill>
                  <a:srgbClr val="FF0000"/>
                </a:solidFill>
              </a:rPr>
              <a:t> связью.</a:t>
            </a:r>
          </a:p>
          <a:p>
            <a:r>
              <a:rPr lang="ru-RU" sz="2400" b="1" i="1" dirty="0" smtClean="0"/>
              <a:t>За всю войну только в госпитале я спал на простынях,</a:t>
            </a:r>
            <a:r>
              <a:rPr lang="ru-RU" sz="2400" b="1" i="1" baseline="30000" dirty="0" smtClean="0"/>
              <a:t> (1)</a:t>
            </a:r>
            <a:r>
              <a:rPr lang="ru-RU" sz="2400" b="1" i="1" dirty="0" smtClean="0"/>
              <a:t> но тогда они не радовали. Я ложусь на свою царскую кровать,</a:t>
            </a:r>
            <a:r>
              <a:rPr lang="ru-RU" sz="2400" b="1" i="1" baseline="30000" dirty="0" smtClean="0"/>
              <a:t>(2)</a:t>
            </a:r>
            <a:r>
              <a:rPr lang="ru-RU" sz="2400" b="1" i="1" dirty="0" smtClean="0"/>
              <a:t> пахнущую сеном и свежим бельём,</a:t>
            </a:r>
            <a:r>
              <a:rPr lang="ru-RU" sz="2400" b="1" i="1" baseline="30000" dirty="0" smtClean="0"/>
              <a:t>(3)</a:t>
            </a:r>
            <a:r>
              <a:rPr lang="ru-RU" sz="2400" b="1" i="1" dirty="0" smtClean="0"/>
              <a:t> и проваливаюсь,</a:t>
            </a:r>
            <a:r>
              <a:rPr lang="ru-RU" sz="2400" b="1" i="1" baseline="30000" dirty="0" smtClean="0"/>
              <a:t>(4) </a:t>
            </a:r>
            <a:r>
              <a:rPr lang="ru-RU" sz="2400" b="1" i="1" dirty="0" smtClean="0"/>
              <a:t>как в пух.</a:t>
            </a: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86742" cy="62865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19. 30)Когда я уселась в учительской за тетради, оказалось, что шесть работ из пачки исчезли. (31)Среди них были диктанты Сени </a:t>
            </a:r>
            <a:r>
              <a:rPr lang="ru-RU" dirty="0" err="1" smtClean="0"/>
              <a:t>Голубкина</a:t>
            </a:r>
            <a:r>
              <a:rPr lang="ru-RU" dirty="0" smtClean="0"/>
              <a:t> и Вани.</a:t>
            </a:r>
          </a:p>
          <a:p>
            <a:r>
              <a:rPr lang="ru-RU" dirty="0" smtClean="0"/>
              <a:t>(32)На большой перемене мы с директором в опустевшем классе стали пробиваться к </a:t>
            </a:r>
            <a:r>
              <a:rPr lang="ru-RU" dirty="0" err="1" smtClean="0"/>
              <a:t>голубкинской</a:t>
            </a:r>
            <a:r>
              <a:rPr lang="ru-RU" dirty="0" smtClean="0"/>
              <a:t> совести. (33)Именно тогда, в разгар нашей беседы, появился Ваня Белов и сказал:</a:t>
            </a:r>
          </a:p>
          <a:p>
            <a:r>
              <a:rPr lang="ru-RU" dirty="0" smtClean="0"/>
              <a:t>– (34)Я пришёл, чтобы отдать себя в руки правосудия!</a:t>
            </a:r>
          </a:p>
          <a:p>
            <a:r>
              <a:rPr lang="ru-RU" dirty="0" smtClean="0"/>
              <a:t>(35)Я не верила, что диктанты вытащил он, но директор согласился с версией Вани. (36)После уроков шестеро учеников, работы которых исчезли, переписали диктант. (37)Сеня </a:t>
            </a:r>
            <a:r>
              <a:rPr lang="ru-RU" dirty="0" err="1" smtClean="0"/>
              <a:t>Голубкин</a:t>
            </a:r>
            <a:r>
              <a:rPr lang="ru-RU" dirty="0" smtClean="0"/>
              <a:t> получил тройку, поскольку уже успел обнаружить на перемене свои ошибки, и перешёл в седьмой класс.</a:t>
            </a:r>
          </a:p>
          <a:p>
            <a:r>
              <a:rPr lang="ru-RU" dirty="0" smtClean="0"/>
              <a:t>(38)Он не проникся благодарностью к Ване Белову, напротив, именно с тех пор и невзлюбил его. (39)</a:t>
            </a:r>
            <a:r>
              <a:rPr lang="ru-RU" dirty="0" err="1" smtClean="0"/>
              <a:t>Голубкин</a:t>
            </a:r>
            <a:r>
              <a:rPr lang="ru-RU" dirty="0" smtClean="0"/>
              <a:t> не простил благородства, как не прощал он грамотности тем, кто ему же помогал находить ошибки. (40)Ваня Белов это понял. (41)После того как Сенька очередной раз насолил в чём-то своему спасителю, я как бы мимоходом сказала Ване: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Среди предложений 30–37 найдите </a:t>
            </a:r>
            <a:r>
              <a:rPr lang="ru-RU" b="1" dirty="0" smtClean="0">
                <a:solidFill>
                  <a:srgbClr val="FF0000"/>
                </a:solidFill>
              </a:rPr>
              <a:t>сложное</a:t>
            </a:r>
            <a:r>
              <a:rPr lang="ru-RU" dirty="0" smtClean="0">
                <a:solidFill>
                  <a:srgbClr val="FF0000"/>
                </a:solidFill>
              </a:rPr>
              <a:t> предложение с </a:t>
            </a:r>
            <a:r>
              <a:rPr lang="ru-RU" b="1" dirty="0" smtClean="0">
                <a:solidFill>
                  <a:srgbClr val="FF0000"/>
                </a:solidFill>
              </a:rPr>
              <a:t>неоднородным (параллельным) подчинением</a:t>
            </a:r>
            <a:r>
              <a:rPr lang="ru-RU" dirty="0" smtClean="0">
                <a:solidFill>
                  <a:srgbClr val="FF0000"/>
                </a:solidFill>
              </a:rPr>
              <a:t> придаточных. Напишите номер этого предложения.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86742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20. В приведённых ниже предложениях из прочитанного текста пронумерованы все запятые. Выпишите цифру, обозначающую запятую между частями сложного предложения, связанными </a:t>
            </a:r>
            <a:r>
              <a:rPr lang="ru-RU" sz="2400" b="1" dirty="0" smtClean="0">
                <a:solidFill>
                  <a:srgbClr val="FF0000"/>
                </a:solidFill>
              </a:rPr>
              <a:t>сочинительной</a:t>
            </a:r>
            <a:r>
              <a:rPr lang="ru-RU" sz="2400" dirty="0" smtClean="0">
                <a:solidFill>
                  <a:srgbClr val="FF0000"/>
                </a:solidFill>
              </a:rPr>
              <a:t> связью.</a:t>
            </a:r>
          </a:p>
          <a:p>
            <a:r>
              <a:rPr lang="ru-RU" sz="2400" b="1" i="1" dirty="0" smtClean="0"/>
              <a:t>Об этой новости нельзя было узнать ни из газет,</a:t>
            </a:r>
            <a:r>
              <a:rPr lang="ru-RU" sz="2400" b="1" i="1" baseline="30000" dirty="0" smtClean="0"/>
              <a:t>(1)</a:t>
            </a:r>
            <a:r>
              <a:rPr lang="ru-RU" sz="2400" b="1" i="1" dirty="0" smtClean="0"/>
              <a:t> ни из сообщений по радио. Дворец пионеров был помечен на гитлеровских картах как военный объект. Как были помечены и Эрмитаж,</a:t>
            </a:r>
            <a:r>
              <a:rPr lang="ru-RU" sz="2400" b="1" i="1" baseline="30000" dirty="0" smtClean="0"/>
              <a:t>(2)</a:t>
            </a:r>
            <a:r>
              <a:rPr lang="ru-RU" sz="2400" b="1" i="1" dirty="0" smtClean="0"/>
              <a:t> и Русский музей.</a:t>
            </a:r>
            <a:endParaRPr lang="ru-RU" sz="2400" dirty="0" smtClean="0"/>
          </a:p>
          <a:p>
            <a:r>
              <a:rPr lang="ru-RU" sz="2400" b="1" i="1" dirty="0" smtClean="0"/>
              <a:t>Из района в район,</a:t>
            </a:r>
            <a:r>
              <a:rPr lang="ru-RU" sz="2400" b="1" i="1" baseline="30000" dirty="0" smtClean="0"/>
              <a:t>(3)</a:t>
            </a:r>
            <a:r>
              <a:rPr lang="ru-RU" sz="2400" b="1" i="1" dirty="0" smtClean="0"/>
              <a:t> из дома в дом передавали как пароль: «Собраться в назначенный час...»,</a:t>
            </a:r>
            <a:r>
              <a:rPr lang="ru-RU" sz="2400" b="1" i="1" baseline="30000" dirty="0" smtClean="0"/>
              <a:t>(4)</a:t>
            </a:r>
            <a:r>
              <a:rPr lang="ru-RU" sz="2400" b="1" i="1" dirty="0" smtClean="0"/>
              <a:t> и по улицам осаждённого города двигались дети –</a:t>
            </a:r>
          </a:p>
          <a:p>
            <a:r>
              <a:rPr lang="ru-RU" sz="2400" b="1" i="1" dirty="0" smtClean="0"/>
              <a:t> так начался подвиг педагогов и воспитанников ленинградского Дворца пионеров</a:t>
            </a:r>
            <a:r>
              <a:rPr lang="ru-RU" b="1" i="1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86742" cy="628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2. (13)Всё в Калинове было бедным, разрушенным, в изобилии только нетронутая робкая природа. (14)И люди были, пожалуй, получше городских, тоже почти не тронутые городским душевным развратом.</a:t>
            </a:r>
          </a:p>
          <a:p>
            <a:r>
              <a:rPr lang="ru-RU" sz="2400" dirty="0" smtClean="0"/>
              <a:t>(15)Общение с деревенскими ребятами развеяло его студенческие иллюзии: доброе и вечное, конечно, не отменялось, но повседневная жизнь была слишком груба. (16)Всё время мучительно думал: нужны ли все эти культурные ценности девочкам, укутанным в чинёные платки, успевшим до зари прибрать скотину и малых братьев-сестёр, и мальчикам, выполнявшим всю мужскую тяжёлую работу? (17)Учёба на голодный желудок и потеря времени на знания, которые никогда и ни при каких условиях им не понадобятся?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Среди предложений 13–17 найдите </a:t>
            </a:r>
            <a:r>
              <a:rPr lang="ru-RU" sz="2400" b="1" dirty="0" smtClean="0">
                <a:solidFill>
                  <a:srgbClr val="FF0000"/>
                </a:solidFill>
              </a:rPr>
              <a:t>сложное </a:t>
            </a:r>
            <a:r>
              <a:rPr lang="ru-RU" sz="2400" dirty="0" smtClean="0">
                <a:solidFill>
                  <a:srgbClr val="FF0000"/>
                </a:solidFill>
              </a:rPr>
              <a:t>предложение с </a:t>
            </a:r>
            <a:r>
              <a:rPr lang="ru-RU" sz="2400" b="1" dirty="0" smtClean="0">
                <a:solidFill>
                  <a:srgbClr val="FF0000"/>
                </a:solidFill>
              </a:rPr>
              <a:t>бессоюзной и союзной сочинительной связью</a:t>
            </a:r>
            <a:r>
              <a:rPr lang="ru-RU" sz="2400" dirty="0" smtClean="0">
                <a:solidFill>
                  <a:srgbClr val="FF0000"/>
                </a:solidFill>
              </a:rPr>
              <a:t> между частями. Напишите номер этого предложения.</a:t>
            </a:r>
          </a:p>
          <a:p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86742" cy="62865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100" dirty="0" smtClean="0"/>
              <a:t>3. (3)Это осталось с той поры, когда я «вводил Павлика в свет» – сперва во дворе, потом в школе, где он оказался на положении чужака.</a:t>
            </a:r>
          </a:p>
          <a:p>
            <a:r>
              <a:rPr lang="ru-RU" sz="3100" dirty="0" smtClean="0"/>
              <a:t>(4)На самом деле душевное превосходство было на стороне Павлика. (5)Моё долгое приятельство с Митей не могло пройти бесследно: я привык к известному моральному соглашательству, а прощение предательства немногим отличается от самого предательства. (6)Павлик не признавал сделок с совестью, тут он становился беспощаден. (7)Нам было</a:t>
            </a:r>
            <a:r>
              <a:rPr lang="ru-RU" sz="3100" i="1" dirty="0" smtClean="0"/>
              <a:t> </a:t>
            </a:r>
            <a:r>
              <a:rPr lang="ru-RU" sz="3100" dirty="0" smtClean="0"/>
              <a:t>лет по четырнадцать, когда я на своей шкуре испытал, насколько непримиримым может быть мягкий, покладистый Павлик.</a:t>
            </a:r>
          </a:p>
          <a:p>
            <a:r>
              <a:rPr lang="ru-RU" sz="3100" dirty="0" smtClean="0"/>
              <a:t>(8)Я неплохо знал немецкий, домашних заданий никогда по этому предмету не готовил, но однажды настал и мой черёд, когда Елена </a:t>
            </a:r>
            <a:r>
              <a:rPr lang="ru-RU" sz="3100" dirty="0" err="1" smtClean="0"/>
              <a:t>Францевна</a:t>
            </a:r>
            <a:r>
              <a:rPr lang="ru-RU" sz="3100" dirty="0" smtClean="0"/>
              <a:t> ни с того ни с сего вызвала меня к доске, будто самого рядового ученика, и велела читать стихотворение.</a:t>
            </a:r>
          </a:p>
          <a:p>
            <a:endParaRPr lang="ru-RU" sz="3100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Среди предложений 3–8 найдите </a:t>
            </a:r>
            <a:r>
              <a:rPr lang="ru-RU" b="1" dirty="0" smtClean="0">
                <a:solidFill>
                  <a:srgbClr val="FF0000"/>
                </a:solidFill>
              </a:rPr>
              <a:t>сложное </a:t>
            </a:r>
            <a:r>
              <a:rPr lang="ru-RU" dirty="0" smtClean="0">
                <a:solidFill>
                  <a:srgbClr val="FF0000"/>
                </a:solidFill>
              </a:rPr>
              <a:t>предложение с </a:t>
            </a:r>
            <a:r>
              <a:rPr lang="ru-RU" b="1" dirty="0" smtClean="0">
                <a:solidFill>
                  <a:srgbClr val="FF0000"/>
                </a:solidFill>
              </a:rPr>
              <a:t>союзной сочинительной и подчинительной</a:t>
            </a:r>
            <a:r>
              <a:rPr lang="ru-RU" dirty="0" smtClean="0">
                <a:solidFill>
                  <a:srgbClr val="FF0000"/>
                </a:solidFill>
              </a:rPr>
              <a:t> связью между частями. Напишите номер этого предложения.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86742" cy="62865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dirty="0" smtClean="0"/>
              <a:t>4. (35)Я сижу на камне и вспоминаю, как в школе сорок пять минут урока были длиннее двух веков. (36)Государства возникали и рушились, и нам казалось, что время до нас бежало с удивительной быстротой и теперь только пошло своим нормальным ходом. (37)Впереди у каждого из нас была целая человеческая жизнь, из которой мы прожили по четырнадцать, пятнадцать лет.</a:t>
            </a:r>
          </a:p>
          <a:p>
            <a:r>
              <a:rPr lang="ru-RU" sz="2600" dirty="0" smtClean="0"/>
              <a:t>(38)Я воюю уже третий год. (39)Неужто и прежде годы были такие длинные?.. (40)Возвращаюсь в дом, укрываюсь с головой и, подрожав под шинелью, засыпаю.</a:t>
            </a:r>
          </a:p>
          <a:p>
            <a:pPr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Среди предложений 35–40 найдите </a:t>
            </a:r>
            <a:r>
              <a:rPr lang="ru-RU" sz="2600" b="1" dirty="0" smtClean="0">
                <a:solidFill>
                  <a:srgbClr val="FF0000"/>
                </a:solidFill>
              </a:rPr>
              <a:t>сложное </a:t>
            </a:r>
            <a:r>
              <a:rPr lang="ru-RU" sz="2600" dirty="0" smtClean="0">
                <a:solidFill>
                  <a:srgbClr val="FF0000"/>
                </a:solidFill>
              </a:rPr>
              <a:t>предложение с </a:t>
            </a:r>
            <a:r>
              <a:rPr lang="ru-RU" sz="2600" b="1" dirty="0" smtClean="0">
                <a:solidFill>
                  <a:srgbClr val="FF0000"/>
                </a:solidFill>
              </a:rPr>
              <a:t>союзной сочинительной и подчинительной связью</a:t>
            </a:r>
            <a:r>
              <a:rPr lang="ru-RU" sz="2600" dirty="0" smtClean="0">
                <a:solidFill>
                  <a:srgbClr val="FF0000"/>
                </a:solidFill>
              </a:rPr>
              <a:t> между частями. Напишите номер этого предложения</a:t>
            </a:r>
            <a:r>
              <a:rPr lang="ru-RU" sz="2600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86742" cy="6286544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5. В приведённом ниже предложении из прочитанного текста пронумерованы все запятые. Выпишите цифру, обозначающую запятую между частями сложного предложения, связанными </a:t>
            </a:r>
            <a:r>
              <a:rPr lang="ru-RU" sz="2400" b="1" dirty="0" smtClean="0">
                <a:solidFill>
                  <a:srgbClr val="FF0000"/>
                </a:solidFill>
              </a:rPr>
              <a:t>сочинительной</a:t>
            </a:r>
            <a:r>
              <a:rPr lang="ru-RU" sz="2400" dirty="0" smtClean="0">
                <a:solidFill>
                  <a:srgbClr val="FF0000"/>
                </a:solidFill>
              </a:rPr>
              <a:t> связью.</a:t>
            </a:r>
          </a:p>
          <a:p>
            <a:r>
              <a:rPr lang="ru-RU" sz="2400" b="1" i="1" dirty="0" smtClean="0"/>
              <a:t>Он сидел всё в одном и том же месте,</a:t>
            </a:r>
            <a:r>
              <a:rPr lang="ru-RU" sz="2400" b="1" i="1" baseline="30000" dirty="0" smtClean="0"/>
              <a:t>(1)</a:t>
            </a:r>
            <a:r>
              <a:rPr lang="ru-RU" sz="2400" b="1" i="1" dirty="0" smtClean="0"/>
              <a:t> около ножки кровати,</a:t>
            </a:r>
            <a:r>
              <a:rPr lang="ru-RU" sz="2400" b="1" i="1" baseline="30000" dirty="0" smtClean="0"/>
              <a:t>(2)</a:t>
            </a:r>
            <a:r>
              <a:rPr lang="ru-RU" sz="2400" b="1" i="1" dirty="0" smtClean="0"/>
              <a:t> и,</a:t>
            </a:r>
            <a:r>
              <a:rPr lang="ru-RU" sz="2400" b="1" i="1" baseline="30000" dirty="0" smtClean="0"/>
              <a:t>(3) </a:t>
            </a:r>
            <a:r>
              <a:rPr lang="ru-RU" sz="2400" b="1" i="1" dirty="0" smtClean="0"/>
              <a:t>когда кто-нибудь наклонялся над ним,</a:t>
            </a:r>
            <a:r>
              <a:rPr lang="ru-RU" sz="2400" b="1" i="1" baseline="30000" dirty="0" smtClean="0"/>
              <a:t>(4)</a:t>
            </a:r>
            <a:r>
              <a:rPr lang="ru-RU" sz="2400" b="1" i="1" dirty="0" smtClean="0"/>
              <a:t> он с грозным бессилием выставлял вперёд зазубренную клешню.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86742" cy="6286544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6. В приведённых ниже предложениях из прочитанного текста пронумерованы все запятые. Выпишите цифры, обозначающие запятые при </a:t>
            </a:r>
            <a:r>
              <a:rPr lang="ru-RU" sz="2400" b="1" dirty="0" smtClean="0">
                <a:solidFill>
                  <a:srgbClr val="FF0000"/>
                </a:solidFill>
              </a:rPr>
              <a:t>вводном слове.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b="1" i="1" dirty="0" smtClean="0"/>
              <a:t>Всё в Калинове было бедным,</a:t>
            </a:r>
            <a:r>
              <a:rPr lang="ru-RU" sz="2400" b="1" i="1" baseline="30000" dirty="0" smtClean="0"/>
              <a:t>(1)</a:t>
            </a:r>
            <a:r>
              <a:rPr lang="ru-RU" sz="2400" b="1" i="1" dirty="0" smtClean="0"/>
              <a:t> разрушенным,</a:t>
            </a:r>
            <a:r>
              <a:rPr lang="ru-RU" sz="2400" b="1" i="1" baseline="30000" dirty="0" smtClean="0"/>
              <a:t>(2)</a:t>
            </a:r>
            <a:r>
              <a:rPr lang="ru-RU" sz="2400" b="1" i="1" dirty="0" smtClean="0"/>
              <a:t> в изобилии только нетронутая робкая природа. И</a:t>
            </a:r>
            <a:r>
              <a:rPr lang="ru-RU" sz="2400" b="1" i="1" baseline="30000" dirty="0" smtClean="0"/>
              <a:t> </a:t>
            </a:r>
            <a:r>
              <a:rPr lang="ru-RU" sz="2400" b="1" i="1" dirty="0" smtClean="0"/>
              <a:t>люди были,</a:t>
            </a:r>
            <a:r>
              <a:rPr lang="ru-RU" sz="2400" b="1" i="1" baseline="30000" dirty="0" smtClean="0"/>
              <a:t>(3) </a:t>
            </a:r>
            <a:r>
              <a:rPr lang="ru-RU" sz="2400" b="1" i="1" dirty="0" smtClean="0"/>
              <a:t>пожалуй,</a:t>
            </a:r>
            <a:r>
              <a:rPr lang="ru-RU" sz="2400" b="1" i="1" baseline="30000" dirty="0" smtClean="0"/>
              <a:t>(4) </a:t>
            </a:r>
            <a:r>
              <a:rPr lang="ru-RU" sz="2400" b="1" i="1" dirty="0" smtClean="0"/>
              <a:t>получше городских,</a:t>
            </a:r>
            <a:r>
              <a:rPr lang="ru-RU" sz="2400" b="1" i="1" baseline="30000" dirty="0" smtClean="0"/>
              <a:t>(5)</a:t>
            </a:r>
            <a:r>
              <a:rPr lang="ru-RU" sz="2400" b="1" i="1" dirty="0" smtClean="0"/>
              <a:t> тоже почти не тронутые городским душевным развратом.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86742" cy="62865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7. (1)И вот появился в моей жизни Павлик. (2)У дворовых и у школьных ребят навсегда засело в памяти, что в нашей паре я был ведущим, а Павлик – ведомым. (3)Это осталось с той поры, когда я «вводил Павлика в свет» – сперва во дворе, потом в школе, где он оказался на положении чужака.</a:t>
            </a:r>
          </a:p>
          <a:p>
            <a:r>
              <a:rPr lang="ru-RU" dirty="0" smtClean="0"/>
              <a:t>(4)На самом деле душевное превосходство было на стороне Павлика. (5)Моё долгое приятельство с Митей не могло пройти бесследно: я привык к известному моральному соглашательству, а прощение предательства немногим отличается от самого предательства. (6)Павлик не признавал сделок с совестью, тут он становился беспощаден.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>
                <a:solidFill>
                  <a:srgbClr val="FF0000"/>
                </a:solidFill>
              </a:rPr>
              <a:t>Среди предложений 1–6 найдите </a:t>
            </a:r>
            <a:r>
              <a:rPr lang="ru-RU" b="1" dirty="0" smtClean="0">
                <a:solidFill>
                  <a:srgbClr val="FF0000"/>
                </a:solidFill>
              </a:rPr>
              <a:t>сложное</a:t>
            </a:r>
            <a:r>
              <a:rPr lang="ru-RU" dirty="0" smtClean="0">
                <a:solidFill>
                  <a:srgbClr val="FF0000"/>
                </a:solidFill>
              </a:rPr>
              <a:t> предложение с </a:t>
            </a:r>
            <a:r>
              <a:rPr lang="ru-RU" b="1" dirty="0" smtClean="0">
                <a:solidFill>
                  <a:srgbClr val="FF0000"/>
                </a:solidFill>
              </a:rPr>
              <a:t>последовательным подчинением</a:t>
            </a:r>
            <a:r>
              <a:rPr lang="ru-RU" dirty="0" smtClean="0">
                <a:solidFill>
                  <a:srgbClr val="FF0000"/>
                </a:solidFill>
              </a:rPr>
              <a:t> придаточных. Напишите номер этого предложения.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786742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8. В приведённых ниже предложениях из прочитанного текста пронумерованы все запятые. Выпишите цифры, обозначающие запятые между частями сложного предложения, связанными </a:t>
            </a:r>
            <a:r>
              <a:rPr lang="ru-RU" sz="2400" b="1" dirty="0" smtClean="0">
                <a:solidFill>
                  <a:srgbClr val="FF0000"/>
                </a:solidFill>
              </a:rPr>
              <a:t>сочинительной</a:t>
            </a:r>
            <a:r>
              <a:rPr lang="ru-RU" sz="2400" dirty="0" smtClean="0">
                <a:solidFill>
                  <a:srgbClr val="FF0000"/>
                </a:solidFill>
              </a:rPr>
              <a:t> связью.</a:t>
            </a:r>
          </a:p>
          <a:p>
            <a:r>
              <a:rPr lang="ru-RU" sz="2400" b="1" i="1" dirty="0" smtClean="0"/>
              <a:t>– Я просто хотел узнать,</a:t>
            </a:r>
            <a:r>
              <a:rPr lang="ru-RU" sz="2400" b="1" i="1" baseline="30000" dirty="0" smtClean="0"/>
              <a:t>(1)</a:t>
            </a:r>
            <a:r>
              <a:rPr lang="ru-RU" sz="2400" b="1" i="1" dirty="0" smtClean="0"/>
              <a:t> почему она воет. Ей плохо,</a:t>
            </a:r>
            <a:r>
              <a:rPr lang="ru-RU" sz="2400" b="1" i="1" baseline="30000" dirty="0" smtClean="0"/>
              <a:t>(2) </a:t>
            </a:r>
            <a:r>
              <a:rPr lang="ru-RU" sz="2400" b="1" i="1" dirty="0" smtClean="0"/>
              <a:t>да?</a:t>
            </a:r>
            <a:endParaRPr lang="ru-RU" sz="2400" dirty="0" smtClean="0"/>
          </a:p>
          <a:p>
            <a:r>
              <a:rPr lang="ru-RU" sz="2400" b="1" i="1" dirty="0" smtClean="0"/>
              <a:t>– Ты прав,</a:t>
            </a:r>
            <a:r>
              <a:rPr lang="ru-RU" sz="2400" b="1" i="1" baseline="30000" dirty="0" smtClean="0"/>
              <a:t>(3)</a:t>
            </a:r>
            <a:r>
              <a:rPr lang="ru-RU" sz="2400" b="1" i="1" dirty="0" smtClean="0"/>
              <a:t> ей плохо. Янка привыкла днём гулять,</a:t>
            </a:r>
            <a:r>
              <a:rPr lang="ru-RU" sz="2400" b="1" i="1" baseline="30000" dirty="0" smtClean="0"/>
              <a:t>(4)</a:t>
            </a:r>
            <a:r>
              <a:rPr lang="ru-RU" sz="2400" b="1" i="1" dirty="0" smtClean="0"/>
              <a:t> а я на работе. Вот приедет моя жена,</a:t>
            </a:r>
            <a:r>
              <a:rPr lang="ru-RU" sz="2400" b="1" i="1" baseline="30000" dirty="0" smtClean="0"/>
              <a:t>(5)</a:t>
            </a:r>
            <a:r>
              <a:rPr lang="ru-RU" sz="2400" b="1" i="1" dirty="0" smtClean="0"/>
              <a:t> и всё будет в порядке.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</TotalTime>
  <Words>934</Words>
  <Application>Microsoft Office PowerPoint</Application>
  <PresentationFormat>Экран (4:3)</PresentationFormat>
  <Paragraphs>74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Солнцестояние</vt:lpstr>
      <vt:lpstr>Пунктуация, стр. 7,8, ФИПИ,  2014г. 9 класс.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</cp:revision>
  <dcterms:created xsi:type="dcterms:W3CDTF">2014-02-04T09:35:11Z</dcterms:created>
  <dcterms:modified xsi:type="dcterms:W3CDTF">2014-02-05T13:11:11Z</dcterms:modified>
</cp:coreProperties>
</file>