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2" r:id="rId5"/>
    <p:sldId id="267" r:id="rId6"/>
    <p:sldId id="268" r:id="rId7"/>
    <p:sldId id="269" r:id="rId8"/>
    <p:sldId id="270" r:id="rId9"/>
    <p:sldId id="271" r:id="rId10"/>
    <p:sldId id="266" r:id="rId11"/>
    <p:sldId id="263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0B1C-0AD3-4D58-B4D6-135AC593BF74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ushrustal.ru/pictures/crystal_pen_with_ink_2.jpg" TargetMode="External"/><Relationship Id="rId7" Type="http://schemas.openxmlformats.org/officeDocument/2006/relationships/hyperlink" Target="http://images.yandex.ru/yandsearch?text=%D0%91%D0%B8%D0%B1%D0%BB%D0%B8%D1%8F&amp;uinfo=ww-1230-wh-856-fw-1005-fh-598-pd-1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avosplumes.fr/Files/plume_legrand_grande.png" TargetMode="External"/><Relationship Id="rId5" Type="http://schemas.openxmlformats.org/officeDocument/2006/relationships/hyperlink" Target="http://www.bg2001.ru/upload/iblock/616/4034-7.jpg" TargetMode="External"/><Relationship Id="rId4" Type="http://schemas.openxmlformats.org/officeDocument/2006/relationships/hyperlink" Target="http://www.baygri.com/wp-content/uploads/2013/01/gorsel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124744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915816" y="4149080"/>
            <a:ext cx="3763962" cy="1728787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ОРКСЭ в 5 классе</a:t>
            </a:r>
          </a:p>
          <a:p>
            <a:pPr algn="r">
              <a:spcBef>
                <a:spcPts val="0"/>
              </a:spcBef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Автор: Коршунова Л.А. учитель истории и обществознания МКОУ СОШ № 10 п.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Каменский </a:t>
            </a:r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Красноармейского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района Саратовской области</a:t>
            </a:r>
            <a:endParaRPr lang="ru-RU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1214422"/>
            <a:ext cx="5214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</a:rPr>
              <a:t>ДОБРО И ЗЛО В ПРАВОСЛАВНОЙ ТРАДИЦИИ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Из словаря С. Ожегова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Сергей Ожегов дал такое определение этому слову:  « Добро - нечто положительное, хорошее, полезное, противоположное злу; добрый поступок», а              « доброта - это отзывчивость, душевное расположение к людям, стремление делать добро другим".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И отметил качества, определяющие доброту: добродетельный, добродушный, доброжелательный, добросердечный, добропорядочный, добросовестный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Учимся размышлять</a:t>
            </a: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«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Добрый человек – не тот, кто умеет делать добро, а тот, кто не умеет делать зло».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 (В.О.Ключевский.)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« Как хотите, чтобы с вами поступали люди, так поступайте и вы с ними»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Золотое правило этики</a:t>
            </a:r>
          </a:p>
          <a:p>
            <a:endParaRPr lang="ru-RU" dirty="0"/>
          </a:p>
        </p:txBody>
      </p:sp>
      <p:pic>
        <p:nvPicPr>
          <p:cNvPr id="4" name="Рисунок 3" descr="C:\Documents and Settings\Школа\Рабочий стол\Копия iдобро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0438"/>
            <a:ext cx="342899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1071546"/>
            <a:ext cx="806489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cs typeface="Arial" pitchFamily="34" charset="0"/>
                <a:hlinkClick r:id="rId2"/>
              </a:rPr>
              <a:t> </a:t>
            </a:r>
            <a:r>
              <a:rPr lang="en-US" sz="1600" i="1" dirty="0" smtClean="0">
                <a:cs typeface="Arial" pitchFamily="34" charset="0"/>
                <a:hlinkClick r:id="rId2"/>
              </a:rPr>
              <a:t>http://elenaranko.ucoz.ru/</a:t>
            </a:r>
            <a:r>
              <a:rPr lang="ru-RU" sz="1600" dirty="0" smtClean="0"/>
              <a:t> </a:t>
            </a:r>
            <a:r>
              <a:rPr lang="ru-RU" sz="1600" i="1" dirty="0" smtClean="0">
                <a:cs typeface="Arial" pitchFamily="34" charset="0"/>
              </a:rPr>
              <a:t>источник шаблона  </a:t>
            </a:r>
            <a:r>
              <a:rPr lang="ru-RU" sz="1600" u="sng" dirty="0" smtClean="0">
                <a:hlinkClick r:id="rId3"/>
              </a:rPr>
              <a:t>http</a:t>
            </a:r>
            <a:r>
              <a:rPr lang="ru-RU" sz="1600" u="sng" dirty="0">
                <a:hlinkClick r:id="rId3"/>
              </a:rPr>
              <a:t>://</a:t>
            </a:r>
            <a:r>
              <a:rPr lang="ru-RU" sz="1600" u="sng" dirty="0" smtClean="0">
                <a:hlinkClick r:id="rId3"/>
              </a:rPr>
              <a:t>gushrustal.ru/pictures/crystal_pen_with_ink_2.jpg</a:t>
            </a:r>
            <a:endParaRPr lang="ru-RU" sz="1600" u="sng" dirty="0" smtClean="0"/>
          </a:p>
          <a:p>
            <a:pPr algn="ctr"/>
            <a:r>
              <a:rPr lang="ru-RU" sz="1600" i="1" dirty="0" smtClean="0"/>
              <a:t>чернильница с пером</a:t>
            </a:r>
          </a:p>
          <a:p>
            <a:pPr algn="ctr"/>
            <a:endParaRPr lang="ru-RU" sz="1600" i="1" dirty="0" smtClean="0"/>
          </a:p>
          <a:p>
            <a:pPr lvl="0" algn="ctr"/>
            <a:r>
              <a:rPr lang="ru-RU" sz="1600" u="sng" dirty="0">
                <a:hlinkClick r:id="rId4"/>
              </a:rPr>
              <a:t>http://</a:t>
            </a:r>
            <a:r>
              <a:rPr lang="ru-RU" sz="1600" u="sng" dirty="0" smtClean="0">
                <a:hlinkClick r:id="rId4"/>
              </a:rPr>
              <a:t>www.baygri.com/wp-content/uploads/2013/01/gorsel.jpg</a:t>
            </a:r>
            <a:endParaRPr lang="ru-RU" sz="1600" u="sng" dirty="0" smtClean="0"/>
          </a:p>
          <a:p>
            <a:pPr lvl="0" algn="ctr"/>
            <a:r>
              <a:rPr lang="ru-RU" sz="1600" i="1" dirty="0" smtClean="0"/>
              <a:t>перо</a:t>
            </a:r>
          </a:p>
          <a:p>
            <a:pPr lvl="0" algn="ctr"/>
            <a:endParaRPr lang="ru-RU" sz="1600" i="1" dirty="0" smtClean="0"/>
          </a:p>
          <a:p>
            <a:pPr algn="ctr"/>
            <a:r>
              <a:rPr lang="ru-RU" sz="1600" dirty="0">
                <a:hlinkClick r:id="rId5"/>
              </a:rPr>
              <a:t>http://</a:t>
            </a:r>
            <a:r>
              <a:rPr lang="ru-RU" sz="1600" dirty="0" smtClean="0">
                <a:hlinkClick r:id="rId5"/>
              </a:rPr>
              <a:t>www.bg2001.ru/upload/iblock/616/4034-7.jpg</a:t>
            </a:r>
            <a:endParaRPr lang="ru-RU" sz="1600" dirty="0" smtClean="0"/>
          </a:p>
          <a:p>
            <a:pPr algn="ctr"/>
            <a:r>
              <a:rPr lang="ru-RU" sz="1600" i="1" dirty="0" smtClean="0"/>
              <a:t>грамота (для создания рамки)</a:t>
            </a:r>
          </a:p>
          <a:p>
            <a:pPr algn="ctr"/>
            <a:endParaRPr lang="ru-RU" sz="1600" dirty="0" smtClean="0"/>
          </a:p>
          <a:p>
            <a:pPr algn="ctr"/>
            <a:r>
              <a:rPr lang="en-US" sz="1600" dirty="0" smtClean="0">
                <a:hlinkClick r:id="rId6"/>
              </a:rPr>
              <a:t>http://www.avosplumes.fr/Files/plume_legrand_grande.png</a:t>
            </a:r>
            <a:endParaRPr lang="ru-RU" sz="1600" dirty="0" smtClean="0"/>
          </a:p>
          <a:p>
            <a:r>
              <a:rPr lang="ru-RU" sz="1600" i="1" dirty="0" smtClean="0"/>
              <a:t>                                                                  перьевая ручка</a:t>
            </a:r>
            <a:r>
              <a:rPr lang="ru-RU" sz="1600" u="sng" dirty="0" smtClean="0">
                <a:hlinkClick r:id="rId7"/>
              </a:rPr>
              <a:t> http://images.yandex.ru/yandsearch?text=%D0%91%D0%B8%D0%B1%D0%BB%D0%B8%D1%8F&amp;uinfo=ww-1230-wh-856-fw-1005-fh-598-pd-1</a:t>
            </a:r>
            <a:r>
              <a:rPr lang="ru-RU" sz="1600" dirty="0" smtClean="0"/>
              <a:t> </a:t>
            </a:r>
            <a:r>
              <a:rPr lang="ru-RU" sz="1600" i="1" dirty="0" smtClean="0"/>
              <a:t>иллюстрации</a:t>
            </a:r>
          </a:p>
          <a:p>
            <a:r>
              <a:rPr lang="ru-RU" sz="1600" dirty="0" smtClean="0"/>
              <a:t> </a:t>
            </a:r>
          </a:p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28604"/>
            <a:ext cx="8064896" cy="57150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Добро со злом неразделимы.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Борьба идет под плач и смех,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Но жаждет каждый видеть зримо,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Когда добро одержит верх.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Заслужит только тот награды,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Кто испытание пройдет.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Кувшинчик с кладом он откроет,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 в мир добра он с ним войдет.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Обмен мнениями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вы считаете, какого человека можно назвать добрым? Почему?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Знаете ли вы, как в христианском вероучении называют добрых людей, готовых помочь всем, кто в этом нуждается?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Библия, Новый Завет,</a:t>
            </a:r>
            <a:b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«Евангелие от Луки» </a:t>
            </a:r>
            <a:b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36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29. Ударившему тебя по щеке подставь и другую, и отнимающему у тебя верхнюю одежду не препятствуй взять и рубашку.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30. Всякому, просящему у тебя, давай…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sz="2800" i="1" dirty="0" smtClean="0"/>
              <a:t>Всегда ли мы можем</a:t>
            </a:r>
          </a:p>
          <a:p>
            <a:pPr>
              <a:buNone/>
            </a:pPr>
            <a:r>
              <a:rPr lang="ru-RU" sz="2800" i="1" dirty="0" smtClean="0"/>
              <a:t>    поступить так, как сказано</a:t>
            </a:r>
          </a:p>
          <a:p>
            <a:pPr>
              <a:buNone/>
            </a:pPr>
            <a:r>
              <a:rPr lang="ru-RU" sz="2800" i="1" dirty="0" smtClean="0"/>
              <a:t>    в Библии? Почему?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 descr="C:\Documents and Settings\Школа\Рабочий стол\библия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857628"/>
            <a:ext cx="2928958" cy="250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Словарная работа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Святой- такой добрый человек, в сердце которого родился духовный опыт.</a:t>
            </a:r>
            <a:endParaRPr lang="ru-RU" dirty="0"/>
          </a:p>
        </p:txBody>
      </p:sp>
      <p:pic>
        <p:nvPicPr>
          <p:cNvPr id="4" name="Рисунок 3" descr="C:\Documents and Settings\Школа\Рабочий стол\Работа\ОПК школа\ОПК 11\СВЯТЫЕ\пророк илья\imagesвпа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000372"/>
            <a:ext cx="250033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14480" y="564357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Пророк Илья</a:t>
            </a:r>
            <a:endParaRPr lang="ru-RU" dirty="0"/>
          </a:p>
        </p:txBody>
      </p:sp>
      <p:pic>
        <p:nvPicPr>
          <p:cNvPr id="6" name="Рисунок 5" descr="C:\Documents and Settings\Школа\Рабочий стол\Апостол Пётрi.jpe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000372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072066" y="578645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Апостол Пётр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Даль В.И.Иллюстрированный                    С.И. Ожегова и Н. Ю.  Шведова 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словарь живого русского                           Толковый  словарь русского 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языка н.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XIX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в.                   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</a:rPr>
              <a:t>ка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XX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в.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214282" y="1785926"/>
            <a:ext cx="3500462" cy="4786346"/>
          </a:xfrm>
          <a:solidFill>
            <a:schemeClr val="accent3">
              <a:lumMod val="60000"/>
              <a:lumOff val="40000"/>
            </a:schemeClr>
          </a:solidFill>
          <a:effectLst>
            <a:softEdge rad="635000"/>
          </a:effectLst>
        </p:spPr>
        <p:txBody>
          <a:bodyPr/>
          <a:lstStyle/>
          <a:p>
            <a:pPr>
              <a:buNone/>
            </a:pPr>
            <a:r>
              <a:rPr lang="ru-RU" sz="2200" dirty="0" smtClean="0">
                <a:latin typeface="Arial Narrow" pitchFamily="34" charset="0"/>
              </a:rPr>
              <a:t/>
            </a:r>
            <a:br>
              <a:rPr lang="ru-RU" sz="2200" dirty="0" smtClean="0">
                <a:latin typeface="Arial Narrow" pitchFamily="34" charset="0"/>
              </a:rPr>
            </a:br>
            <a:r>
              <a:rPr lang="ru-RU" sz="2200" u="sng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Святой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– духовно и нравственно непорочный, чистый, совершенный; всё, что относится к Божеству, к истинам веры; предмет высшего почитания, поклонения нашего- духовный, божественный, небесный.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3786182" y="1785926"/>
            <a:ext cx="5214974" cy="4643470"/>
          </a:xfrm>
          <a:solidFill>
            <a:schemeClr val="accent3">
              <a:lumMod val="60000"/>
              <a:lumOff val="40000"/>
            </a:schemeClr>
          </a:solidFill>
          <a:effectLst>
            <a:softEdge rad="317500"/>
          </a:effectLst>
        </p:spPr>
        <p:txBody>
          <a:bodyPr/>
          <a:lstStyle/>
          <a:p>
            <a:pPr>
              <a:buNone/>
            </a:pPr>
            <a:r>
              <a:rPr lang="ru-RU" sz="2200" dirty="0" smtClean="0">
                <a:latin typeface="Arial Narrow" pitchFamily="34" charset="0"/>
              </a:rPr>
              <a:t>   </a:t>
            </a:r>
          </a:p>
          <a:p>
            <a:pPr>
              <a:buNone/>
            </a:pPr>
            <a:r>
              <a:rPr lang="ru-RU" sz="2200" dirty="0" smtClean="0">
                <a:latin typeface="Arial Narrow" pitchFamily="34" charset="0"/>
              </a:rPr>
              <a:t>     </a:t>
            </a:r>
            <a:r>
              <a:rPr lang="ru-RU" sz="2200" u="sng" dirty="0" smtClean="0">
                <a:latin typeface="Arial Narrow" pitchFamily="34" charset="0"/>
              </a:rPr>
              <a:t> </a:t>
            </a:r>
            <a:r>
              <a:rPr lang="ru-RU" sz="2200" u="sng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Святой: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1. В религиозных представлениях: обладающий божественной благодатью. 2.Проникнутый высокими чувствами, возвышенный, идеальный. 3. В христианстве и некоторых других религиях: человек, посвятивший свою жизнь церкви и религии, а после смерти признанный образцом праведной жизни и носителем чудодейственной силы.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CBEE20-42A6-44D7-9AF9-3725EF44E5FD}" type="datetime1">
              <a:rPr lang="ru-RU" smtClean="0"/>
              <a:pPr>
                <a:defRPr/>
              </a:pPr>
              <a:t>18.11.2013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81BFC-E55A-42D9-906C-6B078440497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Работа с текстом учебника</a:t>
            </a:r>
            <a:endParaRPr lang="ru-RU" sz="4000" b="1" i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Прочитайте на странице 68-69 учебника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древнюю легенду об апостоле Павле.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2.Чему учит нас эта история?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3.На странице 69 прочитайте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информацию «Это интересно».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Что из прочитанного вы знали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ранее?</a:t>
            </a:r>
          </a:p>
          <a:p>
            <a:pPr marL="514350" indent="-514350"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r">
              <a:buNone/>
            </a:pPr>
            <a:endParaRPr lang="ru-RU" dirty="0"/>
          </a:p>
        </p:txBody>
      </p:sp>
      <p:pic>
        <p:nvPicPr>
          <p:cNvPr id="9" name="Рисунок 8" descr="C:\Documents and Settings\Школа\Рабочий стол\iАпостол Пётр 1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143248"/>
            <a:ext cx="300039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Documents and Settings\Школа\Рабочий стол\Крест апостла Петра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143248"/>
            <a:ext cx="1905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42976" y="1571613"/>
            <a:ext cx="53578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Крест Святого Петра (также известный как перевёрнутый крест) — обычный латинский крест (изображённый в соответствии с римско-католической традицией), перевёрнутый на 180 градусов. Крест святого Петра с 4 века является одним из символов святого Петра, который, по церковному преданию, был распят головой вниз в 67 году н.э. во время правления в Риме императора Нерона.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:\Documents and Settings\Школа\Рабочий стол\Андреевский крест.svg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071942"/>
            <a:ext cx="257176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14348" y="1714488"/>
            <a:ext cx="53578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Андре́евский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крест — косой крест, символизирующий распятие Андрея Первозванного 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MS Mincho" pitchFamily="49" charset="-128"/>
              </a:rPr>
              <a:t>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 — символ U+2613 в Юникоде). Используется на флагах и символике нескольких стран и территорий. В XIX веке словосочетание также использовало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сь в архитектуре для обозначения рамы из двух по диагонали составленных брусьев в виде буквы «Х».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В греческом городе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Патры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хранится деревянный косой крест, имеющий статус православной реликвии и полагаемый за оригинальный крест, на котором был распят апостол. Крест был вывезен после захвата Византии крестоносцами (в 1250 г.) и хранился в храме св. Виктора в Марселе, в 1980 г. возвращен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Патры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565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Обмен мнениями</vt:lpstr>
      <vt:lpstr> Библия, Новый Завет,  «Евангелие от Луки»  </vt:lpstr>
      <vt:lpstr>Словарная работа</vt:lpstr>
      <vt:lpstr>Даль В.И.Иллюстрированный                    С.И. Ожегова и Н. Ю.  Шведова   словарь живого русского                           Толковый  словарь русского   языка н. XIX в.                                                 ка  XX в. </vt:lpstr>
      <vt:lpstr>Работа с текстом учебника</vt:lpstr>
      <vt:lpstr>Слайд 8</vt:lpstr>
      <vt:lpstr>Слайд 9</vt:lpstr>
      <vt:lpstr>Из словаря С. Ожегова</vt:lpstr>
      <vt:lpstr>Учимся размышлять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Школа</cp:lastModifiedBy>
  <cp:revision>12</cp:revision>
  <dcterms:created xsi:type="dcterms:W3CDTF">2013-08-17T11:04:20Z</dcterms:created>
  <dcterms:modified xsi:type="dcterms:W3CDTF">2013-11-18T12:17:26Z</dcterms:modified>
</cp:coreProperties>
</file>