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60" r:id="rId5"/>
    <p:sldId id="266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02499-9EC0-4BC4-AC39-E3CC7714955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79FC6-1921-45B2-8D97-B1438DAFFA2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02499-9EC0-4BC4-AC39-E3CC7714955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79FC6-1921-45B2-8D97-B1438DAFFA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02499-9EC0-4BC4-AC39-E3CC7714955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79FC6-1921-45B2-8D97-B1438DAFFA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02499-9EC0-4BC4-AC39-E3CC7714955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79FC6-1921-45B2-8D97-B1438DAFFA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02499-9EC0-4BC4-AC39-E3CC7714955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79FC6-1921-45B2-8D97-B1438DAFFA2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02499-9EC0-4BC4-AC39-E3CC7714955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79FC6-1921-45B2-8D97-B1438DAFFA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02499-9EC0-4BC4-AC39-E3CC7714955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79FC6-1921-45B2-8D97-B1438DAFFA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02499-9EC0-4BC4-AC39-E3CC7714955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79FC6-1921-45B2-8D97-B1438DAFFA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02499-9EC0-4BC4-AC39-E3CC7714955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79FC6-1921-45B2-8D97-B1438DAFFA2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02499-9EC0-4BC4-AC39-E3CC7714955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79FC6-1921-45B2-8D97-B1438DAFFA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02499-9EC0-4BC4-AC39-E3CC7714955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79FC6-1921-45B2-8D97-B1438DAFFA2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2E02499-9EC0-4BC4-AC39-E3CC7714955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EE79FC6-1921-45B2-8D97-B1438DAFFA2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59898"/>
            <a:ext cx="7723584" cy="3789182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effectLst/>
              </a:rPr>
              <a:t>Пишем сочинение на</a:t>
            </a:r>
            <a:br>
              <a:rPr lang="ru-RU" sz="5400" b="1" dirty="0">
                <a:effectLst/>
              </a:rPr>
            </a:br>
            <a:r>
              <a:rPr lang="ru-RU" sz="5400" b="1" dirty="0">
                <a:effectLst/>
              </a:rPr>
              <a:t>лингвистическую тему</a:t>
            </a:r>
            <a:br>
              <a:rPr lang="ru-RU" sz="5400" b="1" dirty="0">
                <a:effectLst/>
              </a:rPr>
            </a:br>
            <a:r>
              <a:rPr lang="ru-RU" sz="5400" b="1" dirty="0" smtClean="0">
                <a:effectLst/>
              </a:rPr>
              <a:t/>
            </a:r>
            <a:br>
              <a:rPr lang="ru-RU" sz="5400" b="1" dirty="0" smtClean="0">
                <a:effectLst/>
              </a:rPr>
            </a:br>
            <a:r>
              <a:rPr lang="ru-RU" sz="5400" b="1" dirty="0" smtClean="0">
                <a:effectLst/>
              </a:rPr>
              <a:t>СИНТАКСИС</a:t>
            </a:r>
            <a:endParaRPr lang="ru-RU" sz="5400" dirty="0"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818072" cy="7920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Алгоритм построения </a:t>
            </a:r>
            <a:r>
              <a:rPr lang="ru-RU" sz="2800" b="1" dirty="0" err="1" smtClean="0">
                <a:effectLst/>
                <a:latin typeface="Times New Roman" pitchFamily="18" charset="0"/>
                <a:cs typeface="Times New Roman" pitchFamily="18" charset="0"/>
              </a:rPr>
              <a:t>сочинения‐рассуждения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196752"/>
            <a:ext cx="8034096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Прочитайте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внимательно высказывание.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Выделите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нём ключевые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слова.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тексте примеры,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подтверждающие (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иллюстрирующие) ключевые слова.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Укажите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номера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нужных предложений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используйте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частичное цитирование.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Напишите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вступление. Начать сочинение можно как фразой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предложенной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задании, так 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собственным высказыванием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интерпретирующим ключевые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слова (используйте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речевые клише).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Постройте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логично и последовательно композицию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основной части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включив в Абзац 2 Пример 1, а в Абзац 3 – Пример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 из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текста (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используйте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речевые клише).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 В Абзаце 4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напишите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заключение, в котором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подтверди те верность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высказывания, предложенного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задании (используйте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речевые клише).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994122"/>
          </a:xfrm>
        </p:spPr>
        <p:txBody>
          <a:bodyPr/>
          <a:lstStyle/>
          <a:p>
            <a:pPr algn="ctr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1. Читаю высказывание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12776"/>
            <a:ext cx="7962088" cy="5077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«Что же в языке позволяет ему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выполнить его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главную роль ‐ функцию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общения? Это синтаксис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А.А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 Реформатский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Выделяю ключевые сло</a:t>
            </a:r>
            <a:r>
              <a:rPr lang="ru-RU" b="1" dirty="0" smtClean="0"/>
              <a:t>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«Что же в языке позволяет ему выполнить его </a:t>
            </a:r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главную роль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‐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функцию общения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 Это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синтаксис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А.А. Реформатский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99412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Пишу </a:t>
            </a:r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вступление</a:t>
            </a:r>
            <a:endParaRPr lang="ru-RU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268760"/>
            <a:ext cx="8034096" cy="525658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Передо мной фраза великого русского лингвиста – Александра Александровича Реформатского: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«Что же в языке позволяет ему выполнить его главную роль ‐ функцию общения? Это синтаксис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Раскрывая смысл этого высказывания, хочу обратиться к тексту и привести доказательства верности высказанной мысли.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Пишу основную часть</a:t>
            </a:r>
            <a:endParaRPr lang="ru-RU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00553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Общаясь, человек строит предложения. От того, как он соединяет предложения в текст, какие типы и структуры предложений использует, зависит, поймут ли его читатели или слушатели.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прочитанном тексте мы видим, что автор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сложноподчинённое предложение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того, чтобы раскрыть смысл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глагола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главной части (предложение 23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Кроме того, обособленные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обстоятельства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помогают автору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уточнить основное действие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помощью добавочного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выраженного деепричастным оборотом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точнее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сказать о том, каким образом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совершается действие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(предложение 36).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effectLst/>
                <a:latin typeface="Times New Roman" pitchFamily="18" charset="0"/>
                <a:cs typeface="Times New Roman" pitchFamily="18" charset="0"/>
              </a:rPr>
              <a:t>5. Пишу заключение</a:t>
            </a:r>
            <a:endParaRPr lang="ru-RU" sz="4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14955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образом, я доказал,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синтаксис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играет важную роль в общении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позволяет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автору точнее реализовать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свой замысел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92211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Речевые клише (синонимы)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077544"/>
          </a:xfrm>
        </p:spPr>
        <p:txBody>
          <a:bodyPr>
            <a:normAutofit/>
          </a:bodyPr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Лингвист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учёный, языковед, автор высказывания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филолог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Утверждал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считал, писал, рассуждал.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Высказывание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афоризм, мысль,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утверждение, суждение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мнение, слова, изречение.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Справедливо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верно, неоспоримо, бесспорно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понятно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Речевые клише (основная часть)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1495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(полностью) согласен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могу не согласиться с …;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вынужден согласиться с …;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разделяю точку зрения …;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поддерживаю мнение …;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убеждён, что... , и подобная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уверенность небезосновательна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бесспорно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мнение автора о том, что...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разберёмся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(попробую разобраться, давайте разберёмся)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смысле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афоризма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Речевые клише (основная часть)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340768"/>
            <a:ext cx="7890080" cy="525658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подтвердить сказанное, обратимся к … 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 текста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Проиллюстрировать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названное явление синтаксиса можно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примере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предложения №__ текста.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найти в предложении № ... 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Справедливость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этого вывода можно доказать на примере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 предложения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котором автор использует...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подтверждение приведу пример,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демонстрирующий … предложение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№прочитанного мною текста.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качестве примера предложения №__.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подтверждает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наш вывод о том, что …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99412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Речевые клише (заключение)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14955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вводные слова: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таким образом, итак, в заключение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как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видим и др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синтаксические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конструкции: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итак,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можно увидеть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что...; в результате рассуждения мы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пришли к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выводу о том, что...; эти примеры из текста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стали убедительным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доказательством того, что...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</a:rPr>
              <a:t>Источник </a:t>
            </a:r>
            <a:r>
              <a:rPr lang="ru-RU" b="1" dirty="0" smtClean="0">
                <a:solidFill>
                  <a:schemeClr val="tx1"/>
                </a:solidFill>
                <a:effectLst/>
              </a:rPr>
              <a:t>примеров</a:t>
            </a:r>
            <a:endParaRPr lang="ru-RU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20888"/>
            <a:ext cx="331236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95936" y="1628800"/>
            <a:ext cx="46805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ГИА‐2013. Русский язык: типовые</a:t>
            </a:r>
          </a:p>
          <a:p>
            <a:r>
              <a:rPr lang="ru-RU" sz="2400" b="1" dirty="0"/>
              <a:t>экзаменационные варианты:</a:t>
            </a:r>
          </a:p>
          <a:p>
            <a:r>
              <a:rPr lang="ru-RU" sz="2400" b="1" dirty="0"/>
              <a:t>36 вариантов / под ред. И.П.</a:t>
            </a:r>
          </a:p>
          <a:p>
            <a:r>
              <a:rPr lang="ru-RU" sz="2400" b="1" dirty="0" err="1"/>
              <a:t>Цыбулько</a:t>
            </a:r>
            <a:r>
              <a:rPr lang="ru-RU" sz="2400" b="1" dirty="0"/>
              <a:t> – М.: Национальное</a:t>
            </a:r>
          </a:p>
          <a:p>
            <a:r>
              <a:rPr lang="ru-RU" sz="2400" b="1" dirty="0"/>
              <a:t>образование, 2011. – 192 с. – (</a:t>
            </a:r>
            <a:r>
              <a:rPr lang="ru-RU" sz="2400" b="1" dirty="0" smtClean="0"/>
              <a:t>ГИА‐2012</a:t>
            </a:r>
            <a:r>
              <a:rPr lang="ru-RU" sz="2400" b="1" dirty="0"/>
              <a:t>. ФИПИ ‐ школе).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Высказывание: Вариант № 5 из Пособия «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ГИА-36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28800"/>
            <a:ext cx="7890080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Мысль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формирует себя без утайки, во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всей полноте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поэтому‐то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она легко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находит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ясное для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себя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выражение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И </a:t>
            </a:r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синтаксис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грамматика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знаки препинания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охотно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ей повинуются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endParaRPr lang="ru-RU" b="1" dirty="0" smtClean="0"/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Е. Салтыков ‐ Щедрин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4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сочинения‐рассуждения</a:t>
            </a:r>
            <a:endParaRPr lang="ru-RU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47800"/>
            <a:ext cx="8244408" cy="5077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Великий русский писатель М.Е.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Салтыков‐Щедрин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утверждал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Мысль формирует себя без утайки, во всей полноте;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поэтому‐то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она легко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находит и ясное для себя выражение. И синтаксис, и грамматика,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знаки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препинания охотно ей повинуются».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Аргументируя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свой ответ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приведу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два примера из прочитанного текста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Одним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из элементов синтаксиса является предложение. Оно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может быть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как простым, так и сложным. Автор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использует сложноподчинённое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предложение для того, чтобы раскрыть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смысл глагола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главной части (1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Составляющая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часть грамматики – морфология.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Использование однородных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предложений, выраженных глаголами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помогает перечислить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последовательность действий героя ( 21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образом, я доказал, что синтаксис и грамматика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играет важную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роль в формировании мысли.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87624" y="620688"/>
            <a:ext cx="7406640" cy="187220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УДАЧИ НА ЭКЗАМЕНАХ!</a:t>
            </a:r>
            <a:endParaRPr lang="ru-RU" sz="5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992888" cy="1196894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Используя прочитанный текст </a:t>
            </a:r>
            <a:r>
              <a:rPr lang="ru-RU" sz="20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0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части 2, выполните на отдельном </a:t>
            </a:r>
            <a:r>
              <a:rPr lang="ru-RU" sz="20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листе задание </a:t>
            </a:r>
            <a:r>
              <a:rPr lang="ru-RU" sz="20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С2. Перед написанием сочинения запишите номер </a:t>
            </a:r>
            <a:r>
              <a:rPr lang="ru-RU" sz="20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выбранного </a:t>
            </a:r>
            <a:r>
              <a:rPr lang="ru-RU" sz="20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задания: С2.</a:t>
            </a:r>
            <a:endParaRPr lang="ru-RU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7920880" cy="489654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Напишите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сочинение‐рассуждение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раскрывая смысл высказывания NN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«……..».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Аргументируя свой ответ, приведите 2 (два) примера из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прочитанного текста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Приводя примеры, указывайте номера нужных предложений или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применяйте цитирование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 можете писать работу в научном или публицистическом стиле, раскрывая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тему на лингвистическом материале. Начать сочинение Вы можете словами NN.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Объём сочинения должен составлять не менее 70 слов.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Работа, написанная без опоры на прочитанный текст (не по данному тексту,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оценивается. Если сочинение представляет собой пересказанный или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полностью переписанный исходный текст без каких бы то ни было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комментариев…нулём баллов.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Сочинение пишите аккуратно, разборчивым почерком.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992888" cy="6480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</a:rPr>
              <a:t>Обратите внимание!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71600" y="1124744"/>
            <a:ext cx="7920880" cy="5472608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Аргументируя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свой ответ, ученику необходимо привести по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примеру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прочитанного текста, иллюстрирующему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языковые явления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указанные (названные) в ключевых словах приведённого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задании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высказывания (всего 2 примера) из текста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Приводя примеры, необходимо указать номера нужных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предложений или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применить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цитирование;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сочинение можно словами, приведёнными в тексте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задания С2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Объём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сочинения должен составлять не менее 70 слов.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77809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Тип речи рассуждение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052736"/>
          <a:ext cx="8672825" cy="5688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9117"/>
                <a:gridCol w="1894078"/>
                <a:gridCol w="1693210"/>
                <a:gridCol w="1298188"/>
                <a:gridCol w="2088232"/>
              </a:tblGrid>
              <a:tr h="11490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Схематическое</a:t>
                      </a:r>
                    </a:p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строение текста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Основные</a:t>
                      </a:r>
                    </a:p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понятия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Средства</a:t>
                      </a:r>
                    </a:p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связи</a:t>
                      </a:r>
                    </a:p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тексте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Языковые</a:t>
                      </a:r>
                    </a:p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19575">
                <a:tc rowSpan="4">
                  <a:txBody>
                    <a:bodyPr/>
                    <a:lstStyle/>
                    <a:p>
                      <a:r>
                        <a:rPr kumimoji="0"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Исследовать предмет или явление; сравнить, обобщить,</a:t>
                      </a:r>
                    </a:p>
                    <a:p>
                      <a:r>
                        <a:rPr kumimoji="0"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доказать, обосновать ту или иную информацию.</a:t>
                      </a:r>
                    </a:p>
                    <a:p>
                      <a:r>
                        <a:rPr kumimoji="0"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Убедить адресата</a:t>
                      </a:r>
                    </a:p>
                    <a:p>
                      <a:r>
                        <a:rPr kumimoji="0"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400" b="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чём‐либо</a:t>
                      </a:r>
                      <a:r>
                        <a:rPr kumimoji="0"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укрепить или, наоборот,</a:t>
                      </a:r>
                    </a:p>
                    <a:p>
                      <a:r>
                        <a:rPr kumimoji="0"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изменить его мнение.</a:t>
                      </a:r>
                    </a:p>
                    <a:p>
                      <a:r>
                        <a:rPr kumimoji="0"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этого необходимо</a:t>
                      </a:r>
                    </a:p>
                    <a:p>
                      <a:r>
                        <a:rPr kumimoji="0"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использовать</a:t>
                      </a:r>
                    </a:p>
                    <a:p>
                      <a:r>
                        <a:rPr kumimoji="0"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логически</a:t>
                      </a:r>
                    </a:p>
                    <a:p>
                      <a:r>
                        <a:rPr kumimoji="0"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стройную систему</a:t>
                      </a:r>
                    </a:p>
                    <a:p>
                      <a:r>
                        <a:rPr kumimoji="0"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доказательств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Тезис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Тезис – основная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мысль, которая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требует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доказательства или объяснения)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Почему?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Лексика – слова,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обозначающие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отвлечённые понятия; слова со значением следствия, вывода (значит, поэтому, таким образом, следовательно).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Синтаксис – вводные слова, вопросительные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предложения,</a:t>
                      </a:r>
                    </a:p>
                    <a:p>
                      <a:r>
                        <a:rPr kumimoji="0" lang="ru-RU" sz="1400" b="1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вопросно‐ответная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 построения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текста, цепь вопросов‐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раздумий,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альтернативные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вопросы (с союзом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или);  </a:t>
                      </a:r>
                      <a:r>
                        <a:rPr kumimoji="0" lang="ru-RU" sz="1400" b="1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слова‐предложения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да, нет.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320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Аргументы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Аргументы – доводы, суждения, ссылки на авторитеты,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аксиомы, которые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обосновывают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истинность тезиса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Потому что, так как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23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Примеры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Во-первых,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Например,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Наконец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441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Вывод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Вывод  заключение,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обобщение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Таким образом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Следовательно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Синтаксический уровень языковой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системы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772816"/>
            <a:ext cx="8034096" cy="482453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СИНТАКСИС – раздел грамматики,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изучающий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типы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предложений, структуру словосочетаний и связи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предложении и словосочетании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этом изучаются не как лексические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единицы (лексический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уровень), а как члены предложения.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</a:rPr>
              <a:t>В синтаксисе выделяют две части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5149552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учение о словосочетании, которое рассматривает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типы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синтаксических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отношений между словами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разновидности подчинительных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словосочетаний;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учение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 предложении, которое излагает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законы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простых и сложных предложений.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Словосочетание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типы словосочетаний, виды синтаксической связи;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Предложение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типы предложений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Пунктуация НЕ входит в грамматику, а представляет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свод правил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употребления знаков препинания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наглядно‐графической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схематизации высказывания.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1143000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Примеры высказываний, связанные с темой</a:t>
            </a:r>
            <a:b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Синтакис</a:t>
            </a:r>
            <a: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sz="3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628800"/>
            <a:ext cx="7962088" cy="49685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Вариант 5.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«Мысль формирует себя без утайки, во всей полноте;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поэтому‐то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легко находит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ясное для себя выражение. И синтаксис, и грамматика,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знаки препинания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охотно ей повинуются».</a:t>
            </a: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Михаил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Евграфович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Салтыков ‐ Щедрин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«Заставляя героев говорить друг с другом, вместо того чтобы передать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 разговор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себя, автор может внести соответствующие оттенки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такой диалог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Тематикой и манерой речи он характеризует своих героев».</a:t>
            </a: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Литературная энциклопедия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Вариант 15.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«Что же в языке позволяет ему выполнить его главную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роль ‐ функцию общения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Это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синтаксис».</a:t>
            </a: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Александр Александрович Реформатский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Примеры высказываний, связанные с темой</a:t>
            </a:r>
            <a:b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Синтакис</a:t>
            </a:r>
            <a: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077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Вариант 19.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«Устная фраза, перенесённая на бумагу, всегда подвергается некоторой обработке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хотя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 по части синтаксиса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                               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Борис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Викторович Шергин</a:t>
            </a:r>
          </a:p>
          <a:p>
            <a:pPr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«Способность слова связываться с другими словами проявляется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словосочетании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r">
              <a:buNone/>
            </a:pP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Ираида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Ивановна Постникова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Вариант 28.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«Язык подобен многоэтажному зданию. Его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этажи‐единицы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звук, морфема, слово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словосочетание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предложение… И каждая из них занимает своё место в системе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каждая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выполняет свою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работу».                                          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Михаил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Викторович Панов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Вариант 25.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«Правила синтаксиса определяют логические отношения между словами, 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состав лексикона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соответствует знаниям народа, свидетельствует о его образе жизни».</a:t>
            </a:r>
          </a:p>
          <a:p>
            <a:pPr algn="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Николай Гаврилович Чернышевский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Вариант 36.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«Функции абзаца тесно связаны с функционально – стилевой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принадлежностью текста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вместе с тем отражают и индивидуально – авторскую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особенность оформления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текста».</a:t>
            </a:r>
          </a:p>
          <a:p>
            <a:pPr algn="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Сергеевна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Валгина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</TotalTime>
  <Words>1549</Words>
  <Application>Microsoft Office PowerPoint</Application>
  <PresentationFormat>Экран (4:3)</PresentationFormat>
  <Paragraphs>174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Пишем сочинение на лингвистическую тему  СИНТАКСИС</vt:lpstr>
      <vt:lpstr>Источник примеров</vt:lpstr>
      <vt:lpstr>Используя прочитанный текст из части 2, выполните на отдельном листе задание С2. Перед написанием сочинения запишите номер  выбранного задания: С2.</vt:lpstr>
      <vt:lpstr>Обратите внимание!</vt:lpstr>
      <vt:lpstr>Тип речи рассуждение</vt:lpstr>
      <vt:lpstr>Синтаксический уровень языковой системы</vt:lpstr>
      <vt:lpstr>В синтаксисе выделяют две части</vt:lpstr>
      <vt:lpstr>Примеры высказываний, связанные с темой «Синтакис»</vt:lpstr>
      <vt:lpstr>Примеры высказываний, связанные с темой «Синтакис»</vt:lpstr>
      <vt:lpstr>Алгоритм построения сочинения‐рассуждения</vt:lpstr>
      <vt:lpstr>1. Читаю высказывание</vt:lpstr>
      <vt:lpstr>2. Выделяю ключевые слова</vt:lpstr>
      <vt:lpstr>3. Пишу вступление</vt:lpstr>
      <vt:lpstr>4. Пишу основную часть</vt:lpstr>
      <vt:lpstr>5. Пишу заключение</vt:lpstr>
      <vt:lpstr>Речевые клише (синонимы)</vt:lpstr>
      <vt:lpstr>Речевые клише (основная часть)</vt:lpstr>
      <vt:lpstr>Речевые клише (основная часть)</vt:lpstr>
      <vt:lpstr>Речевые клише (заключение)</vt:lpstr>
      <vt:lpstr>Высказывание: Вариант № 5 из Пособия «ГИА-36»</vt:lpstr>
      <vt:lpstr>Пример сочинения‐рассуждения</vt:lpstr>
      <vt:lpstr>УДАЧИ НА ЭКЗАМЕНАХ!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Пишем сочинение на лингвистическую тему  СИНТАКСИС</dc:title>
  <dc:creator>1</dc:creator>
  <cp:lastModifiedBy>1</cp:lastModifiedBy>
  <cp:revision>7</cp:revision>
  <dcterms:created xsi:type="dcterms:W3CDTF">2012-11-22T15:55:14Z</dcterms:created>
  <dcterms:modified xsi:type="dcterms:W3CDTF">2012-11-22T17:02:58Z</dcterms:modified>
</cp:coreProperties>
</file>