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4" r:id="rId3"/>
    <p:sldMasterId id="2147483676" r:id="rId4"/>
    <p:sldMasterId id="2147483687" r:id="rId5"/>
  </p:sldMasterIdLst>
  <p:notesMasterIdLst>
    <p:notesMasterId r:id="rId19"/>
  </p:notesMasterIdLst>
  <p:sldIdLst>
    <p:sldId id="256" r:id="rId6"/>
    <p:sldId id="257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1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86714" autoAdjust="0"/>
  </p:normalViewPr>
  <p:slideViewPr>
    <p:cSldViewPr>
      <p:cViewPr varScale="1">
        <p:scale>
          <a:sx n="88" d="100"/>
          <a:sy n="88" d="100"/>
        </p:scale>
        <p:origin x="-1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Лист1!$A$1:$A$4</c:f>
              <c:strCache>
                <c:ptCount val="4"/>
                <c:pt idx="0">
                  <c:v>Положительное эмоциональное отношение</c:v>
                </c:pt>
                <c:pt idx="1">
                  <c:v>Отрицательное эмоциональное отношение</c:v>
                </c:pt>
                <c:pt idx="2">
                  <c:v>Ничего</c:v>
                </c:pt>
                <c:pt idx="3">
                  <c:v>Волнение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0.29000000000000009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0.4300000000000001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11 А</c:v>
                </c:pt>
                <c:pt idx="1">
                  <c:v>11 Б</c:v>
                </c:pt>
                <c:pt idx="2">
                  <c:v>11 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4.0000000000000015E-2</c:v>
                </c:pt>
                <c:pt idx="2">
                  <c:v>6.0000000000000019E-2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11 А</c:v>
                </c:pt>
                <c:pt idx="1">
                  <c:v>11 Б</c:v>
                </c:pt>
                <c:pt idx="2">
                  <c:v>11 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0.93</c:v>
                </c:pt>
                <c:pt idx="1">
                  <c:v>0.96000000000000019</c:v>
                </c:pt>
                <c:pt idx="2">
                  <c:v>0.94000000000000017</c:v>
                </c:pt>
              </c:numCache>
            </c:numRef>
          </c:val>
        </c:ser>
        <c:shape val="cylinder"/>
        <c:axId val="80610432"/>
        <c:axId val="80611968"/>
        <c:axId val="0"/>
      </c:bar3DChart>
      <c:catAx>
        <c:axId val="80610432"/>
        <c:scaling>
          <c:orientation val="minMax"/>
        </c:scaling>
        <c:axPos val="b"/>
        <c:tickLblPos val="nextTo"/>
        <c:crossAx val="80611968"/>
        <c:crosses val="autoZero"/>
        <c:auto val="1"/>
        <c:lblAlgn val="ctr"/>
        <c:lblOffset val="100"/>
      </c:catAx>
      <c:valAx>
        <c:axId val="80611968"/>
        <c:scaling>
          <c:orientation val="minMax"/>
        </c:scaling>
        <c:axPos val="l"/>
        <c:majorGridlines/>
        <c:numFmt formatCode="0%" sourceLinked="1"/>
        <c:tickLblPos val="nextTo"/>
        <c:crossAx val="80610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F6B64-D35A-4F34-AA28-BD9ADEF70A7C}" type="doc">
      <dgm:prSet loTypeId="urn:microsoft.com/office/officeart/2005/8/layout/pyramid1" loCatId="pyramid" qsTypeId="urn:microsoft.com/office/officeart/2005/8/quickstyle/simple5" qsCatId="simple" csTypeId="urn:microsoft.com/office/officeart/2005/8/colors/accent6_3" csCatId="accent6" phldr="1"/>
      <dgm:spPr/>
    </dgm:pt>
    <dgm:pt modelId="{C87B9CAA-86F8-4DCC-A297-49CDB7E2FF73}">
      <dgm:prSet phldrT="[Текст]"/>
      <dgm:spPr/>
      <dgm:t>
        <a:bodyPr/>
        <a:lstStyle/>
        <a:p>
          <a:r>
            <a:rPr lang="ru-RU" dirty="0" smtClean="0"/>
            <a:t>личностная</a:t>
          </a:r>
          <a:endParaRPr lang="ru-RU" dirty="0"/>
        </a:p>
      </dgm:t>
    </dgm:pt>
    <dgm:pt modelId="{3BA3A9C7-99F3-4C29-94F1-88F76CDA9067}" type="parTrans" cxnId="{6B38DF47-0F9F-497A-9C82-E7B4A820B700}">
      <dgm:prSet/>
      <dgm:spPr/>
      <dgm:t>
        <a:bodyPr/>
        <a:lstStyle/>
        <a:p>
          <a:endParaRPr lang="ru-RU"/>
        </a:p>
      </dgm:t>
    </dgm:pt>
    <dgm:pt modelId="{EECDC0D9-E2EC-466A-80EE-D898A0C9DF2F}" type="sibTrans" cxnId="{6B38DF47-0F9F-497A-9C82-E7B4A820B700}">
      <dgm:prSet/>
      <dgm:spPr/>
      <dgm:t>
        <a:bodyPr/>
        <a:lstStyle/>
        <a:p>
          <a:endParaRPr lang="ru-RU"/>
        </a:p>
      </dgm:t>
    </dgm:pt>
    <dgm:pt modelId="{6B6435BD-83B5-4591-B611-91BB55BFF5C4}">
      <dgm:prSet phldrT="[Текст]"/>
      <dgm:spPr/>
      <dgm:t>
        <a:bodyPr/>
        <a:lstStyle/>
        <a:p>
          <a:r>
            <a:rPr lang="ru-RU" dirty="0" smtClean="0"/>
            <a:t>технологическая</a:t>
          </a:r>
          <a:endParaRPr lang="ru-RU" dirty="0"/>
        </a:p>
      </dgm:t>
    </dgm:pt>
    <dgm:pt modelId="{30133917-C75B-48DB-88F8-B060A6E919E8}" type="parTrans" cxnId="{25E98097-A5AC-4C9C-99E7-E58F55FF34D8}">
      <dgm:prSet/>
      <dgm:spPr/>
      <dgm:t>
        <a:bodyPr/>
        <a:lstStyle/>
        <a:p>
          <a:endParaRPr lang="ru-RU"/>
        </a:p>
      </dgm:t>
    </dgm:pt>
    <dgm:pt modelId="{7A91A652-EB25-4561-89B6-9868A683D652}" type="sibTrans" cxnId="{25E98097-A5AC-4C9C-99E7-E58F55FF34D8}">
      <dgm:prSet/>
      <dgm:spPr/>
      <dgm:t>
        <a:bodyPr/>
        <a:lstStyle/>
        <a:p>
          <a:endParaRPr lang="ru-RU"/>
        </a:p>
      </dgm:t>
    </dgm:pt>
    <dgm:pt modelId="{81A0E2CC-732C-4946-8DDD-6852EB21215E}">
      <dgm:prSet phldrT="[Текст]"/>
      <dgm:spPr/>
      <dgm:t>
        <a:bodyPr/>
        <a:lstStyle/>
        <a:p>
          <a:r>
            <a:rPr lang="ru-RU" dirty="0" smtClean="0"/>
            <a:t>психофизиологическая</a:t>
          </a:r>
          <a:endParaRPr lang="ru-RU" dirty="0"/>
        </a:p>
      </dgm:t>
    </dgm:pt>
    <dgm:pt modelId="{23592370-5245-42C9-9E2D-70AC98CECDFC}" type="parTrans" cxnId="{115619C3-F004-4466-8178-DD1C880B7439}">
      <dgm:prSet/>
      <dgm:spPr/>
      <dgm:t>
        <a:bodyPr/>
        <a:lstStyle/>
        <a:p>
          <a:endParaRPr lang="ru-RU"/>
        </a:p>
      </dgm:t>
    </dgm:pt>
    <dgm:pt modelId="{1BB13DF9-7394-499F-9C24-9CC153711D32}" type="sibTrans" cxnId="{115619C3-F004-4466-8178-DD1C880B7439}">
      <dgm:prSet/>
      <dgm:spPr/>
      <dgm:t>
        <a:bodyPr/>
        <a:lstStyle/>
        <a:p>
          <a:endParaRPr lang="ru-RU"/>
        </a:p>
      </dgm:t>
    </dgm:pt>
    <dgm:pt modelId="{097B0503-BEA2-44FA-A6D3-9AADA24056FB}">
      <dgm:prSet/>
      <dgm:spPr/>
      <dgm:t>
        <a:bodyPr/>
        <a:lstStyle/>
        <a:p>
          <a:r>
            <a:rPr lang="ru-RU" dirty="0" smtClean="0"/>
            <a:t>мотивационная</a:t>
          </a:r>
          <a:endParaRPr lang="ru-RU" dirty="0"/>
        </a:p>
      </dgm:t>
    </dgm:pt>
    <dgm:pt modelId="{218B139C-CE24-4131-A31E-CBE23666624C}" type="parTrans" cxnId="{F9188974-90FF-496A-8AA0-C8A849117D88}">
      <dgm:prSet/>
      <dgm:spPr/>
      <dgm:t>
        <a:bodyPr/>
        <a:lstStyle/>
        <a:p>
          <a:endParaRPr lang="ru-RU"/>
        </a:p>
      </dgm:t>
    </dgm:pt>
    <dgm:pt modelId="{9EDA455C-AFAA-4B4E-A1D2-08FB43A325F5}" type="sibTrans" cxnId="{F9188974-90FF-496A-8AA0-C8A849117D88}">
      <dgm:prSet/>
      <dgm:spPr/>
      <dgm:t>
        <a:bodyPr/>
        <a:lstStyle/>
        <a:p>
          <a:endParaRPr lang="ru-RU"/>
        </a:p>
      </dgm:t>
    </dgm:pt>
    <dgm:pt modelId="{2AB366F7-7120-45CD-A945-D77D90C41DBE}" type="pres">
      <dgm:prSet presAssocID="{96EF6B64-D35A-4F34-AA28-BD9ADEF70A7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89DEF5C-46EA-4401-A5E5-3FC3F1D5D12F}" type="pres">
      <dgm:prSet presAssocID="{C87B9CAA-86F8-4DCC-A297-49CDB7E2FF73}" presName="Name8" presStyleCnt="0"/>
      <dgm:spPr/>
    </dgm:pt>
    <dgm:pt modelId="{FA947420-77D6-428E-9BD3-773247A7C4B7}" type="pres">
      <dgm:prSet presAssocID="{C87B9CAA-86F8-4DCC-A297-49CDB7E2FF7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7C2A6-56EC-4758-82A5-51E260603B25}" type="pres">
      <dgm:prSet presAssocID="{C87B9CAA-86F8-4DCC-A297-49CDB7E2FF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1C19A-C852-49A6-879F-98E358CB540A}" type="pres">
      <dgm:prSet presAssocID="{097B0503-BEA2-44FA-A6D3-9AADA24056FB}" presName="Name8" presStyleCnt="0"/>
      <dgm:spPr/>
    </dgm:pt>
    <dgm:pt modelId="{96FC94DD-ACB1-4563-8B18-186017D677E3}" type="pres">
      <dgm:prSet presAssocID="{097B0503-BEA2-44FA-A6D3-9AADA24056F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B808A-10B0-4800-A22B-A37938BAEFF0}" type="pres">
      <dgm:prSet presAssocID="{097B0503-BEA2-44FA-A6D3-9AADA24056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AE9BD-077F-4A30-93AF-A9E5F4559E09}" type="pres">
      <dgm:prSet presAssocID="{6B6435BD-83B5-4591-B611-91BB55BFF5C4}" presName="Name8" presStyleCnt="0"/>
      <dgm:spPr/>
    </dgm:pt>
    <dgm:pt modelId="{8264C083-F846-4C24-BAA1-AAA967C309DE}" type="pres">
      <dgm:prSet presAssocID="{6B6435BD-83B5-4591-B611-91BB55BFF5C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851A9-C7A9-4EB3-A1FC-5E92021305FE}" type="pres">
      <dgm:prSet presAssocID="{6B6435BD-83B5-4591-B611-91BB55BFF5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10C39-A640-4A09-B338-F573FFBD1256}" type="pres">
      <dgm:prSet presAssocID="{81A0E2CC-732C-4946-8DDD-6852EB21215E}" presName="Name8" presStyleCnt="0"/>
      <dgm:spPr/>
    </dgm:pt>
    <dgm:pt modelId="{BD2E55E7-7E0C-44BE-8608-27689A45FE3F}" type="pres">
      <dgm:prSet presAssocID="{81A0E2CC-732C-4946-8DDD-6852EB21215E}" presName="level" presStyleLbl="node1" presStyleIdx="3" presStyleCnt="4" custLinFactNeighborY="-26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E7CDC-1681-436F-A348-2B0A73906430}" type="pres">
      <dgm:prSet presAssocID="{81A0E2CC-732C-4946-8DDD-6852EB2121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073F2-D0F1-448F-B94E-17BBAC26A6FF}" type="presOf" srcId="{6B6435BD-83B5-4591-B611-91BB55BFF5C4}" destId="{704851A9-C7A9-4EB3-A1FC-5E92021305FE}" srcOrd="1" destOrd="0" presId="urn:microsoft.com/office/officeart/2005/8/layout/pyramid1"/>
    <dgm:cxn modelId="{CC988E2E-31E3-4789-A990-5F3D3B673780}" type="presOf" srcId="{96EF6B64-D35A-4F34-AA28-BD9ADEF70A7C}" destId="{2AB366F7-7120-45CD-A945-D77D90C41DBE}" srcOrd="0" destOrd="0" presId="urn:microsoft.com/office/officeart/2005/8/layout/pyramid1"/>
    <dgm:cxn modelId="{3135913A-D2E2-44F9-98C0-6F274EA54565}" type="presOf" srcId="{097B0503-BEA2-44FA-A6D3-9AADA24056FB}" destId="{B26B808A-10B0-4800-A22B-A37938BAEFF0}" srcOrd="1" destOrd="0" presId="urn:microsoft.com/office/officeart/2005/8/layout/pyramid1"/>
    <dgm:cxn modelId="{115619C3-F004-4466-8178-DD1C880B7439}" srcId="{96EF6B64-D35A-4F34-AA28-BD9ADEF70A7C}" destId="{81A0E2CC-732C-4946-8DDD-6852EB21215E}" srcOrd="3" destOrd="0" parTransId="{23592370-5245-42C9-9E2D-70AC98CECDFC}" sibTransId="{1BB13DF9-7394-499F-9C24-9CC153711D32}"/>
    <dgm:cxn modelId="{28CE699A-E819-43E9-8BD8-E351FA0ADA05}" type="presOf" srcId="{81A0E2CC-732C-4946-8DDD-6852EB21215E}" destId="{BD2E55E7-7E0C-44BE-8608-27689A45FE3F}" srcOrd="0" destOrd="0" presId="urn:microsoft.com/office/officeart/2005/8/layout/pyramid1"/>
    <dgm:cxn modelId="{6B38DF47-0F9F-497A-9C82-E7B4A820B700}" srcId="{96EF6B64-D35A-4F34-AA28-BD9ADEF70A7C}" destId="{C87B9CAA-86F8-4DCC-A297-49CDB7E2FF73}" srcOrd="0" destOrd="0" parTransId="{3BA3A9C7-99F3-4C29-94F1-88F76CDA9067}" sibTransId="{EECDC0D9-E2EC-466A-80EE-D898A0C9DF2F}"/>
    <dgm:cxn modelId="{ED26E9B9-DD7A-4C35-906B-E8B7838307FE}" type="presOf" srcId="{C87B9CAA-86F8-4DCC-A297-49CDB7E2FF73}" destId="{FA947420-77D6-428E-9BD3-773247A7C4B7}" srcOrd="0" destOrd="0" presId="urn:microsoft.com/office/officeart/2005/8/layout/pyramid1"/>
    <dgm:cxn modelId="{25E98097-A5AC-4C9C-99E7-E58F55FF34D8}" srcId="{96EF6B64-D35A-4F34-AA28-BD9ADEF70A7C}" destId="{6B6435BD-83B5-4591-B611-91BB55BFF5C4}" srcOrd="2" destOrd="0" parTransId="{30133917-C75B-48DB-88F8-B060A6E919E8}" sibTransId="{7A91A652-EB25-4561-89B6-9868A683D652}"/>
    <dgm:cxn modelId="{5B1E4462-28EF-442C-8811-435414629F33}" type="presOf" srcId="{097B0503-BEA2-44FA-A6D3-9AADA24056FB}" destId="{96FC94DD-ACB1-4563-8B18-186017D677E3}" srcOrd="0" destOrd="0" presId="urn:microsoft.com/office/officeart/2005/8/layout/pyramid1"/>
    <dgm:cxn modelId="{6B8AF475-8787-4A05-9545-06BC297FD82E}" type="presOf" srcId="{6B6435BD-83B5-4591-B611-91BB55BFF5C4}" destId="{8264C083-F846-4C24-BAA1-AAA967C309DE}" srcOrd="0" destOrd="0" presId="urn:microsoft.com/office/officeart/2005/8/layout/pyramid1"/>
    <dgm:cxn modelId="{E1B3A92E-A042-40E0-BD41-1C2F0189E82B}" type="presOf" srcId="{81A0E2CC-732C-4946-8DDD-6852EB21215E}" destId="{8F7E7CDC-1681-436F-A348-2B0A73906430}" srcOrd="1" destOrd="0" presId="urn:microsoft.com/office/officeart/2005/8/layout/pyramid1"/>
    <dgm:cxn modelId="{2B8417BA-A620-48E5-83E6-D6E4990642AD}" type="presOf" srcId="{C87B9CAA-86F8-4DCC-A297-49CDB7E2FF73}" destId="{E837C2A6-56EC-4758-82A5-51E260603B25}" srcOrd="1" destOrd="0" presId="urn:microsoft.com/office/officeart/2005/8/layout/pyramid1"/>
    <dgm:cxn modelId="{F9188974-90FF-496A-8AA0-C8A849117D88}" srcId="{96EF6B64-D35A-4F34-AA28-BD9ADEF70A7C}" destId="{097B0503-BEA2-44FA-A6D3-9AADA24056FB}" srcOrd="1" destOrd="0" parTransId="{218B139C-CE24-4131-A31E-CBE23666624C}" sibTransId="{9EDA455C-AFAA-4B4E-A1D2-08FB43A325F5}"/>
    <dgm:cxn modelId="{B9DAF4D5-9289-42F7-B538-FD2E4CF30260}" type="presParOf" srcId="{2AB366F7-7120-45CD-A945-D77D90C41DBE}" destId="{089DEF5C-46EA-4401-A5E5-3FC3F1D5D12F}" srcOrd="0" destOrd="0" presId="urn:microsoft.com/office/officeart/2005/8/layout/pyramid1"/>
    <dgm:cxn modelId="{4FF5192C-C42E-4A77-9FFC-19E74462D2B2}" type="presParOf" srcId="{089DEF5C-46EA-4401-A5E5-3FC3F1D5D12F}" destId="{FA947420-77D6-428E-9BD3-773247A7C4B7}" srcOrd="0" destOrd="0" presId="urn:microsoft.com/office/officeart/2005/8/layout/pyramid1"/>
    <dgm:cxn modelId="{5E7981D1-4D23-40F6-8448-8984316C8499}" type="presParOf" srcId="{089DEF5C-46EA-4401-A5E5-3FC3F1D5D12F}" destId="{E837C2A6-56EC-4758-82A5-51E260603B25}" srcOrd="1" destOrd="0" presId="urn:microsoft.com/office/officeart/2005/8/layout/pyramid1"/>
    <dgm:cxn modelId="{51912D87-A4D7-4752-8F13-F904D84E4281}" type="presParOf" srcId="{2AB366F7-7120-45CD-A945-D77D90C41DBE}" destId="{3181C19A-C852-49A6-879F-98E358CB540A}" srcOrd="1" destOrd="0" presId="urn:microsoft.com/office/officeart/2005/8/layout/pyramid1"/>
    <dgm:cxn modelId="{A38E18F3-0F53-4ABE-AEFF-0C909B6525C6}" type="presParOf" srcId="{3181C19A-C852-49A6-879F-98E358CB540A}" destId="{96FC94DD-ACB1-4563-8B18-186017D677E3}" srcOrd="0" destOrd="0" presId="urn:microsoft.com/office/officeart/2005/8/layout/pyramid1"/>
    <dgm:cxn modelId="{8E09050D-FE4A-4ECF-922D-E05DE587C9B7}" type="presParOf" srcId="{3181C19A-C852-49A6-879F-98E358CB540A}" destId="{B26B808A-10B0-4800-A22B-A37938BAEFF0}" srcOrd="1" destOrd="0" presId="urn:microsoft.com/office/officeart/2005/8/layout/pyramid1"/>
    <dgm:cxn modelId="{EFA24625-F378-4EE5-A83F-8AE2BC8B0714}" type="presParOf" srcId="{2AB366F7-7120-45CD-A945-D77D90C41DBE}" destId="{8B9AE9BD-077F-4A30-93AF-A9E5F4559E09}" srcOrd="2" destOrd="0" presId="urn:microsoft.com/office/officeart/2005/8/layout/pyramid1"/>
    <dgm:cxn modelId="{901E8F2E-E2FD-4C01-B6E0-86105B49AB09}" type="presParOf" srcId="{8B9AE9BD-077F-4A30-93AF-A9E5F4559E09}" destId="{8264C083-F846-4C24-BAA1-AAA967C309DE}" srcOrd="0" destOrd="0" presId="urn:microsoft.com/office/officeart/2005/8/layout/pyramid1"/>
    <dgm:cxn modelId="{C80ECBC4-CB57-435A-9CAA-74836C2925A9}" type="presParOf" srcId="{8B9AE9BD-077F-4A30-93AF-A9E5F4559E09}" destId="{704851A9-C7A9-4EB3-A1FC-5E92021305FE}" srcOrd="1" destOrd="0" presId="urn:microsoft.com/office/officeart/2005/8/layout/pyramid1"/>
    <dgm:cxn modelId="{1787DB16-0F7E-452C-AD7F-AAD64FC3797E}" type="presParOf" srcId="{2AB366F7-7120-45CD-A945-D77D90C41DBE}" destId="{F6510C39-A640-4A09-B338-F573FFBD1256}" srcOrd="3" destOrd="0" presId="urn:microsoft.com/office/officeart/2005/8/layout/pyramid1"/>
    <dgm:cxn modelId="{6032A587-3A1B-4B9B-A6F5-FC5A2BB198B4}" type="presParOf" srcId="{F6510C39-A640-4A09-B338-F573FFBD1256}" destId="{BD2E55E7-7E0C-44BE-8608-27689A45FE3F}" srcOrd="0" destOrd="0" presId="urn:microsoft.com/office/officeart/2005/8/layout/pyramid1"/>
    <dgm:cxn modelId="{1D1026C7-3C62-4F5A-A0A4-965CE87C4EFE}" type="presParOf" srcId="{F6510C39-A640-4A09-B338-F573FFBD1256}" destId="{8F7E7CDC-1681-436F-A348-2B0A7390643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47420-77D6-428E-9BD3-773247A7C4B7}">
      <dsp:nvSpPr>
        <dsp:cNvPr id="0" name=""/>
        <dsp:cNvSpPr/>
      </dsp:nvSpPr>
      <dsp:spPr>
        <a:xfrm>
          <a:off x="3213357" y="0"/>
          <a:ext cx="2142238" cy="1300088"/>
        </a:xfrm>
        <a:prstGeom prst="trapezoid">
          <a:avLst>
            <a:gd name="adj" fmla="val 82388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личностная</a:t>
          </a:r>
          <a:endParaRPr lang="ru-RU" sz="2900" kern="1200" dirty="0"/>
        </a:p>
      </dsp:txBody>
      <dsp:txXfrm>
        <a:off x="3213357" y="0"/>
        <a:ext cx="2142238" cy="1300088"/>
      </dsp:txXfrm>
    </dsp:sp>
    <dsp:sp modelId="{96FC94DD-ACB1-4563-8B18-186017D677E3}">
      <dsp:nvSpPr>
        <dsp:cNvPr id="0" name=""/>
        <dsp:cNvSpPr/>
      </dsp:nvSpPr>
      <dsp:spPr>
        <a:xfrm>
          <a:off x="2142238" y="1300087"/>
          <a:ext cx="4284476" cy="1300088"/>
        </a:xfrm>
        <a:prstGeom prst="trapezoid">
          <a:avLst>
            <a:gd name="adj" fmla="val 82388"/>
          </a:avLst>
        </a:prstGeom>
        <a:gradFill rotWithShape="0">
          <a:gsLst>
            <a:gs pos="0">
              <a:schemeClr val="accent6">
                <a:shade val="80000"/>
                <a:hueOff val="-25065"/>
                <a:satOff val="3318"/>
                <a:lumOff val="541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5065"/>
                <a:satOff val="3318"/>
                <a:lumOff val="541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5065"/>
                <a:satOff val="3318"/>
                <a:lumOff val="54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мотивационная</a:t>
          </a:r>
          <a:endParaRPr lang="ru-RU" sz="2900" kern="1200" dirty="0"/>
        </a:p>
      </dsp:txBody>
      <dsp:txXfrm>
        <a:off x="2892021" y="1300087"/>
        <a:ext cx="2784909" cy="1300088"/>
      </dsp:txXfrm>
    </dsp:sp>
    <dsp:sp modelId="{8264C083-F846-4C24-BAA1-AAA967C309DE}">
      <dsp:nvSpPr>
        <dsp:cNvPr id="0" name=""/>
        <dsp:cNvSpPr/>
      </dsp:nvSpPr>
      <dsp:spPr>
        <a:xfrm>
          <a:off x="1071119" y="2600176"/>
          <a:ext cx="6426714" cy="1300088"/>
        </a:xfrm>
        <a:prstGeom prst="trapezoid">
          <a:avLst>
            <a:gd name="adj" fmla="val 82388"/>
          </a:avLst>
        </a:prstGeom>
        <a:gradFill rotWithShape="0">
          <a:gsLst>
            <a:gs pos="0">
              <a:schemeClr val="accent6">
                <a:shade val="80000"/>
                <a:hueOff val="-50131"/>
                <a:satOff val="6636"/>
                <a:lumOff val="1082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50131"/>
                <a:satOff val="6636"/>
                <a:lumOff val="1082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50131"/>
                <a:satOff val="6636"/>
                <a:lumOff val="108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технологическая</a:t>
          </a:r>
          <a:endParaRPr lang="ru-RU" sz="2900" kern="1200" dirty="0"/>
        </a:p>
      </dsp:txBody>
      <dsp:txXfrm>
        <a:off x="2195793" y="2600176"/>
        <a:ext cx="4177364" cy="1300088"/>
      </dsp:txXfrm>
    </dsp:sp>
    <dsp:sp modelId="{BD2E55E7-7E0C-44BE-8608-27689A45FE3F}">
      <dsp:nvSpPr>
        <dsp:cNvPr id="0" name=""/>
        <dsp:cNvSpPr/>
      </dsp:nvSpPr>
      <dsp:spPr>
        <a:xfrm>
          <a:off x="0" y="3865304"/>
          <a:ext cx="8568952" cy="1300088"/>
        </a:xfrm>
        <a:prstGeom prst="trapezoid">
          <a:avLst>
            <a:gd name="adj" fmla="val 82388"/>
          </a:avLst>
        </a:prstGeom>
        <a:gradFill rotWithShape="0">
          <a:gsLst>
            <a:gs pos="0">
              <a:schemeClr val="accent6">
                <a:shade val="80000"/>
                <a:hueOff val="-75196"/>
                <a:satOff val="9954"/>
                <a:lumOff val="1623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75196"/>
                <a:satOff val="9954"/>
                <a:lumOff val="1623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75196"/>
                <a:satOff val="9954"/>
                <a:lumOff val="16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психофизиологическая</a:t>
          </a:r>
          <a:endParaRPr lang="ru-RU" sz="2900" kern="1200" dirty="0"/>
        </a:p>
      </dsp:txBody>
      <dsp:txXfrm>
        <a:off x="1499566" y="3865304"/>
        <a:ext cx="5569818" cy="1300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A76A7-54C9-4973-8A0A-F835204247C6}" type="datetimeFigureOut">
              <a:rPr lang="ru-RU"/>
              <a:pPr>
                <a:defRPr/>
              </a:pPr>
              <a:t>22.10.2010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E5F4F-93F3-4336-8E02-1B60BFF95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7EE42-6F73-48F2-8428-436086B292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1F211-F608-4A5D-ACF9-AA9194ECE2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5" r:id="rId12"/>
    <p:sldLayoutId id="2147483756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9" r:id="rId9"/>
    <p:sldLayoutId id="2147483760" r:id="rId10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9684" cy="4429156"/>
          </a:xfrm>
        </p:spPr>
        <p:txBody>
          <a:bodyPr/>
          <a:lstStyle/>
          <a:p>
            <a:pPr algn="r" defTabSz="914363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Психологическая подготовка старшеклассников к ЕГЭ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537321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совет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2010 года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Когда я думаю о ЕГЭ, </a:t>
            </a:r>
            <a:br>
              <a:rPr lang="ru-RU" dirty="0" smtClean="0"/>
            </a:br>
            <a:r>
              <a:rPr lang="ru-RU" dirty="0" smtClean="0"/>
              <a:t>я испытываю...</a:t>
            </a:r>
            <a:endParaRPr lang="ru-RU" sz="80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98072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84976" cy="15234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Уровень осведомленности учащихся </a:t>
            </a:r>
            <a:br>
              <a:rPr lang="ru-RU" sz="3600" dirty="0" smtClean="0"/>
            </a:br>
            <a:r>
              <a:rPr lang="ru-RU" sz="3600" dirty="0" smtClean="0"/>
              <a:t>о процедуре сдачи ЕГЭ</a:t>
            </a:r>
            <a:endParaRPr lang="ru-RU" sz="36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397000"/>
          <a:ext cx="806489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583488" cy="1107996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Как я готовлюсь к успешной </a:t>
            </a:r>
            <a:br>
              <a:rPr lang="ru-RU" sz="4000" dirty="0" smtClean="0"/>
            </a:br>
            <a:r>
              <a:rPr lang="ru-RU" sz="4000" dirty="0" smtClean="0"/>
              <a:t>сдаче ЕГЭ?</a:t>
            </a:r>
            <a:endParaRPr lang="ru-RU" sz="4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566102"/>
          <a:ext cx="8208912" cy="444336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64496"/>
                <a:gridCol w="1368152"/>
                <a:gridCol w="1152128"/>
                <a:gridCol w="1224136"/>
              </a:tblGrid>
              <a:tr h="6638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Способ</a:t>
                      </a:r>
                      <a:r>
                        <a:rPr lang="ru-RU" sz="2800" baseline="0" dirty="0" smtClean="0"/>
                        <a:t> подготовки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11 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11 Б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11 И</a:t>
                      </a:r>
                      <a:endParaRPr lang="ru-RU" sz="32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Посещение уроков, выполнение заданий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85%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96%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83%</a:t>
                      </a:r>
                      <a:endParaRPr lang="ru-RU" sz="3200" dirty="0"/>
                    </a:p>
                  </a:txBody>
                  <a:tcPr/>
                </a:tc>
              </a:tr>
              <a:tr h="7567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Подготовительные</a:t>
                      </a:r>
                      <a:r>
                        <a:rPr lang="ru-RU" sz="2800" baseline="0" dirty="0" smtClean="0"/>
                        <a:t> курсы при ВУЗах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 </a:t>
                      </a:r>
                      <a:r>
                        <a:rPr lang="ru-RU" sz="2800" baseline="0" dirty="0" err="1" smtClean="0"/>
                        <a:t>уч</a:t>
                      </a:r>
                      <a:r>
                        <a:rPr lang="ru-RU" sz="2800" baseline="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 </a:t>
                      </a:r>
                      <a:r>
                        <a:rPr lang="ru-RU" sz="2800" dirty="0" err="1" smtClean="0"/>
                        <a:t>уч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 </a:t>
                      </a:r>
                      <a:r>
                        <a:rPr lang="ru-RU" sz="2800" dirty="0" err="1" smtClean="0"/>
                        <a:t>уч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</a:tr>
              <a:tr h="7567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Занимаются</a:t>
                      </a:r>
                      <a:r>
                        <a:rPr lang="ru-RU" sz="2800" baseline="0" dirty="0" smtClean="0"/>
                        <a:t> с репетиторами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13 </a:t>
                      </a:r>
                      <a:r>
                        <a:rPr lang="ru-RU" sz="2800" baseline="0" dirty="0" err="1" smtClean="0"/>
                        <a:t>уч</a:t>
                      </a:r>
                      <a:r>
                        <a:rPr lang="ru-RU" sz="2800" baseline="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13 </a:t>
                      </a:r>
                      <a:r>
                        <a:rPr lang="ru-RU" sz="2800" baseline="0" dirty="0" err="1" smtClean="0"/>
                        <a:t>уч</a:t>
                      </a:r>
                      <a:r>
                        <a:rPr lang="ru-RU" sz="2800" baseline="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13 </a:t>
                      </a:r>
                      <a:r>
                        <a:rPr lang="ru-RU" sz="2800" baseline="0" dirty="0" err="1" smtClean="0"/>
                        <a:t>уч</a:t>
                      </a:r>
                      <a:r>
                        <a:rPr lang="ru-RU" sz="2800" baseline="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</a:tr>
              <a:tr h="7567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Самостоятельная подготовка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3 </a:t>
                      </a:r>
                      <a:r>
                        <a:rPr lang="ru-RU" sz="3200" baseline="0" dirty="0" err="1" smtClean="0"/>
                        <a:t>уч</a:t>
                      </a:r>
                      <a:r>
                        <a:rPr lang="ru-RU" sz="3200" baseline="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3 </a:t>
                      </a:r>
                      <a:r>
                        <a:rPr lang="ru-RU" sz="3200" baseline="0" dirty="0" err="1" smtClean="0"/>
                        <a:t>уч</a:t>
                      </a:r>
                      <a:r>
                        <a:rPr lang="ru-RU" sz="3200" baseline="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3 </a:t>
                      </a:r>
                      <a:r>
                        <a:rPr lang="ru-RU" sz="3200" baseline="0" dirty="0" err="1" smtClean="0"/>
                        <a:t>уч</a:t>
                      </a:r>
                      <a:r>
                        <a:rPr lang="ru-RU" sz="3200" baseline="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82000" cy="609398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Рекомендации</a:t>
            </a:r>
            <a:endParaRPr lang="ru-RU" sz="4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508591"/>
            <a:ext cx="842493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Поощряйте, поддерживайте, оказывайте реальную помощь, а главное – сохраняйте спокойствие.</a:t>
            </a:r>
            <a:r>
              <a:rPr lang="ru-RU" sz="240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Оно поможет </a:t>
            </a:r>
            <a:r>
              <a:rPr kumimoji="0" lang="ru-RU" sz="2400" i="0" u="none" strike="noStrike" normalizeH="0" baseline="0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успешно справиться с собственным волнением. </a:t>
            </a:r>
            <a:endParaRPr kumimoji="0" lang="ru-RU" sz="3200" i="0" u="none" strike="noStrike" normalizeH="0" baseline="0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42493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запугивайте ребенка, не напоминайте ему о сложности и ответственности предстоящих экзаменов.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2780928"/>
            <a:ext cx="842493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Помогите своим детям определить индивидуальный стиль подготовки к ЕГЭ, осознавая их сильные и слабые стороны, развивайте умения использовать собственные интеллектуальные ресурсы,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настроят на успех.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437112"/>
            <a:ext cx="842493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Позаботьтесь об организации режима дня и отдыха, а также полноценного питания детей. Не допускайте перегрузок ребенка. Наблюдайте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психо-эмоциональным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состоянием и физическим здоровьем ребенка. При необходимости обратитесь к врачу по индивидуальному подбору витаминного комплекса.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4" grpId="0" animBg="1"/>
      <p:bldP spid="205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84976" cy="1329595"/>
          </a:xfrm>
        </p:spPr>
        <p:txBody>
          <a:bodyPr/>
          <a:lstStyle/>
          <a:p>
            <a:pPr algn="ctr"/>
            <a:r>
              <a:rPr lang="ru-RU" dirty="0" smtClean="0"/>
              <a:t>Выпускники ГОУ СОШ № 603</a:t>
            </a:r>
            <a:br>
              <a:rPr lang="ru-RU" dirty="0" smtClean="0"/>
            </a:br>
            <a:r>
              <a:rPr lang="ru-RU" dirty="0" smtClean="0"/>
              <a:t>2011 года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61206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hangingPunct="0">
              <a:lnSpc>
                <a:spcPct val="90000"/>
              </a:lnSpc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11 «А»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класс</a:t>
            </a:r>
          </a:p>
          <a:p>
            <a:pPr lvl="0" defTabSz="912813" eaLnBrk="0" hangingPunct="0">
              <a:lnSpc>
                <a:spcPct val="90000"/>
              </a:lnSpc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Социально-экономический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949280"/>
            <a:ext cx="60486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 eaLnBrk="0" hangingPunct="0">
              <a:lnSpc>
                <a:spcPct val="90000"/>
              </a:lnSpc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11 «Б» класс</a:t>
            </a:r>
          </a:p>
          <a:p>
            <a:pPr lvl="0" defTabSz="912813" eaLnBrk="0" hangingPunct="0">
              <a:lnSpc>
                <a:spcPct val="90000"/>
              </a:lnSpc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Информационно-технологический 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S100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916832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 eaLnBrk="0" hangingPunct="0">
              <a:lnSpc>
                <a:spcPct val="90000"/>
              </a:lnSpc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11 «И» класс</a:t>
            </a:r>
          </a:p>
          <a:p>
            <a:pPr lvl="0" defTabSz="912813" eaLnBrk="0" hangingPunct="0">
              <a:lnSpc>
                <a:spcPct val="90000"/>
              </a:lnSpc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Гуманитарный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</a:rPr>
              <a:t>Психологическая готовность к сдаче ЕГЭ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8625" y="1928813"/>
            <a:ext cx="8382000" cy="3865674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 	</a:t>
            </a:r>
            <a:r>
              <a:rPr lang="ru-RU" sz="4000" dirty="0" smtClean="0">
                <a:solidFill>
                  <a:srgbClr val="002060"/>
                </a:solidFill>
                <a:latin typeface="Cambria" pitchFamily="18" charset="0"/>
              </a:rPr>
              <a:t>Это </a:t>
            </a:r>
            <a:r>
              <a:rPr lang="ru-RU" sz="4000" dirty="0" err="1" smtClean="0">
                <a:solidFill>
                  <a:srgbClr val="002060"/>
                </a:solidFill>
                <a:latin typeface="Cambria" pitchFamily="18" charset="0"/>
              </a:rPr>
              <a:t>сформированность</a:t>
            </a:r>
            <a:r>
              <a:rPr lang="ru-RU" sz="4000" dirty="0" smtClean="0">
                <a:solidFill>
                  <a:srgbClr val="002060"/>
                </a:solidFill>
                <a:latin typeface="Cambria" pitchFamily="18" charset="0"/>
              </a:rPr>
              <a:t> у старшеклассников психологических свойств и социальной компетентности, без которых невозможна успешная сдача ЕГЭ.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Схема 72"/>
          <p:cNvGraphicFramePr/>
          <p:nvPr/>
        </p:nvGraphicFramePr>
        <p:xfrm>
          <a:off x="179512" y="1268760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755576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Социальная готовность выпускника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23528" y="332656"/>
            <a:ext cx="8640960" cy="711579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Cambria" pitchFamily="18" charset="0"/>
              </a:rPr>
              <a:t>В нашей школе отлажена </a:t>
            </a:r>
          </a:p>
          <a:p>
            <a:pPr algn="ctr">
              <a:buNone/>
            </a:pPr>
            <a:r>
              <a:rPr lang="ru-RU" sz="3600" u="sng" dirty="0" smtClean="0">
                <a:latin typeface="Cambria" pitchFamily="18" charset="0"/>
              </a:rPr>
              <a:t>система комплексного </a:t>
            </a:r>
          </a:p>
          <a:p>
            <a:pPr algn="ctr">
              <a:buNone/>
            </a:pPr>
            <a:r>
              <a:rPr lang="ru-RU" sz="3600" u="sng" dirty="0" smtClean="0">
                <a:latin typeface="Cambria" pitchFamily="18" charset="0"/>
              </a:rPr>
              <a:t>психолого-педагогического сопровождения </a:t>
            </a:r>
          </a:p>
          <a:p>
            <a:pPr algn="ctr">
              <a:buNone/>
            </a:pPr>
            <a:r>
              <a:rPr lang="ru-RU" sz="3600" u="sng" dirty="0" smtClean="0">
                <a:latin typeface="Cambria" pitchFamily="18" charset="0"/>
              </a:rPr>
              <a:t>учащихся 11-х классов</a:t>
            </a:r>
            <a:r>
              <a:rPr lang="ru-RU" sz="3600" dirty="0" smtClean="0">
                <a:latin typeface="Cambria" pitchFamily="18" charset="0"/>
              </a:rPr>
              <a:t>, готовящихся к сдаче ЕГЭ.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		Она включает в себя: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просвещение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консультирование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занятия с элементами тренинга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мониторинг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ЕГЭ для меня – это…</a:t>
            </a:r>
            <a:endParaRPr lang="ru-RU" sz="8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9" y="1992033"/>
          <a:ext cx="8568951" cy="25170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48471"/>
                <a:gridCol w="4320480"/>
              </a:tblGrid>
              <a:tr h="13119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Государственная форма аттестации моих знаний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Получение аттестата, серьезное жизненное</a:t>
                      </a:r>
                      <a:r>
                        <a:rPr lang="ru-RU" sz="2400" baseline="0" dirty="0" smtClean="0"/>
                        <a:t> испытание, проверка знаний и «путь в будущее»</a:t>
                      </a:r>
                      <a:endParaRPr lang="ru-RU" sz="2400" b="0" dirty="0"/>
                    </a:p>
                  </a:txBody>
                  <a:tcPr/>
                </a:tc>
              </a:tr>
              <a:tr h="96260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73 %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27%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)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D6BA4E-A430-41CB-BEC2-1F1007FDAD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100</TotalTime>
  <Words>270</Words>
  <Application>Microsoft Office PowerPoint</Application>
  <PresentationFormat>Экран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CSC(2)</vt:lpstr>
      <vt:lpstr>White with Courier font for code slides</vt:lpstr>
      <vt:lpstr>1_Theme20</vt:lpstr>
      <vt:lpstr>1_White with Courier font for code slides</vt:lpstr>
      <vt:lpstr>Психологическая подготовка старшеклассников к ЕГЭ</vt:lpstr>
      <vt:lpstr>Выпускники ГОУ СОШ № 603 2011 года</vt:lpstr>
      <vt:lpstr>Слайд 3</vt:lpstr>
      <vt:lpstr>Слайд 4</vt:lpstr>
      <vt:lpstr>Слайд 5</vt:lpstr>
      <vt:lpstr>Психологическая готовность к сдаче ЕГЭ</vt:lpstr>
      <vt:lpstr>Слайд 7</vt:lpstr>
      <vt:lpstr>Слайд 8</vt:lpstr>
      <vt:lpstr>ЕГЭ для меня – это…</vt:lpstr>
      <vt:lpstr>Когда я думаю о ЕГЭ,  я испытываю...</vt:lpstr>
      <vt:lpstr>Уровень осведомленности учащихся  о процедуре сдачи ЕГЭ</vt:lpstr>
      <vt:lpstr>Как я готовлюсь к успешной  сдаче ЕГЭ?</vt:lpstr>
      <vt:lpstr>Рекомендации</vt:lpstr>
    </vt:vector>
  </TitlesOfParts>
  <Company>ГОУ СОШ № 603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старшеклассников к ЕГЭ</dc:title>
  <dc:subject/>
  <dc:creator>ИЦ</dc:creator>
  <cp:keywords/>
  <dc:description/>
  <cp:lastModifiedBy>ИЦ</cp:lastModifiedBy>
  <cp:revision>97</cp:revision>
  <dcterms:created xsi:type="dcterms:W3CDTF">2010-10-21T11:10:37Z</dcterms:created>
  <dcterms:modified xsi:type="dcterms:W3CDTF">2010-10-22T08:01:27Z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TC030007756</vt:lpwstr>
  </property>
</Properties>
</file>