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9"/>
  </p:notesMasterIdLst>
  <p:sldIdLst>
    <p:sldId id="256" r:id="rId2"/>
    <p:sldId id="279" r:id="rId3"/>
    <p:sldId id="258" r:id="rId4"/>
    <p:sldId id="280" r:id="rId5"/>
    <p:sldId id="281" r:id="rId6"/>
    <p:sldId id="259" r:id="rId7"/>
    <p:sldId id="282" r:id="rId8"/>
    <p:sldId id="262" r:id="rId9"/>
    <p:sldId id="261" r:id="rId10"/>
    <p:sldId id="277" r:id="rId11"/>
    <p:sldId id="264" r:id="rId12"/>
    <p:sldId id="263" r:id="rId13"/>
    <p:sldId id="270" r:id="rId14"/>
    <p:sldId id="284" r:id="rId15"/>
    <p:sldId id="269" r:id="rId16"/>
    <p:sldId id="266" r:id="rId17"/>
    <p:sldId id="267" r:id="rId18"/>
    <p:sldId id="271" r:id="rId19"/>
    <p:sldId id="272" r:id="rId20"/>
    <p:sldId id="290" r:id="rId21"/>
    <p:sldId id="283" r:id="rId22"/>
    <p:sldId id="285" r:id="rId23"/>
    <p:sldId id="286" r:id="rId24"/>
    <p:sldId id="287" r:id="rId25"/>
    <p:sldId id="288" r:id="rId26"/>
    <p:sldId id="275" r:id="rId27"/>
    <p:sldId id="28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>
        <p:scale>
          <a:sx n="50" d="100"/>
          <a:sy n="50" d="100"/>
        </p:scale>
        <p:origin x="-1398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1BB26-C37F-4535-A21D-4EB2F33D4F51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B059A-7170-42D5-B3AA-D93B49ADC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14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1A8981-12A3-49FA-99F9-45C0885DEFDE}" type="slidenum">
              <a:rPr lang="ru-RU">
                <a:cs typeface="Arial" pitchFamily="34" charset="0"/>
              </a:rPr>
              <a:pPr/>
              <a:t>10</a:t>
            </a:fld>
            <a:endParaRPr lang="ru-RU">
              <a:cs typeface="Arial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0A009-2942-4AA3-925F-7BDB4C6A99F4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90693-9C94-4392-89A7-F9B2CCC7EF83}" type="datetimeFigureOut">
              <a:rPr lang="ru-RU" smtClean="0"/>
              <a:pPr>
                <a:defRPr/>
              </a:pPr>
              <a:t>25.02.2014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681A3B-18B0-4D65-A6EC-3799384F5C2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82A860-2AF9-4F25-B9E3-4E77C33B5E43}" type="datetimeFigureOut">
              <a:rPr lang="ru-RU" smtClean="0"/>
              <a:pPr>
                <a:defRPr/>
              </a:pPr>
              <a:t>25.02.2014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A610C-64C9-466B-93EB-802F8E76D08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ECFD8C-7EC0-48B5-8590-49B6C0A557EE}" type="datetimeFigureOut">
              <a:rPr lang="ru-RU" smtClean="0"/>
              <a:pPr>
                <a:defRPr/>
              </a:pPr>
              <a:t>25.02.2014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DEE5E-23D7-417D-A120-AD92DA16E0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6268E-DA46-430C-A2D7-098675D4FF37}" type="datetimeFigureOut">
              <a:rPr lang="ru-RU" smtClean="0"/>
              <a:pPr>
                <a:defRPr/>
              </a:pPr>
              <a:t>25.02.2014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37557-77D3-4EBA-BCC9-7C069A608AD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DA45A-6738-4F2B-95E8-152F98966C6E}" type="datetimeFigureOut">
              <a:rPr lang="ru-RU" smtClean="0"/>
              <a:pPr>
                <a:defRPr/>
              </a:pPr>
              <a:t>25.02.2014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2EB5A-5869-475E-8669-5AD73E87ED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1A19D-6E17-412F-8CED-7AEACF121099}" type="datetimeFigureOut">
              <a:rPr lang="ru-RU" smtClean="0"/>
              <a:pPr>
                <a:defRPr/>
              </a:pPr>
              <a:t>25.02.2014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9C682-AA32-4CDB-AB52-03BB03B3D8A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1C4D8-0B61-43B6-A4DF-5226DE08039B}" type="datetimeFigureOut">
              <a:rPr lang="ru-RU" smtClean="0"/>
              <a:pPr>
                <a:defRPr/>
              </a:pPr>
              <a:t>25.02.2014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96A1E-1BB1-463F-AB58-29EC0986D82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0C9E57-2528-4C3F-B6BD-D4D88A83331D}" type="datetimeFigureOut">
              <a:rPr lang="ru-RU" smtClean="0"/>
              <a:pPr>
                <a:defRPr/>
              </a:pPr>
              <a:t>25.02.2014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6C171-FBD8-4FA7-B784-35D74D30316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23A1EC-1CF8-4498-9A64-1E010153FEDE}" type="datetimeFigureOut">
              <a:rPr lang="ru-RU" smtClean="0"/>
              <a:pPr>
                <a:defRPr/>
              </a:pPr>
              <a:t>25.02.2014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A6534-D305-438B-B0EA-3758499D61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C176C-D30B-4E78-A5C1-C9F9E6B92A0F}" type="datetimeFigureOut">
              <a:rPr lang="ru-RU" smtClean="0"/>
              <a:pPr>
                <a:defRPr/>
              </a:pPr>
              <a:t>25.02.2014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0CE29-B4FE-40F3-9A2A-50261AF23FB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4E281B-1F69-4BFB-8EE5-E77B47A3AD88}" type="datetimeFigureOut">
              <a:rPr lang="ru-RU" smtClean="0"/>
              <a:pPr>
                <a:defRPr/>
              </a:pPr>
              <a:t>25.02.2014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CE2F1-2B81-4C03-AA69-E7A13ECB2A6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A964678E-1B41-4C2E-93E7-580027974073}" type="datetimeFigureOut">
              <a:rPr lang="ru-RU" smtClean="0"/>
              <a:pPr>
                <a:defRPr/>
              </a:pPr>
              <a:t>25.02.2014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74DC3D-703C-4900-9C4F-1518F703162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465484" cy="2209800"/>
          </a:xfrm>
        </p:spPr>
        <p:txBody>
          <a:bodyPr>
            <a:noAutofit/>
          </a:bodyPr>
          <a:lstStyle/>
          <a:p>
            <a:pPr indent="0"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Первая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доврачебная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помощь при острой сердечной недостаточности и инсульте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Dfont" pitchFamily="2" charset="0"/>
              </a:rPr>
              <a:t>.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BDfont" pitchFamily="2" charset="0"/>
            </a:endParaRPr>
          </a:p>
        </p:txBody>
      </p:sp>
      <p:pic>
        <p:nvPicPr>
          <p:cNvPr id="6" name="Рисунок 2" descr="807161_200511201004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564905"/>
            <a:ext cx="4392488" cy="2841090"/>
          </a:xfrm>
          <a:prstGeom prst="rect">
            <a:avLst/>
          </a:prstGeom>
          <a:noFill/>
          <a:ln w="9525" cmpd="sng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5157192"/>
            <a:ext cx="9252520" cy="15144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Брызгалова Елена Сергеевна</a:t>
            </a:r>
          </a:p>
          <a:p>
            <a:pPr algn="ctr" fontAlgn="auto"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учитель ОБЖ СОШ № 8 г. Холмск</a:t>
            </a: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304800" y="990600"/>
            <a:ext cx="3124200" cy="5638800"/>
            <a:chOff x="304800" y="990600"/>
            <a:chExt cx="3124201" cy="56388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04800" y="990600"/>
              <a:ext cx="3124201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tx1"/>
                  </a:solidFill>
                </a:rPr>
                <a:t>1.</a:t>
              </a:r>
              <a:r>
                <a:rPr lang="ru-RU" sz="2000" dirty="0">
                  <a:solidFill>
                    <a:schemeClr val="tx1"/>
                  </a:solidFill>
                </a:rPr>
                <a:t> Частота пульса измеряется…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04800" y="5715000"/>
              <a:ext cx="3124201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tx1"/>
                  </a:solidFill>
                </a:rPr>
                <a:t>5. </a:t>
              </a:r>
              <a:r>
                <a:rPr lang="ru-RU" sz="2000" dirty="0">
                  <a:solidFill>
                    <a:schemeClr val="tx1"/>
                  </a:solidFill>
                </a:rPr>
                <a:t>Замедленный пульс указывает на …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04800" y="2209800"/>
              <a:ext cx="3124201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tx1"/>
                  </a:solidFill>
                </a:rPr>
                <a:t>2.</a:t>
              </a:r>
              <a:r>
                <a:rPr lang="ru-RU" sz="2000" dirty="0">
                  <a:solidFill>
                    <a:schemeClr val="tx1"/>
                  </a:solidFill>
                </a:rPr>
                <a:t> Нормальный пульс  у школьника …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304800" y="3429000"/>
              <a:ext cx="3124201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tx1"/>
                  </a:solidFill>
                </a:rPr>
                <a:t>3. </a:t>
              </a:r>
              <a:r>
                <a:rPr lang="ru-RU" sz="2000" dirty="0">
                  <a:solidFill>
                    <a:schemeClr val="tx1"/>
                  </a:solidFill>
                </a:rPr>
                <a:t>Изменения частоты пульса вызывается…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04800" y="4648200"/>
              <a:ext cx="3124201" cy="857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tx1"/>
                  </a:solidFill>
                </a:rPr>
                <a:t>4. </a:t>
              </a:r>
              <a:r>
                <a:rPr lang="ru-RU" sz="2000" dirty="0">
                  <a:solidFill>
                    <a:schemeClr val="tx1"/>
                  </a:solidFill>
                </a:rPr>
                <a:t>Учащенный или слабый (неровный) пульс указывает на …</a:t>
              </a:r>
            </a:p>
          </p:txBody>
        </p:sp>
      </p:grpSp>
      <p:sp>
        <p:nvSpPr>
          <p:cNvPr id="7171" name="Text Box 5"/>
          <p:cNvSpPr>
            <a:spLocks noGrp="1" noChangeArrowheads="1"/>
          </p:cNvSpPr>
          <p:nvPr>
            <p:ph idx="1"/>
          </p:nvPr>
        </p:nvSpPr>
        <p:spPr>
          <a:xfrm>
            <a:off x="179388" y="188913"/>
            <a:ext cx="8785225" cy="769441"/>
          </a:xfrm>
          <a:noFill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Найди пару:</a:t>
            </a:r>
          </a:p>
        </p:txBody>
      </p:sp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5334000" y="990600"/>
            <a:ext cx="3124200" cy="5638800"/>
            <a:chOff x="304800" y="990600"/>
            <a:chExt cx="3124201" cy="56388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04800" y="990600"/>
              <a:ext cx="3124201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tx1"/>
                  </a:solidFill>
                </a:rPr>
                <a:t>1. </a:t>
              </a:r>
              <a:r>
                <a:rPr lang="ru-RU" sz="2000" dirty="0">
                  <a:solidFill>
                    <a:schemeClr val="tx1"/>
                  </a:solidFill>
                </a:rPr>
                <a:t>до 90 ударов в минуту. 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04800" y="5715000"/>
              <a:ext cx="3124201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tx1"/>
                  </a:solidFill>
                </a:rPr>
                <a:t>5.</a:t>
              </a:r>
              <a:r>
                <a:rPr lang="ru-RU" sz="2000" dirty="0">
                  <a:solidFill>
                    <a:schemeClr val="tx1"/>
                  </a:solidFill>
                </a:rPr>
                <a:t> количеством ударов в минуту  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04800" y="2209800"/>
              <a:ext cx="3124201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tx1"/>
                  </a:solidFill>
                </a:rPr>
                <a:t>2.</a:t>
              </a:r>
              <a:r>
                <a:rPr lang="ru-RU" sz="2000" dirty="0">
                  <a:solidFill>
                    <a:schemeClr val="tx1"/>
                  </a:solidFill>
                </a:rPr>
                <a:t> переохлаждение организма  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04800" y="3429000"/>
              <a:ext cx="3124201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tx1"/>
                  </a:solidFill>
                </a:rPr>
                <a:t>3. </a:t>
              </a:r>
              <a:r>
                <a:rPr lang="ru-RU" sz="2000" dirty="0">
                  <a:solidFill>
                    <a:schemeClr val="tx1"/>
                  </a:solidFill>
                </a:rPr>
                <a:t>различными заболеваниями и травмами.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4800" y="4648200"/>
              <a:ext cx="3124201" cy="857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tx1"/>
                  </a:solidFill>
                </a:rPr>
                <a:t>4.</a:t>
              </a:r>
              <a:r>
                <a:rPr lang="ru-RU" sz="2000" dirty="0">
                  <a:solidFill>
                    <a:schemeClr val="tx1"/>
                  </a:solidFill>
                </a:rPr>
                <a:t> на шок, внутреннее кровоизлияние, перегрев</a:t>
              </a:r>
            </a:p>
          </p:txBody>
        </p:sp>
      </p:grpSp>
      <p:cxnSp>
        <p:nvCxnSpPr>
          <p:cNvPr id="12" name="Прямая со стрелкой 11"/>
          <p:cNvCxnSpPr/>
          <p:nvPr/>
        </p:nvCxnSpPr>
        <p:spPr>
          <a:xfrm>
            <a:off x="3563888" y="1485900"/>
            <a:ext cx="1368152" cy="436175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707904" y="1700808"/>
            <a:ext cx="1368152" cy="100429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707904" y="2924944"/>
            <a:ext cx="1368152" cy="330371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707904" y="3828355"/>
            <a:ext cx="136815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811910" y="5038030"/>
            <a:ext cx="136815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79388" y="285728"/>
            <a:ext cx="89646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Сердечная </a:t>
            </a: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недостаточность </a:t>
            </a:r>
          </a:p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патологическое состояние недостаточности кровообращения из-за снижения насосной функции сердца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4071942"/>
            <a:ext cx="3714776" cy="1285884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Острая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сердечная недостаточность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0" y="4071942"/>
            <a:ext cx="3714776" cy="1285884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Хроническая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сердечная недостаточность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3286116" y="3286124"/>
            <a:ext cx="785818" cy="500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143504" y="3214686"/>
            <a:ext cx="642942" cy="5715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58880" y="1700808"/>
            <a:ext cx="896461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Острая сердечная недостаточность -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это неспособность сердца обеспечить полноценное кровоснабжение тканей, органов и систем организма из-за ослабления сократительной функции сердечной мышцы.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/>
          </p:cNvSpPr>
          <p:nvPr/>
        </p:nvSpPr>
        <p:spPr bwMode="auto">
          <a:xfrm>
            <a:off x="539750" y="476250"/>
            <a:ext cx="83534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57200" algn="ctr"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ru-RU" sz="4400" b="1" i="1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84783" y="2780928"/>
            <a:ext cx="5472608" cy="875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ОСТРАЯ    СЕРДЕЧНАЯ НЕДОСТАТОЧНОСТЬ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9381" y="2297077"/>
            <a:ext cx="2573211" cy="3422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ПРИЧИНЫ ОСН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8554" y="3772772"/>
            <a:ext cx="5400601" cy="3864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ФАКТОРЫ, УСУГУБЛЯЮЩИЕ ОСН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0666" y="333060"/>
            <a:ext cx="2407197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ПОРОКИ СЕРДЦА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4959" y="1408044"/>
            <a:ext cx="2407197" cy="5760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МИОКАРДИТЫ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2592" y="337895"/>
            <a:ext cx="2407197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ИНФАРКТ МИОКАРДА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2592" y="1408044"/>
            <a:ext cx="2407197" cy="5760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ГИПЕРТОНИЯ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748" y="6140882"/>
            <a:ext cx="3060143" cy="5760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ПЕРЕУТОМЛЕНИЕ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6097923"/>
            <a:ext cx="2407197" cy="5760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ИНФЕКЦИИ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741" y="4711566"/>
            <a:ext cx="3818084" cy="11487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ДЛИТЕЛЬНАЯ ПЕРЕГРУЗКА СЕРДЕЧНОЙ МЫШЦЫ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0459" y="4725144"/>
            <a:ext cx="3322716" cy="10047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ТОКСИЧЕСКОЕ ВОЗДЕЙСТВИЕ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3498049" y="887704"/>
            <a:ext cx="1152128" cy="10753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26241" y="887704"/>
            <a:ext cx="756084" cy="10753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3498049" y="1675060"/>
            <a:ext cx="576064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604283" y="1675060"/>
            <a:ext cx="558062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148557" y="4272079"/>
            <a:ext cx="845436" cy="2880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835299" y="4374985"/>
            <a:ext cx="880932" cy="18512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3786081" y="4560112"/>
            <a:ext cx="864096" cy="15807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866201" y="4560112"/>
            <a:ext cx="1017113" cy="153781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8064896" cy="54006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3600" b="1" dirty="0" smtClean="0"/>
              <a:t>Симптомы</a:t>
            </a:r>
          </a:p>
          <a:p>
            <a:pPr>
              <a:buFont typeface="Wingdings 2" pitchFamily="18" charset="2"/>
              <a:buNone/>
              <a:defRPr/>
            </a:pPr>
            <a:endParaRPr lang="ru-RU" sz="2400" b="1" dirty="0" smtClean="0"/>
          </a:p>
          <a:p>
            <a:pPr marL="342900" indent="-342900">
              <a:buFont typeface="+mj-lt"/>
              <a:buAutoNum type="alphaLcParenR"/>
              <a:defRPr/>
            </a:pPr>
            <a:r>
              <a:rPr lang="ru-RU" sz="2400" b="1" dirty="0" smtClean="0"/>
              <a:t>Боли за грудиной, в грудной </a:t>
            </a:r>
            <a:r>
              <a:rPr lang="ru-RU" sz="2400" b="1" dirty="0" smtClean="0"/>
              <a:t>клетке;</a:t>
            </a:r>
            <a:endParaRPr lang="ru-RU" sz="2400" b="1" dirty="0" smtClean="0"/>
          </a:p>
          <a:p>
            <a:pPr marL="0" indent="0">
              <a:buNone/>
              <a:defRPr/>
            </a:pPr>
            <a:endParaRPr lang="ru-RU" sz="2400" b="1" dirty="0" smtClean="0"/>
          </a:p>
          <a:p>
            <a:pPr marL="342900" indent="-342900">
              <a:buFont typeface="+mj-lt"/>
              <a:buAutoNum type="alphaLcParenR"/>
              <a:defRPr/>
            </a:pPr>
            <a:r>
              <a:rPr lang="ru-RU" sz="2400" b="1" dirty="0" smtClean="0"/>
              <a:t>Внезапно возникающая инспираторная одышка (затруднен вдох);</a:t>
            </a:r>
          </a:p>
          <a:p>
            <a:pPr marL="0" indent="0">
              <a:buNone/>
              <a:defRPr/>
            </a:pPr>
            <a:endParaRPr lang="ru-RU" sz="2400" b="1" dirty="0" smtClean="0"/>
          </a:p>
          <a:p>
            <a:pPr marL="342900" indent="-342900">
              <a:buFont typeface="+mj-lt"/>
              <a:buAutoNum type="alphaLcParenR"/>
              <a:defRPr/>
            </a:pPr>
            <a:r>
              <a:rPr lang="ru-RU" sz="2400" b="1" dirty="0" smtClean="0"/>
              <a:t>Боли в правом подреберье;</a:t>
            </a:r>
          </a:p>
          <a:p>
            <a:pPr marL="0" indent="0">
              <a:buNone/>
              <a:defRPr/>
            </a:pPr>
            <a:endParaRPr lang="ru-RU" sz="2400" b="1" dirty="0" smtClean="0"/>
          </a:p>
          <a:p>
            <a:pPr marL="342900" indent="-342900">
              <a:buFont typeface="+mj-lt"/>
              <a:buAutoNum type="alphaLcParenR"/>
              <a:defRPr/>
            </a:pPr>
            <a:r>
              <a:rPr lang="ru-RU" sz="2400" b="1" dirty="0" smtClean="0"/>
              <a:t>Отеки конечностей.</a:t>
            </a:r>
          </a:p>
          <a:p>
            <a:pPr marL="342900" indent="-342900">
              <a:buFont typeface="Wingdings 2" pitchFamily="18" charset="2"/>
              <a:buNone/>
              <a:defRPr/>
            </a:pPr>
            <a:r>
              <a:rPr lang="ru-RU" sz="2400" b="1" dirty="0" smtClean="0"/>
              <a:t>	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2686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5976" y="5996931"/>
            <a:ext cx="5029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Ответ: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7993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Выбери правильный ответ</a:t>
            </a:r>
            <a:r>
              <a:rPr lang="ru-RU" sz="3600" b="1" i="1" dirty="0">
                <a:latin typeface="Arial" pitchFamily="34" charset="0"/>
              </a:rPr>
              <a:t>: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8285" y="1340768"/>
            <a:ext cx="8153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buAutoNum type="arabicPeriod"/>
              <a:defRPr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Боль 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области сердца характеризуется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:</a:t>
            </a:r>
          </a:p>
          <a:p>
            <a:pPr marL="742950" indent="-742950">
              <a:buAutoNum type="arabicPeriod"/>
              <a:defRPr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1371600" lvl="2" indent="-457200">
              <a:defRPr/>
            </a:pP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1) приступом кашля</a:t>
            </a:r>
          </a:p>
          <a:p>
            <a:pPr marL="1371600" lvl="2" indent="-457200">
              <a:defRPr/>
            </a:pP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2) локализацией боли за грудиной, лева от нее, в левой руке и лопатке</a:t>
            </a:r>
          </a:p>
          <a:p>
            <a:pPr marL="1371600" lvl="2" indent="-457200">
              <a:defRPr/>
            </a:pP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3) парализацией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457200" y="1144588"/>
            <a:ext cx="8686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2. Сердечная недостаточность сопровождается</a:t>
            </a: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:</a:t>
            </a:r>
          </a:p>
          <a:p>
            <a:pPr marL="457200" indent="-457200">
              <a:defRPr/>
            </a:pPr>
            <a:endParaRPr lang="ru-RU" sz="32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914400" lvl="1" indent="-457200">
              <a:defRPr/>
            </a:pP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1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) эмоционально-психическим беспокойством</a:t>
            </a:r>
          </a:p>
          <a:p>
            <a:pPr marL="914400" lvl="1" indent="-457200">
              <a:defRPr/>
            </a:pP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2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) застоем в органах брюшной полости</a:t>
            </a:r>
          </a:p>
          <a:p>
            <a:pPr marL="914400" lvl="1" indent="-457200">
              <a:defRPr/>
            </a:pP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3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) сужением зрачков и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порозовением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кожи</a:t>
            </a:r>
          </a:p>
          <a:p>
            <a:pPr marL="457200" indent="-457200">
              <a:defRPr/>
            </a:pPr>
            <a:endParaRPr lang="ru-RU" sz="32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5517232"/>
            <a:ext cx="5029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Ответ: 1,2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7993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Выбери правильный ответ</a:t>
            </a:r>
            <a:r>
              <a:rPr lang="ru-RU" sz="3600" b="1" i="1" dirty="0">
                <a:latin typeface="Arial" pitchFamily="34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571500" y="1124744"/>
            <a:ext cx="8153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3. Неотложная помощь при боли в области сердца включает в себя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:</a:t>
            </a:r>
          </a:p>
          <a:p>
            <a:pPr marL="457200" indent="-457200">
              <a:defRPr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1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) прием препаратов валерианового корня в виде настоя или настойки</a:t>
            </a:r>
          </a:p>
          <a:p>
            <a:pPr marL="457200" indent="-457200">
              <a:defRPr/>
            </a:pP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2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) горчичники на область сердца</a:t>
            </a:r>
          </a:p>
          <a:p>
            <a:pPr marL="457200" indent="-457200">
              <a:defRPr/>
            </a:pP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3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) прием препаратов нитроглицерина, валидола, анальгетиков.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5638799"/>
            <a:ext cx="5029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Ответ: 2,3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7993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Выбери правильный ответ</a:t>
            </a:r>
            <a:r>
              <a:rPr lang="ru-RU" sz="3600" b="1" i="1" dirty="0">
                <a:latin typeface="Arial" pitchFamily="34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88913"/>
            <a:ext cx="8785225" cy="64801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500" smtClean="0"/>
              <a:t>В общем случае необходимо уложить больного на спину, голову повернуть набок, обеспечить ему доступ воздуха и вызвать врача.</a:t>
            </a:r>
            <a:endParaRPr lang="ru-RU" sz="2500" i="1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3" y="1857375"/>
            <a:ext cx="8643937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Придать пострадавшему удобное </a:t>
            </a:r>
            <a:r>
              <a:rPr lang="ru-RU" sz="2000" b="1" dirty="0" smtClean="0">
                <a:solidFill>
                  <a:schemeClr val="tx1"/>
                </a:solidFill>
              </a:rPr>
              <a:t>полусидящее </a:t>
            </a:r>
            <a:r>
              <a:rPr lang="ru-RU" sz="2000" b="1" dirty="0">
                <a:solidFill>
                  <a:schemeClr val="tx1"/>
                </a:solidFill>
              </a:rPr>
              <a:t>положение  и обеспечить приток  свежего воздуха (открыть форточку, окно, дверь</a:t>
            </a:r>
            <a:r>
              <a:rPr lang="ru-RU" sz="2000" b="1" dirty="0" smtClean="0">
                <a:solidFill>
                  <a:schemeClr val="tx1"/>
                </a:solidFill>
              </a:rPr>
              <a:t>), освободить грудную клетку.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50" y="6000750"/>
            <a:ext cx="8643938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Срочно вызвать «скорую </a:t>
            </a:r>
            <a:r>
              <a:rPr lang="ru-RU" sz="2000" b="1" dirty="0" smtClean="0">
                <a:solidFill>
                  <a:schemeClr val="tx1"/>
                </a:solidFill>
              </a:rPr>
              <a:t>помощь- 03»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50" y="3214688"/>
            <a:ext cx="8643938" cy="785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Побрызгать пострадавшему на лицо и шею прохладной водой и дать понюхать нашатырный спирт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50" y="4143375"/>
            <a:ext cx="8643938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Обложить пострадавшего грелками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50" y="4929188"/>
            <a:ext cx="8643938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Дать пострадавшему валидол, или нитроглицерин (под язык), или </a:t>
            </a:r>
            <a:r>
              <a:rPr lang="ru-RU" sz="2000" b="1" dirty="0" err="1">
                <a:solidFill>
                  <a:schemeClr val="tx1"/>
                </a:solidFill>
              </a:rPr>
              <a:t>корвалол</a:t>
            </a:r>
            <a:r>
              <a:rPr lang="ru-RU" sz="2000" b="1" dirty="0">
                <a:solidFill>
                  <a:schemeClr val="tx1"/>
                </a:solidFill>
              </a:rPr>
              <a:t> ( 40 капель на 100 мл. воды)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180690" y="214312"/>
            <a:ext cx="8643937" cy="1643063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Оказание </a:t>
            </a:r>
            <a:r>
              <a:rPr lang="ru-RU" sz="2000" b="1" dirty="0" smtClean="0">
                <a:solidFill>
                  <a:schemeClr val="tx1"/>
                </a:solidFill>
              </a:rPr>
              <a:t>ПДП </a:t>
            </a:r>
            <a:r>
              <a:rPr lang="ru-RU" sz="2000" b="1" dirty="0">
                <a:solidFill>
                  <a:schemeClr val="tx1"/>
                </a:solidFill>
              </a:rPr>
              <a:t>при острой  сердечной недостаточности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68313" y="404813"/>
            <a:ext cx="82804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4000" b="1" i="1" dirty="0">
                <a:latin typeface="Times New Roman" pitchFamily="18" charset="0"/>
              </a:rPr>
              <a:t>Инсульт </a:t>
            </a:r>
            <a:r>
              <a:rPr lang="ru-RU" sz="3200" b="1" i="1" dirty="0">
                <a:latin typeface="Times New Roman" pitchFamily="18" charset="0"/>
              </a:rPr>
              <a:t>–</a:t>
            </a:r>
            <a:r>
              <a:rPr lang="ru-RU" sz="32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это внезапное прекращение деятельности мозга или отдельных его частей из-за острого нарушения кровообращения или кровоизлияния. 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929066"/>
            <a:ext cx="35290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3203575" y="6165850"/>
            <a:ext cx="131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200">
                <a:solidFill>
                  <a:schemeClr val="accent1"/>
                </a:solidFill>
              </a:rPr>
              <a:t>www.minclinic.ru</a:t>
            </a:r>
          </a:p>
          <a:p>
            <a:pPr eaLnBrk="0" hangingPunct="0"/>
            <a:endParaRPr lang="ru-RU" sz="1200">
              <a:solidFill>
                <a:schemeClr val="accent1"/>
              </a:solidFill>
            </a:endParaRPr>
          </a:p>
        </p:txBody>
      </p:sp>
      <p:pic>
        <p:nvPicPr>
          <p:cNvPr id="46088" name="Picture 8" descr="АЛКОГОЛЬ+ТАБАК=ИНСУЛЬ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929066"/>
            <a:ext cx="3810000" cy="2533650"/>
          </a:xfrm>
          <a:prstGeom prst="rect">
            <a:avLst/>
          </a:prstGeom>
          <a:noFill/>
          <a:ln w="25400">
            <a:solidFill>
              <a:srgbClr val="003300">
                <a:alpha val="0"/>
              </a:srgb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7308850" y="6092825"/>
            <a:ext cx="1330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200">
                <a:solidFill>
                  <a:schemeClr val="accent1"/>
                </a:solidFill>
              </a:rPr>
              <a:t>www.trezvost.ru</a:t>
            </a:r>
            <a:r>
              <a:rPr lang="ru-RU"/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48" y="2857496"/>
            <a:ext cx="3714776" cy="785818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Ишемический инсульт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7752" y="2857496"/>
            <a:ext cx="3714776" cy="785818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Геморрагический инсульт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252520" cy="201622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Сердечно-сосудистая система </a:t>
            </a:r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– единая анатомо-физиологическая система, обеспечивающая кровообращение в организме и кровоснабжение органов и тканей, необходимое для доставки к ним кислорода, а также питательных веществ и отведения продуктов обмена.</a:t>
            </a:r>
            <a:b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 descr="http://www.puzdrik.ru/images/serdechno-sosudistaya-sistem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80928"/>
            <a:ext cx="5904656" cy="387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72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/>
          </p:cNvSpPr>
          <p:nvPr/>
        </p:nvSpPr>
        <p:spPr bwMode="auto">
          <a:xfrm>
            <a:off x="539750" y="476250"/>
            <a:ext cx="83534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57200" algn="ctr"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ru-RU" sz="4400" b="1" i="1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84783" y="2780928"/>
            <a:ext cx="5472608" cy="875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СИМПТОМЫ ИНСУЛЬТА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748" y="1545841"/>
            <a:ext cx="2407197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ПОТЕРЯ СОЗНАНИЯ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462" y="1545840"/>
            <a:ext cx="4176713" cy="7920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ШУМНОЕ УЧАЩЁННОЕ ДЫХАНИЕ И ПУЛЬС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005" y="4149724"/>
            <a:ext cx="3060143" cy="7194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ТЕМПЕРАТУРА ТЕЛА ПОВЫШЕНА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53792" y="4293095"/>
            <a:ext cx="2407197" cy="5760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РВОТА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12045" y="224618"/>
            <a:ext cx="3818084" cy="11487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ВОЗМОЖНА СМЕРТЬ ОТ УДУШЬЯ В СЛУЧАЕ ЗАПАДАНИЯ ЯЗЫКА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12045" y="5128852"/>
            <a:ext cx="4114110" cy="15378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КОГДА БОЛЬНОЙ ПРИХОДИТ В СОЗНАНИЕ, ТО ОТМЕЧАЕТСЯ НАРУШЕНИЕ РЕЧИ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4427984" y="1545840"/>
            <a:ext cx="0" cy="10566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2991084" y="2353799"/>
            <a:ext cx="576064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454098" y="2337929"/>
            <a:ext cx="558062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790610" y="3777163"/>
            <a:ext cx="845436" cy="2880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782119" y="3828617"/>
            <a:ext cx="880932" cy="18512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4427984" y="3757094"/>
            <a:ext cx="2" cy="11120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4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 </a:t>
            </a:r>
            <a:r>
              <a:rPr lang="ru-RU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Запомните!</a:t>
            </a:r>
            <a:br>
              <a:rPr lang="ru-RU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три  приёма распознавания симптомов инсульта, «УЗП».</a:t>
            </a:r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80001"/>
            <a:ext cx="8686800" cy="4608512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ru-RU" b="1" dirty="0" smtClean="0">
                <a:latin typeface="Arial Black" panose="020B0A04020102020204" pitchFamily="34" charset="0"/>
              </a:rPr>
              <a:t>1. У</a:t>
            </a:r>
            <a:r>
              <a:rPr lang="ru-RU" dirty="0" smtClean="0">
                <a:latin typeface="Arial Black" panose="020B0A04020102020204" pitchFamily="34" charset="0"/>
              </a:rPr>
              <a:t> — Попросите пострадавшего </a:t>
            </a:r>
            <a:r>
              <a:rPr lang="ru-RU" b="1" u="sng" dirty="0" smtClean="0">
                <a:latin typeface="Arial Black" panose="020B0A04020102020204" pitchFamily="34" charset="0"/>
              </a:rPr>
              <a:t>УЛЫБНУТЬСЯ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dirty="0" smtClean="0">
                <a:latin typeface="Arial Black" panose="020B0A04020102020204" pitchFamily="34" charset="0"/>
              </a:rPr>
              <a:t>(улыбка кривая — одна из сторон лица плохо слушается человека, уголок губ не вверх, а вниз опущен). </a:t>
            </a:r>
          </a:p>
          <a:p>
            <a:pPr marL="609600" indent="-609600">
              <a:buFont typeface="Wingdings" pitchFamily="2" charset="2"/>
              <a:buNone/>
            </a:pPr>
            <a:endParaRPr lang="ru-RU" dirty="0" smtClean="0">
              <a:latin typeface="Arial Black" panose="020B0A04020102020204" pitchFamily="34" charset="0"/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latin typeface="Arial Black" panose="020B0A04020102020204" pitchFamily="34" charset="0"/>
              </a:rPr>
              <a:t>2.</a:t>
            </a:r>
            <a:r>
              <a:rPr lang="ru-RU" dirty="0" smtClean="0">
                <a:latin typeface="Arial Black" panose="020B0A04020102020204" pitchFamily="34" charset="0"/>
              </a:rPr>
              <a:t>  </a:t>
            </a:r>
            <a:r>
              <a:rPr lang="ru-RU" b="1" dirty="0" smtClean="0">
                <a:latin typeface="Arial Black" panose="020B0A04020102020204" pitchFamily="34" charset="0"/>
              </a:rPr>
              <a:t>З</a:t>
            </a:r>
            <a:r>
              <a:rPr lang="ru-RU" dirty="0" smtClean="0">
                <a:latin typeface="Arial Black" panose="020B0A04020102020204" pitchFamily="34" charset="0"/>
              </a:rPr>
              <a:t> - Попросите его </a:t>
            </a:r>
            <a:r>
              <a:rPr lang="ru-RU" b="1" u="sng" dirty="0" smtClean="0">
                <a:latin typeface="Arial Black" panose="020B0A04020102020204" pitchFamily="34" charset="0"/>
              </a:rPr>
              <a:t>ЗАГОВОРИТЬ</a:t>
            </a:r>
            <a:r>
              <a:rPr lang="ru-RU" u="sng" dirty="0" smtClean="0">
                <a:latin typeface="Arial Black" panose="020B0A04020102020204" pitchFamily="34" charset="0"/>
              </a:rPr>
              <a:t>.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Arial Black" panose="020B0A04020102020204" pitchFamily="34" charset="0"/>
              </a:rPr>
              <a:t> Попросить выговорить простое предложение.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Arial Black" panose="020B0A04020102020204" pitchFamily="34" charset="0"/>
              </a:rPr>
              <a:t>Например: 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i="1" dirty="0" smtClean="0">
                <a:latin typeface="Arial Black" panose="020B0A04020102020204" pitchFamily="34" charset="0"/>
              </a:rPr>
              <a:t>«За окном светит солнце»,</a:t>
            </a:r>
            <a:r>
              <a:rPr lang="ru-RU" dirty="0" smtClean="0">
                <a:latin typeface="Arial Black" panose="020B0A04020102020204" pitchFamily="34" charset="0"/>
              </a:rPr>
              <a:t> больной будет  говорить запинаясь, как пьяный, или вообще не сможет говорить.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>
              <a:latin typeface="Arial Black" panose="020B0A04020102020204" pitchFamily="34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ru-RU" b="1" dirty="0" smtClean="0">
                <a:latin typeface="Arial Black" panose="020B0A04020102020204" pitchFamily="34" charset="0"/>
              </a:rPr>
              <a:t>3. П</a:t>
            </a:r>
            <a:r>
              <a:rPr lang="ru-RU" dirty="0" smtClean="0">
                <a:latin typeface="Arial Black" panose="020B0A04020102020204" pitchFamily="34" charset="0"/>
              </a:rPr>
              <a:t> — Попросите </a:t>
            </a:r>
            <a:r>
              <a:rPr lang="ru-RU" b="1" u="sng" dirty="0" smtClean="0">
                <a:latin typeface="Arial Black" panose="020B0A04020102020204" pitchFamily="34" charset="0"/>
              </a:rPr>
              <a:t>ПОДНЯТЬ</a:t>
            </a:r>
            <a:r>
              <a:rPr lang="ru-RU" dirty="0" smtClean="0">
                <a:latin typeface="Arial Black" panose="020B0A04020102020204" pitchFamily="34" charset="0"/>
              </a:rPr>
              <a:t> обе руки 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dirty="0" smtClean="0">
                <a:latin typeface="Arial Black" panose="020B0A04020102020204" pitchFamily="34" charset="0"/>
              </a:rPr>
              <a:t>(руки поднимаются не на один уровень, рука с пораженной части всегда ниже). </a:t>
            </a:r>
          </a:p>
          <a:p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5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859216" cy="63408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Что способствуют развитию инсульта?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2348880"/>
            <a:ext cx="7467600" cy="487375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малоподвижный образ жизни,</a:t>
            </a:r>
          </a:p>
          <a:p>
            <a:r>
              <a:rPr lang="ru-RU" sz="2800" b="1" dirty="0" smtClean="0"/>
              <a:t>стрессовые ситуации, </a:t>
            </a:r>
          </a:p>
          <a:p>
            <a:r>
              <a:rPr lang="ru-RU" sz="2800" b="1" dirty="0" smtClean="0"/>
              <a:t>курение, </a:t>
            </a:r>
          </a:p>
          <a:p>
            <a:r>
              <a:rPr lang="ru-RU" sz="2800" b="1" dirty="0" smtClean="0"/>
              <a:t>ожирение,</a:t>
            </a:r>
          </a:p>
          <a:p>
            <a:r>
              <a:rPr lang="ru-RU" sz="2800" b="1" dirty="0" smtClean="0"/>
              <a:t>обезвоживание организма. </a:t>
            </a:r>
          </a:p>
          <a:p>
            <a:pPr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0752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Течение инсульта имеет три варианта: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348880"/>
            <a:ext cx="7315200" cy="353952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800" b="1" dirty="0" smtClean="0"/>
              <a:t>Благоприятное, когда постепенно восстанавливаются нарушенные функции организма;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b="1" dirty="0" smtClean="0"/>
              <a:t>Перемежающееся, когда состояние больного периодически ухудшается;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b="1" dirty="0" smtClean="0"/>
              <a:t>Прогрессирующее, с постепенным ухудшением состояния и смертельным исходом.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0740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147248" cy="7060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Первая </a:t>
            </a:r>
            <a:r>
              <a:rPr lang="ru-RU" sz="3200" b="1" dirty="0" smtClean="0">
                <a:solidFill>
                  <a:schemeClr val="tx1"/>
                </a:solidFill>
              </a:rPr>
              <a:t>доврачебная помощь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при инсульте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424936" cy="506117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Уложить больного на кровать и расстегнуть затрудняющую дыхание одежду,</a:t>
            </a:r>
          </a:p>
          <a:p>
            <a:r>
              <a:rPr lang="ru-RU" sz="2800" dirty="0" smtClean="0"/>
              <a:t>Голову повернуть на бок, чтобы не западал язык,</a:t>
            </a:r>
          </a:p>
          <a:p>
            <a:r>
              <a:rPr lang="ru-RU" sz="2800" dirty="0" smtClean="0"/>
              <a:t>Очистить полость рта и дыхательные пути от слизи и рвотных масс,</a:t>
            </a:r>
          </a:p>
          <a:p>
            <a:r>
              <a:rPr lang="ru-RU" sz="2800" dirty="0" smtClean="0"/>
              <a:t>Положить к ногам грелку,</a:t>
            </a:r>
          </a:p>
          <a:p>
            <a:r>
              <a:rPr lang="ru-RU" sz="2800" dirty="0" smtClean="0"/>
              <a:t>Вызвать «скорую помощь».</a:t>
            </a:r>
          </a:p>
          <a:p>
            <a:pPr>
              <a:buNone/>
            </a:pPr>
            <a:r>
              <a:rPr lang="ru-RU" sz="2800" dirty="0" smtClean="0"/>
              <a:t>Эвакуация больного допускается только в положении лежа и только медработником.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9326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Профилактика инсульта: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1772816"/>
            <a:ext cx="5904656" cy="47011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активный образ жизни; </a:t>
            </a:r>
          </a:p>
          <a:p>
            <a:pPr marL="45720" indent="0">
              <a:buNone/>
            </a:pPr>
            <a:endParaRPr lang="ru-RU" sz="2800" dirty="0" smtClean="0"/>
          </a:p>
          <a:p>
            <a:r>
              <a:rPr lang="ru-RU" sz="2800" dirty="0" smtClean="0"/>
              <a:t>отказ от вредных привычек; </a:t>
            </a:r>
          </a:p>
          <a:p>
            <a:pPr marL="45720" indent="0">
              <a:buNone/>
            </a:pPr>
            <a:endParaRPr lang="ru-RU" sz="2800" dirty="0" smtClean="0"/>
          </a:p>
          <a:p>
            <a:r>
              <a:rPr lang="ru-RU" sz="2800" dirty="0" smtClean="0"/>
              <a:t>рациональное питание;</a:t>
            </a:r>
          </a:p>
          <a:p>
            <a:pPr marL="45720" indent="0">
              <a:buNone/>
            </a:pPr>
            <a:endParaRPr lang="ru-RU" sz="2800" dirty="0" smtClean="0"/>
          </a:p>
          <a:p>
            <a:r>
              <a:rPr lang="ru-RU" sz="2800" dirty="0" smtClean="0"/>
              <a:t>использование в пищу свежих, качественных продуктов.</a:t>
            </a:r>
          </a:p>
          <a:p>
            <a:pPr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2278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39750" y="476250"/>
            <a:ext cx="7848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Домашнее задание: 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214422"/>
            <a:ext cx="9300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группа:</a:t>
            </a:r>
            <a:r>
              <a:rPr lang="ru-RU" sz="3200" dirty="0" smtClean="0"/>
              <a:t> создание и защита презентации «Причины приводящие к инсульту»</a:t>
            </a:r>
          </a:p>
          <a:p>
            <a:endParaRPr lang="ru-RU" sz="3200" dirty="0" smtClean="0"/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группа</a:t>
            </a:r>
            <a:r>
              <a:rPr lang="ru-RU" sz="3200" dirty="0" smtClean="0"/>
              <a:t>: создание буклета «Как избежать инсульта?» и  его защита перед аудиторией</a:t>
            </a:r>
          </a:p>
          <a:p>
            <a:endParaRPr lang="ru-RU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71472" y="5013176"/>
            <a:ext cx="7674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Литература:  - учебник ОБЖ, 11 класс, § 2.1.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- методическое пособие «Основы медицинских знаний»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- интернет ресурсы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315200" cy="1293592"/>
          </a:xfrm>
        </p:spPr>
        <p:txBody>
          <a:bodyPr/>
          <a:lstStyle/>
          <a:p>
            <a:r>
              <a:rPr lang="ru-RU" dirty="0" smtClean="0"/>
              <a:t>Вопросы и задания: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717032"/>
            <a:ext cx="8568952" cy="2952328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800" b="1" dirty="0" smtClean="0"/>
              <a:t>В каких случаях возникает острая сердечная недостаточность? </a:t>
            </a:r>
          </a:p>
          <a:p>
            <a:pPr marL="457200" indent="-457200">
              <a:buAutoNum type="arabicPeriod"/>
            </a:pPr>
            <a:r>
              <a:rPr lang="ru-RU" sz="2800" b="1" dirty="0" smtClean="0"/>
              <a:t>Назовите причины инсульта. </a:t>
            </a:r>
          </a:p>
          <a:p>
            <a:pPr marL="457200" indent="-457200">
              <a:buAutoNum type="arabicPeriod"/>
            </a:pPr>
            <a:r>
              <a:rPr lang="ru-RU" sz="2800" b="1" dirty="0" smtClean="0"/>
              <a:t>Какие осложнения в организме вызывает инсульт, и какие от него могут быть последствия? </a:t>
            </a:r>
          </a:p>
          <a:p>
            <a:pPr marL="457200" indent="-457200">
              <a:buAutoNum type="arabicPeriod"/>
            </a:pPr>
            <a:r>
              <a:rPr lang="ru-RU" sz="2800" b="1" dirty="0" smtClean="0"/>
              <a:t>Назовите симптомы инсульта. </a:t>
            </a:r>
          </a:p>
          <a:p>
            <a:pPr marL="457200" indent="-457200">
              <a:buAutoNum type="arabicPeriod"/>
            </a:pPr>
            <a:r>
              <a:rPr lang="ru-RU" sz="2800" b="1" dirty="0" smtClean="0"/>
              <a:t>В какой последовательности оказывается первая </a:t>
            </a:r>
            <a:r>
              <a:rPr lang="ru-RU" sz="2800" b="1" dirty="0" smtClean="0"/>
              <a:t>доврачебная </a:t>
            </a:r>
            <a:r>
              <a:rPr lang="ru-RU" sz="2800" b="1" dirty="0" smtClean="0"/>
              <a:t>помощь при острой сердечной недостаточности и инсульте?</a:t>
            </a:r>
            <a:br>
              <a:rPr lang="ru-RU" sz="2800" b="1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3202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55650" y="260350"/>
            <a:ext cx="7848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Кровеносная система</a:t>
            </a: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3214710" cy="54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6" name="Picture 12" descr="krovsy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071546"/>
            <a:ext cx="3521075" cy="532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fiziolog.isu.ru/Pic/page_K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-99392"/>
            <a:ext cx="4615849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Строение стенок кровеносных сосудов"/>
          <p:cNvPicPr>
            <a:picLocks noChangeAspect="1" noChangeArrowheads="1"/>
          </p:cNvPicPr>
          <p:nvPr/>
        </p:nvPicPr>
        <p:blipFill rotWithShape="1">
          <a:blip r:embed="rId3" cstate="print"/>
          <a:srcRect l="9164" t="-3008" r="38161"/>
          <a:stretch/>
        </p:blipFill>
        <p:spPr bwMode="auto">
          <a:xfrm>
            <a:off x="5324361" y="4046323"/>
            <a:ext cx="3819639" cy="2811677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78822" y="1124744"/>
            <a:ext cx="360020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Артериальная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система</a:t>
            </a:r>
          </a:p>
        </p:txBody>
      </p:sp>
    </p:spTree>
    <p:extLst>
      <p:ext uri="{BB962C8B-B14F-4D97-AF65-F5344CB8AC3E}">
        <p14:creationId xmlns:p14="http://schemas.microsoft.com/office/powerpoint/2010/main" val="276402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iziolog.isu.ru/Pic/page_K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424"/>
            <a:ext cx="4273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Строение стенок кровеносных сосудов"/>
          <p:cNvPicPr>
            <a:picLocks noChangeAspect="1" noChangeArrowheads="1"/>
          </p:cNvPicPr>
          <p:nvPr/>
        </p:nvPicPr>
        <p:blipFill rotWithShape="1">
          <a:blip r:embed="rId3" cstate="print"/>
          <a:srcRect l="40186" r="6121"/>
          <a:stretch/>
        </p:blipFill>
        <p:spPr bwMode="auto">
          <a:xfrm>
            <a:off x="21904" y="3617640"/>
            <a:ext cx="4622104" cy="3240360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3568" y="586135"/>
            <a:ext cx="36002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Венозная</a:t>
            </a:r>
          </a:p>
          <a:p>
            <a:pPr algn="ctr">
              <a:spcBef>
                <a:spcPct val="50000"/>
              </a:spcBef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система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8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/>
              </a:rPr>
              <a:t>Сердце</a:t>
            </a:r>
            <a:r>
              <a:rPr lang="ru-RU" sz="3200" dirty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</a:rPr>
              <a:t>-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это полый мышечный орган, состоящий из четырех камер: двух предсердий и двух желудочков. Между этими камерами имеются клапаны, которые пропускают кровь только в одном направлении.</a:t>
            </a:r>
          </a:p>
        </p:txBody>
      </p:sp>
      <p:pic>
        <p:nvPicPr>
          <p:cNvPr id="3076" name="Picture 4" descr="articles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428868"/>
            <a:ext cx="3962407" cy="3962407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72066" y="3071810"/>
            <a:ext cx="3786214" cy="208538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3975" marR="0" lvl="0" indent="-53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Сердце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орган кровеносной системы,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создающий энергию движения крови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156176" y="188640"/>
            <a:ext cx="2987824" cy="6480720"/>
          </a:xfrm>
        </p:spPr>
        <p:txBody>
          <a:bodyPr>
            <a:normAutofit fontScale="92500" lnSpcReduction="10000"/>
          </a:bodyPr>
          <a:lstStyle/>
          <a:p>
            <a:r>
              <a:rPr lang="ru-RU" sz="1400" b="1" dirty="0" smtClean="0"/>
              <a:t>Схема большого и малого кругов кровообращения:</a:t>
            </a:r>
          </a:p>
          <a:p>
            <a:r>
              <a:rPr lang="ru-RU" dirty="0" smtClean="0"/>
              <a:t>1 - капилляры головы, верхних отделов туловища и верхних конечностей; </a:t>
            </a:r>
            <a:br>
              <a:rPr lang="ru-RU" dirty="0" smtClean="0"/>
            </a:br>
            <a:r>
              <a:rPr lang="ru-RU" dirty="0" smtClean="0"/>
              <a:t>2 - левая общая сонная артерия; </a:t>
            </a:r>
            <a:br>
              <a:rPr lang="ru-RU" dirty="0" smtClean="0"/>
            </a:br>
            <a:r>
              <a:rPr lang="ru-RU" dirty="0" smtClean="0"/>
              <a:t>3 - капилляры легких; </a:t>
            </a:r>
            <a:br>
              <a:rPr lang="ru-RU" dirty="0" smtClean="0"/>
            </a:br>
            <a:r>
              <a:rPr lang="ru-RU" dirty="0" smtClean="0"/>
              <a:t>4 - легочный ствол; </a:t>
            </a:r>
            <a:br>
              <a:rPr lang="ru-RU" dirty="0" smtClean="0"/>
            </a:br>
            <a:r>
              <a:rPr lang="ru-RU" dirty="0" smtClean="0"/>
              <a:t>5 - легочные вены; </a:t>
            </a:r>
            <a:br>
              <a:rPr lang="ru-RU" dirty="0" smtClean="0"/>
            </a:br>
            <a:r>
              <a:rPr lang="ru-RU" dirty="0" smtClean="0"/>
              <a:t>6 - верхняя полая вена; </a:t>
            </a:r>
            <a:br>
              <a:rPr lang="ru-RU" dirty="0" smtClean="0"/>
            </a:br>
            <a:r>
              <a:rPr lang="ru-RU" dirty="0" smtClean="0"/>
              <a:t>7 - аорта; </a:t>
            </a:r>
            <a:br>
              <a:rPr lang="ru-RU" dirty="0" smtClean="0"/>
            </a:br>
            <a:r>
              <a:rPr lang="ru-RU" dirty="0" smtClean="0"/>
              <a:t>8 - левое предсердие; </a:t>
            </a:r>
            <a:br>
              <a:rPr lang="ru-RU" dirty="0" smtClean="0"/>
            </a:br>
            <a:r>
              <a:rPr lang="ru-RU" dirty="0" smtClean="0"/>
              <a:t>9 - правое предсердие; </a:t>
            </a:r>
            <a:br>
              <a:rPr lang="ru-RU" dirty="0" smtClean="0"/>
            </a:br>
            <a:r>
              <a:rPr lang="ru-RU" dirty="0" smtClean="0"/>
              <a:t>10 - левый желудочек; </a:t>
            </a:r>
            <a:br>
              <a:rPr lang="ru-RU" dirty="0" smtClean="0"/>
            </a:br>
            <a:r>
              <a:rPr lang="ru-RU" dirty="0" smtClean="0"/>
              <a:t>11 - правый желудочек; </a:t>
            </a:r>
            <a:br>
              <a:rPr lang="ru-RU" dirty="0" smtClean="0"/>
            </a:br>
            <a:r>
              <a:rPr lang="ru-RU" dirty="0" smtClean="0"/>
              <a:t>12 - чревный ствол; </a:t>
            </a:r>
            <a:br>
              <a:rPr lang="ru-RU" dirty="0" smtClean="0"/>
            </a:br>
            <a:r>
              <a:rPr lang="ru-RU" dirty="0" smtClean="0"/>
              <a:t>13 - лимфатический грудной проток;</a:t>
            </a:r>
            <a:br>
              <a:rPr lang="ru-RU" dirty="0" smtClean="0"/>
            </a:br>
            <a:r>
              <a:rPr lang="ru-RU" dirty="0" smtClean="0"/>
              <a:t>14 - общая печеночная артерия; </a:t>
            </a:r>
            <a:br>
              <a:rPr lang="ru-RU" dirty="0" smtClean="0"/>
            </a:br>
            <a:r>
              <a:rPr lang="ru-RU" dirty="0" smtClean="0"/>
              <a:t>15 - левая желудочная артерия; </a:t>
            </a:r>
            <a:br>
              <a:rPr lang="ru-RU" dirty="0" smtClean="0"/>
            </a:br>
            <a:r>
              <a:rPr lang="ru-RU" dirty="0" smtClean="0"/>
              <a:t>16 - печеночные вены; </a:t>
            </a:r>
            <a:br>
              <a:rPr lang="ru-RU" dirty="0" smtClean="0"/>
            </a:br>
            <a:r>
              <a:rPr lang="ru-RU" dirty="0" smtClean="0"/>
              <a:t>17 - селезеночная артерия; </a:t>
            </a:r>
            <a:br>
              <a:rPr lang="ru-RU" dirty="0" smtClean="0"/>
            </a:br>
            <a:r>
              <a:rPr lang="ru-RU" dirty="0" smtClean="0"/>
              <a:t>18 - капилляры желудка; </a:t>
            </a:r>
            <a:br>
              <a:rPr lang="ru-RU" dirty="0" smtClean="0"/>
            </a:br>
            <a:r>
              <a:rPr lang="ru-RU" dirty="0" smtClean="0"/>
              <a:t>19 - капилляры печени; </a:t>
            </a:r>
            <a:br>
              <a:rPr lang="ru-RU" dirty="0" smtClean="0"/>
            </a:br>
            <a:r>
              <a:rPr lang="ru-RU" dirty="0" smtClean="0"/>
              <a:t>20 - капилляры селезенки; </a:t>
            </a:r>
            <a:br>
              <a:rPr lang="ru-RU" dirty="0" smtClean="0"/>
            </a:br>
            <a:r>
              <a:rPr lang="ru-RU" dirty="0" smtClean="0"/>
              <a:t>21 - воротная вена; </a:t>
            </a:r>
            <a:br>
              <a:rPr lang="ru-RU" dirty="0" smtClean="0"/>
            </a:br>
            <a:r>
              <a:rPr lang="ru-RU" dirty="0" smtClean="0"/>
              <a:t>22 - селезеночная вена; </a:t>
            </a:r>
            <a:br>
              <a:rPr lang="ru-RU" dirty="0" smtClean="0"/>
            </a:br>
            <a:r>
              <a:rPr lang="ru-RU" dirty="0" smtClean="0"/>
              <a:t>23 - почечная артерия; </a:t>
            </a:r>
            <a:br>
              <a:rPr lang="ru-RU" dirty="0" smtClean="0"/>
            </a:br>
            <a:r>
              <a:rPr lang="ru-RU" dirty="0" smtClean="0"/>
              <a:t>24 - почечная вена; </a:t>
            </a:r>
            <a:br>
              <a:rPr lang="ru-RU" dirty="0" smtClean="0"/>
            </a:br>
            <a:r>
              <a:rPr lang="ru-RU" dirty="0" smtClean="0"/>
              <a:t>25 - капилляры почки; </a:t>
            </a:r>
            <a:br>
              <a:rPr lang="ru-RU" dirty="0" smtClean="0"/>
            </a:br>
            <a:r>
              <a:rPr lang="ru-RU" dirty="0" smtClean="0"/>
              <a:t>26 - брыжеечная артерия; </a:t>
            </a:r>
            <a:br>
              <a:rPr lang="ru-RU" dirty="0" smtClean="0"/>
            </a:br>
            <a:r>
              <a:rPr lang="ru-RU" dirty="0" smtClean="0"/>
              <a:t>27 - брыжеечная вена; </a:t>
            </a:r>
            <a:br>
              <a:rPr lang="ru-RU" dirty="0" smtClean="0"/>
            </a:br>
            <a:r>
              <a:rPr lang="ru-RU" dirty="0" smtClean="0"/>
              <a:t>28 - нижняя полая вена; </a:t>
            </a:r>
            <a:br>
              <a:rPr lang="ru-RU" dirty="0" smtClean="0"/>
            </a:br>
            <a:r>
              <a:rPr lang="ru-RU" dirty="0" smtClean="0"/>
              <a:t>29 - капилляры кишечника; </a:t>
            </a:r>
            <a:br>
              <a:rPr lang="ru-RU" dirty="0" smtClean="0"/>
            </a:br>
            <a:r>
              <a:rPr lang="ru-RU" dirty="0" smtClean="0"/>
              <a:t>30 - капилляры нижних отделов туловища и нижних конечностей.</a:t>
            </a:r>
          </a:p>
          <a:p>
            <a:endParaRPr lang="ru-RU" dirty="0"/>
          </a:p>
        </p:txBody>
      </p:sp>
      <p:pic>
        <p:nvPicPr>
          <p:cNvPr id="7" name="Содержимое 6" descr="Схема большого и малого кругов кровообращения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4536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43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700808"/>
            <a:ext cx="7315200" cy="35395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/>
              <a:t>	</a:t>
            </a:r>
            <a:r>
              <a:rPr lang="ru-RU" sz="2800" b="1" u="sng" dirty="0"/>
              <a:t>Пульс</a:t>
            </a:r>
            <a:r>
              <a:rPr lang="ru-RU" sz="2800" dirty="0"/>
              <a:t> - это ритмическое колебание артериальной стенки, возникающее при каждом сокращении сердца. </a:t>
            </a:r>
            <a:endParaRPr lang="ru-RU" sz="2800" dirty="0" smtClean="0"/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По </a:t>
            </a:r>
            <a:r>
              <a:rPr lang="ru-RU" sz="2800" dirty="0"/>
              <a:t>пульсу можно узнать количество сокращений сердца в минуту. </a:t>
            </a:r>
            <a:endParaRPr lang="ru-RU" sz="2800" dirty="0" smtClean="0"/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pPr>
              <a:buFont typeface="Wingdings" pitchFamily="2" charset="2"/>
              <a:buNone/>
            </a:pPr>
            <a:endParaRPr lang="ru-RU" sz="28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55650" y="260350"/>
            <a:ext cx="7848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Что такое пульс?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836712"/>
            <a:ext cx="7315200" cy="440362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ru-RU" sz="2800" dirty="0"/>
              <a:t>У здоровых людей максимальное кровяное давление </a:t>
            </a:r>
            <a:endParaRPr lang="ru-RU" sz="2800" dirty="0" smtClean="0"/>
          </a:p>
          <a:p>
            <a:pPr marL="45720" indent="0">
              <a:buClr>
                <a:srgbClr val="C00000"/>
              </a:buClr>
              <a:buNone/>
            </a:pPr>
            <a:endParaRPr lang="ru-RU" sz="2800" dirty="0" smtClean="0"/>
          </a:p>
          <a:p>
            <a:pPr>
              <a:buClr>
                <a:srgbClr val="C00000"/>
              </a:buClr>
            </a:pPr>
            <a:r>
              <a:rPr lang="ru-RU" sz="2800" dirty="0" smtClean="0"/>
              <a:t>– </a:t>
            </a:r>
            <a:r>
              <a:rPr lang="ru-RU" sz="2800" dirty="0"/>
              <a:t>около 120 мм рт. ст., минимальное – 70-80 мм </a:t>
            </a:r>
            <a:r>
              <a:rPr lang="ru-RU" sz="2800" dirty="0" err="1"/>
              <a:t>рт.ст</a:t>
            </a:r>
            <a:r>
              <a:rPr lang="ru-RU" sz="2800" dirty="0"/>
              <a:t>. </a:t>
            </a:r>
            <a:endParaRPr lang="ru-RU" sz="2800" dirty="0" smtClean="0"/>
          </a:p>
          <a:p>
            <a:pPr>
              <a:buClr>
                <a:srgbClr val="C00000"/>
              </a:buClr>
            </a:pPr>
            <a:endParaRPr lang="ru-RU" sz="2800" dirty="0"/>
          </a:p>
          <a:p>
            <a:endParaRPr lang="ru-RU" sz="2800" dirty="0"/>
          </a:p>
          <a:p>
            <a:pPr>
              <a:buClr>
                <a:srgbClr val="C00000"/>
              </a:buClr>
            </a:pPr>
            <a:r>
              <a:rPr lang="ru-RU" sz="2800" dirty="0"/>
              <a:t>Повышение кровяного давления – гипертония, понижение – гипотония.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187</TotalTime>
  <Words>796</Words>
  <Application>Microsoft Office PowerPoint</Application>
  <PresentationFormat>Экран (4:3)</PresentationFormat>
  <Paragraphs>152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Перспектива</vt:lpstr>
      <vt:lpstr>Первая доврачебная помощь при острой сердечной недостаточности и инсульте.</vt:lpstr>
      <vt:lpstr>Сердечно-сосудистая система – единая анатомо-физиологическая система, обеспечивающая кровообращение в организме и кровоснабжение органов и тканей, необходимое для доставки к ним кислорода, а также питательных веществ и отведения продуктов обмена. </vt:lpstr>
      <vt:lpstr>Презентация PowerPoint</vt:lpstr>
      <vt:lpstr>Презентация PowerPoint</vt:lpstr>
      <vt:lpstr>Презентация PowerPoint</vt:lpstr>
      <vt:lpstr>Сердце - это полый мышечный орган, состоящий из четырех камер: двух предсердий и двух желудочков. Между этими камерами имеются клапаны, которые пропускают кровь только в одном направлении.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Запомните!  три  приёма распознавания симптомов инсульта, «УЗП». </vt:lpstr>
      <vt:lpstr>Что способствуют развитию инсульта?</vt:lpstr>
      <vt:lpstr>Течение инсульта имеет три варианта:</vt:lpstr>
      <vt:lpstr>Первая доврачебная помощь  при инсульте</vt:lpstr>
      <vt:lpstr>Профилактика инсульта:</vt:lpstr>
      <vt:lpstr>Презентация PowerPoint</vt:lpstr>
      <vt:lpstr>Вопросы и задания: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Воздействие на окружающую среду промышленных комплексов.</dc:title>
  <dc:creator>Дом</dc:creator>
  <cp:lastModifiedBy>Дом</cp:lastModifiedBy>
  <cp:revision>21</cp:revision>
  <dcterms:modified xsi:type="dcterms:W3CDTF">2014-02-25T13:40:29Z</dcterms:modified>
</cp:coreProperties>
</file>