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238A90-50BF-4322-891C-65C368B9B204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CB9998-663A-499C-B761-6C86053F79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8206680" cy="2592287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ПРЕЗЕНТАЦИЯ </a:t>
            </a:r>
            <a:b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 УРОКУ РУССКОГО ЯЗЫКА</a:t>
            </a:r>
            <a:b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10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752600"/>
          </a:xfrm>
        </p:spPr>
        <p:txBody>
          <a:bodyPr>
            <a:normAutofit/>
          </a:bodyPr>
          <a:lstStyle/>
          <a:p>
            <a:pPr algn="r"/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Подготовила   </a:t>
            </a:r>
            <a:r>
              <a:rPr lang="ru-RU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Петешова</a:t>
            </a:r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Е.В., </a:t>
            </a:r>
          </a:p>
          <a:p>
            <a:pPr algn="r"/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                      учитель русского языка и литературы</a:t>
            </a:r>
          </a:p>
          <a:p>
            <a:pPr algn="r"/>
            <a:r>
              <a:rPr lang="ru-RU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 МБОУ СОШ № 24  г.Тулы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6864" cy="1008112"/>
          </a:xfrm>
        </p:spPr>
        <p:txBody>
          <a:bodyPr>
            <a:normAutofit fontScale="90000"/>
          </a:bodyPr>
          <a:lstStyle/>
          <a:p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Задание для 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3-4 групп</a:t>
            </a:r>
            <a:r>
              <a:rPr lang="ru-RU" sz="1800" i="1" dirty="0" smtClean="0">
                <a:solidFill>
                  <a:srgbClr val="0070C0"/>
                </a:solidFill>
              </a:rPr>
              <a:t>: Определите</a:t>
            </a:r>
            <a:r>
              <a:rPr lang="ru-RU" sz="1800" i="1" dirty="0" smtClean="0">
                <a:solidFill>
                  <a:srgbClr val="0070C0"/>
                </a:solidFill>
              </a:rPr>
              <a:t>, какие тропы или фигуры речи использованы автором, выбрав из тех, что перечислены справа.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0825" y="1196974"/>
          <a:ext cx="7634288" cy="5400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279"/>
                <a:gridCol w="2377009"/>
              </a:tblGrid>
              <a:tr h="5400377">
                <a:tc>
                  <a:txBody>
                    <a:bodyPr/>
                    <a:lstStyle/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1.Дождь дороги заболотил.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Ветер режет их стекло.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Он платок срывает с вётел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И стрижёт их наголо.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2.Дивно устроен наш свет... Тот имеет отличного повара, но, к сожалению, такой маленький рот, что больше двух кусочков никак не может пропустить; другой имеет рот величиной с арку главного штаба, но, увы, должен довольствоваться каким-нибудь немецким обедом из картофеля.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3.Эта звезда шестидесятых годов полностью отошла от кино и посвятила свою жизнь защите братьев наших меньших.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4.Если б был я маленький, как Великий </a:t>
                      </a:r>
                      <a:r>
                        <a:rPr kumimoji="0" lang="ru-RU" sz="1400" b="1" kern="120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океан,на</a:t>
                      </a:r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цыпочки волн встал, приливом ласкался к луне бы</a:t>
                      </a:r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5. Швед, русский колет, рубит, режет.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6.День уходит, и прохлада 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Освежает и бодрит.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Отдохнувши от парада,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Город праздничный гудит.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Вот когда встречаться парам!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Говорлива и жива,</a:t>
                      </a:r>
                    </a:p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По садам и по бульварам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Растекается Москва.</a:t>
                      </a:r>
                      <a:endParaRPr lang="ru-RU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Асиндетон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Антитеза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Метафора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Метонимия Синекдоха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Оксюморон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Перифраз</a:t>
                      </a:r>
                    </a:p>
                    <a:p>
                      <a:pPr fontAlgn="base"/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Олицетворе-ние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base"/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Гипербола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Литота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Задание для 5</a:t>
            </a:r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 группы:</a:t>
            </a:r>
            <a:r>
              <a:rPr lang="ru-RU" sz="1800" i="1" dirty="0" smtClean="0"/>
              <a:t> </a:t>
            </a:r>
            <a:r>
              <a:rPr lang="ru-RU" sz="1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Определите, какие тропы или фигуры речи использованы автором</a:t>
            </a: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5600" b="1" i="1" dirty="0" smtClean="0"/>
              <a:t>1)   Взирая на солнце, прищурь глаза свои, и ты смело разглядишь на нём пятна. </a:t>
            </a:r>
            <a:r>
              <a:rPr lang="ru-RU" sz="5600" dirty="0" smtClean="0"/>
              <a:t>(</a:t>
            </a:r>
            <a:r>
              <a:rPr lang="ru-RU" sz="5600" b="1" i="1" dirty="0" err="1" smtClean="0"/>
              <a:t>Козьма</a:t>
            </a:r>
            <a:r>
              <a:rPr lang="ru-RU" sz="5600" b="1" i="1" dirty="0" smtClean="0"/>
              <a:t> Прутков) 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2)   У окна, опоздавши к спектаклю, Вяжет вьюга из хлопьев чулок. </a:t>
            </a:r>
            <a:endParaRPr lang="ru-RU" sz="5600" dirty="0" smtClean="0"/>
          </a:p>
          <a:p>
            <a:pPr lvl="0">
              <a:buNone/>
            </a:pPr>
            <a:r>
              <a:rPr lang="ru-RU" sz="5600" b="1" i="1" dirty="0" smtClean="0"/>
              <a:t>                                                                                                                 (Б</a:t>
            </a:r>
            <a:r>
              <a:rPr lang="ru-RU" sz="5600" b="1" i="1" dirty="0" smtClean="0"/>
              <a:t>. </a:t>
            </a:r>
            <a:r>
              <a:rPr lang="ru-RU" sz="5600" b="1" i="1" dirty="0" smtClean="0"/>
              <a:t>Пастернак)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3)   Нет, я хотел... быть может, вы... я думал, Что уж барону время умереть. </a:t>
            </a:r>
            <a:endParaRPr lang="ru-RU" sz="5600" dirty="0" smtClean="0"/>
          </a:p>
          <a:p>
            <a:pPr lvl="0">
              <a:buNone/>
            </a:pPr>
            <a:r>
              <a:rPr lang="ru-RU" sz="5600" b="1" i="1" dirty="0" smtClean="0"/>
              <a:t>                                                                                                                     (А</a:t>
            </a:r>
            <a:r>
              <a:rPr lang="ru-RU" sz="5600" b="1" i="1" dirty="0" smtClean="0"/>
              <a:t>. </a:t>
            </a:r>
            <a:r>
              <a:rPr lang="ru-RU" sz="5600" b="1" i="1" dirty="0" smtClean="0"/>
              <a:t>Пушкин) 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4)   Мужики — за топоры.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5)   Богатый и в будни пирует, а бедный и в праздник горюет.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6)   Перо его </a:t>
            </a:r>
            <a:r>
              <a:rPr lang="ru-RU" sz="5600" b="1" i="1" dirty="0" err="1" smtClean="0"/>
              <a:t>местию</a:t>
            </a:r>
            <a:r>
              <a:rPr lang="ru-RU" sz="5600" b="1" i="1" dirty="0" smtClean="0"/>
              <a:t> </a:t>
            </a:r>
            <a:r>
              <a:rPr lang="ru-RU" sz="5600" b="1" i="1" dirty="0" smtClean="0"/>
              <a:t>дышит.</a:t>
            </a:r>
            <a:r>
              <a:rPr lang="ru-RU" sz="5600" dirty="0" smtClean="0"/>
              <a:t>(</a:t>
            </a:r>
            <a:r>
              <a:rPr lang="ru-RU" sz="5600" b="1" i="1" dirty="0" smtClean="0"/>
              <a:t>А</a:t>
            </a:r>
            <a:r>
              <a:rPr lang="ru-RU" sz="5600" b="1" i="1" dirty="0" smtClean="0"/>
              <a:t>. </a:t>
            </a:r>
            <a:r>
              <a:rPr lang="ru-RU" sz="5600" b="1" i="1" dirty="0" smtClean="0"/>
              <a:t>Толстой) 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7)   Пирамидальные тополя похожи на траурные кипарисы.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8)   С девушкой он скоро поссорился. Из-за сущего пустяка.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9)   Вы — в каюты! Вы — в кладовые! </a:t>
            </a:r>
            <a:r>
              <a:rPr lang="ru-RU" sz="5600" dirty="0" smtClean="0"/>
              <a:t>(</a:t>
            </a:r>
            <a:r>
              <a:rPr lang="ru-RU" sz="5600" b="1" i="1" dirty="0" smtClean="0"/>
              <a:t>В</a:t>
            </a:r>
            <a:r>
              <a:rPr lang="ru-RU" sz="5600" b="1" i="1" dirty="0" smtClean="0"/>
              <a:t>. </a:t>
            </a:r>
            <a:r>
              <a:rPr lang="ru-RU" sz="5600" b="1" i="1" dirty="0" smtClean="0"/>
              <a:t>Маяковский)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10) Он громко, рыдающе засмеялся.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11)  Белая шубка удалялась всё дальше по заснеженной дорожке парка.</a:t>
            </a:r>
            <a:endParaRPr lang="ru-RU" sz="5600" dirty="0" smtClean="0"/>
          </a:p>
          <a:p>
            <a:pPr lvl="0"/>
            <a:r>
              <a:rPr lang="ru-RU" sz="5600" b="1" i="1" dirty="0" smtClean="0"/>
              <a:t>12) И упало каменное слово </a:t>
            </a:r>
            <a:endParaRPr lang="ru-RU" sz="5600" dirty="0" smtClean="0"/>
          </a:p>
          <a:p>
            <a:pPr>
              <a:buNone/>
            </a:pPr>
            <a:r>
              <a:rPr lang="ru-RU" sz="5600" b="1" i="1" dirty="0" smtClean="0"/>
              <a:t>           </a:t>
            </a:r>
            <a:r>
              <a:rPr lang="ru-RU" sz="5600" b="1" i="1" dirty="0" smtClean="0"/>
              <a:t>На мою живую </a:t>
            </a:r>
            <a:r>
              <a:rPr lang="ru-RU" sz="5600" b="1" i="1" dirty="0" smtClean="0"/>
              <a:t>грудь.</a:t>
            </a:r>
            <a:endParaRPr lang="ru-RU" sz="5600" dirty="0" smtClean="0"/>
          </a:p>
          <a:p>
            <a:pPr>
              <a:buNone/>
            </a:pPr>
            <a:r>
              <a:rPr lang="ru-RU" sz="5600" b="1" i="1" dirty="0" smtClean="0"/>
              <a:t> </a:t>
            </a:r>
            <a:r>
              <a:rPr lang="ru-RU" sz="5600" b="1" i="1" dirty="0" smtClean="0"/>
              <a:t>          Ничего</a:t>
            </a:r>
            <a:r>
              <a:rPr lang="ru-RU" sz="5600" b="1" i="1" dirty="0" smtClean="0"/>
              <a:t>, ведь я была готова, </a:t>
            </a:r>
            <a:endParaRPr lang="ru-RU" sz="5600" dirty="0" smtClean="0"/>
          </a:p>
          <a:p>
            <a:pPr>
              <a:buNone/>
            </a:pPr>
            <a:r>
              <a:rPr lang="ru-RU" sz="5600" b="1" i="1" dirty="0" smtClean="0"/>
              <a:t> </a:t>
            </a:r>
            <a:r>
              <a:rPr lang="ru-RU" sz="5600" b="1" i="1" dirty="0" smtClean="0"/>
              <a:t>          Справлюсь </a:t>
            </a:r>
            <a:r>
              <a:rPr lang="ru-RU" sz="5600" b="1" i="1" dirty="0" smtClean="0"/>
              <a:t>с этим как-нибудь. </a:t>
            </a:r>
            <a:endParaRPr lang="ru-RU" sz="5600" dirty="0" smtClean="0"/>
          </a:p>
          <a:p>
            <a:pPr lvl="0">
              <a:buNone/>
            </a:pPr>
            <a:r>
              <a:rPr lang="ru-RU" sz="5600" b="1" i="1" dirty="0" smtClean="0"/>
              <a:t>                                                               (А</a:t>
            </a:r>
            <a:r>
              <a:rPr lang="ru-RU" sz="5600" b="1" i="1" dirty="0" smtClean="0"/>
              <a:t>. </a:t>
            </a:r>
            <a:r>
              <a:rPr lang="ru-RU" sz="5600" b="1" i="1" dirty="0" smtClean="0"/>
              <a:t>Ахматова)</a:t>
            </a:r>
            <a:endParaRPr lang="ru-RU" sz="5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ru-RU" sz="4000" i="1" dirty="0" smtClean="0">
                <a:solidFill>
                  <a:schemeClr val="accent4">
                    <a:lumMod val="75000"/>
                  </a:schemeClr>
                </a:solidFill>
              </a:rPr>
              <a:t>Тропы и фигуры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104456"/>
          </a:xfrm>
        </p:spPr>
        <p:txBody>
          <a:bodyPr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«Язык - это сосуд, в котором отливаются, сохраняются и передаются идеи и представления народа». </a:t>
            </a:r>
            <a:endParaRPr lang="ru-RU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ru-RU" i="1" dirty="0" smtClean="0"/>
              <a:t>       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(И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Гердер, немецкий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учёный, публицист, поэт и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философ)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7488832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i="1" dirty="0" smtClean="0">
                <a:solidFill>
                  <a:schemeClr val="accent4">
                    <a:lumMod val="75000"/>
                  </a:schemeClr>
                </a:solidFill>
              </a:rPr>
              <a:t>«Тропы и фигуры речи. Практикум по подготовке к ЕГЭ. Задание В8. »</a:t>
            </a:r>
            <a:br>
              <a:rPr lang="ru-RU" sz="4800" i="1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ru-RU" sz="48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60649"/>
            <a:ext cx="3217168" cy="864095"/>
          </a:xfrm>
        </p:spPr>
        <p:txBody>
          <a:bodyPr>
            <a:normAutofit/>
          </a:bodyPr>
          <a:lstStyle/>
          <a:p>
            <a:pPr algn="l"/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Тема урока: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accent4">
                    <a:lumMod val="75000"/>
                  </a:schemeClr>
                </a:solidFill>
              </a:rPr>
              <a:t>Тропы и фигуры речи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7848872" cy="540060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Нет таких звуков, красок, образов и мыслей - сложных и простых, - для которых не нашлось бы в нашем языке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точного выражения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   (Паустовский К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Дивишься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драгоценности нашего языка: что ни звук, то и подарок: все зернисто, крупно, как сам жемчуг, и, право, иное названье еще драгоценней самой вещи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  (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Гоголь Н.)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Русский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язык в умелых руках и в опытных устах - красив, певуч, выразителен, гибок, послушен, ловок и вместителен.(Куприн А.)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accent4">
                    <a:lumMod val="75000"/>
                  </a:schemeClr>
                </a:solidFill>
              </a:rPr>
              <a:t>Тропы и фигуры речи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925143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Троп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(греч.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tropos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означает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«поворот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, оборот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речи». Это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изменение основного значения слова, перенос названия с традиционно обозначаемого предмета или явления на другой, связанный какими-то смысловыми отношениями с первым. </a:t>
            </a:r>
          </a:p>
          <a:p>
            <a:endParaRPr lang="ru-RU" sz="31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3917032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Фигура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(лат.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figure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— образ, вид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)—</a:t>
            </a:r>
            <a:r>
              <a:rPr lang="ru-RU" dirty="0" smtClean="0"/>
              <a:t>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форма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речи. Она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не вносит ничего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нового, расширяющего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наше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художественное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познание. Ее главное назначение — усилить впечатление от чего-либо, сделать его более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</a:rPr>
              <a:t>ярким.</a:t>
            </a:r>
            <a:endParaRPr lang="ru-RU" sz="31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2367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Задание. </a:t>
            </a:r>
            <a:r>
              <a:rPr lang="ru-RU" sz="2200" dirty="0" smtClean="0">
                <a:solidFill>
                  <a:srgbClr val="0070C0"/>
                </a:solidFill>
              </a:rPr>
              <a:t>П</a:t>
            </a:r>
            <a:r>
              <a:rPr lang="ru-RU" sz="2200" dirty="0" smtClean="0">
                <a:solidFill>
                  <a:srgbClr val="0070C0"/>
                </a:solidFill>
              </a:rPr>
              <a:t>равильно </a:t>
            </a:r>
            <a:r>
              <a:rPr lang="ru-RU" sz="2200" dirty="0" smtClean="0">
                <a:solidFill>
                  <a:srgbClr val="0070C0"/>
                </a:solidFill>
              </a:rPr>
              <a:t>ли распределены по таблице тропы и фигуры </a:t>
            </a:r>
            <a:r>
              <a:rPr lang="ru-RU" sz="2200" dirty="0" smtClean="0">
                <a:solidFill>
                  <a:srgbClr val="0070C0"/>
                </a:solidFill>
              </a:rPr>
              <a:t>речи? </a:t>
            </a:r>
            <a:r>
              <a:rPr lang="ru-RU" sz="2200" dirty="0" smtClean="0">
                <a:solidFill>
                  <a:srgbClr val="0070C0"/>
                </a:solidFill>
              </a:rPr>
              <a:t>Сделать записи в тетрадях, восстановив таблицу.</a:t>
            </a:r>
            <a:br>
              <a:rPr lang="ru-RU" sz="2200" dirty="0" smtClean="0">
                <a:solidFill>
                  <a:srgbClr val="0070C0"/>
                </a:solidFill>
              </a:rPr>
            </a:br>
            <a:endParaRPr lang="ru-RU" sz="22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3726120" cy="5069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Тропы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Метафора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Олицетворение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Эпитет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Анафора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Метонимия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Эллипсис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Сравнение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Гипербола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Ирония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Парцелляция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777568" cy="5069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Фигуры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Градация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Эпифора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Оксюморон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Синекдоха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Бессоюзие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(асиндетон)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Многосоюзие (полисиндетон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Литота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Сарказм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Инверсия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>
                <a:solidFill>
                  <a:schemeClr val="accent4">
                    <a:lumMod val="75000"/>
                  </a:schemeClr>
                </a:solidFill>
              </a:rPr>
              <a:t>Тропы и фигуры речи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Тропы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Метафора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Олицетворение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Эпитет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Синекдоха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Метонимия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Сравнение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Литота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Гипербола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Ирония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Сарказм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Фигуры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Градация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Анафора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Эпифора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Оксюморон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Инверсия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Бессоюзие (асиндетон)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Многосоюзие (полисиндетон)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Эллипсис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Парцелляция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632848" cy="732696"/>
          </a:xfrm>
        </p:spPr>
        <p:txBody>
          <a:bodyPr>
            <a:noAutofit/>
          </a:bodyPr>
          <a:lstStyle/>
          <a:p>
            <a:pPr algn="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Задание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: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укажите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в приведенных отрывках средства </a:t>
            </a:r>
            <a:r>
              <a:rPr lang="ru-RU" sz="2000" i="1" dirty="0" smtClean="0">
                <a:solidFill>
                  <a:schemeClr val="accent4">
                    <a:lumMod val="75000"/>
                  </a:schemeClr>
                </a:solidFill>
              </a:rPr>
              <a:t>художественной выразительности</a:t>
            </a:r>
            <a:r>
              <a:rPr lang="ru-RU" sz="2400" i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ru-RU" sz="24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3870136" cy="54726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</a:pPr>
            <a:r>
              <a:rPr lang="ru-RU" sz="2900" b="1" dirty="0" smtClean="0"/>
              <a:t>Ледяной взгляд, жемчужина поэзии, дождь барабанит, визг пилы, океан слез, гора книг, шоколадный загар, золото волос, хвост поезда, луковки церквей, лента дороги.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метафора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Пляшет перед звездами звезда,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Пляшет колокольчиком вода,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Пляшет шмель и в дудочку дудит,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Пляшет перед скинией Давид.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(А.Тарковский)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Анафора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Милый друг, и в этом тихом доме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Лихорадка бьет меня.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Не найти мне места в тихом доме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Возле мирного огня.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(А. Блок)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Эпифора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С Россией кончено… На </a:t>
            </a:r>
            <a:r>
              <a:rPr lang="ru-RU" sz="2900" b="1" dirty="0" err="1" smtClean="0"/>
              <a:t>последях</a:t>
            </a:r>
            <a:endParaRPr lang="ru-RU" sz="2900" b="1" dirty="0" smtClean="0"/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Её мы </a:t>
            </a:r>
            <a:r>
              <a:rPr lang="ru-RU" sz="2900" b="1" dirty="0" err="1" smtClean="0"/>
              <a:t>прогалдели</a:t>
            </a:r>
            <a:r>
              <a:rPr lang="ru-RU" sz="2900" b="1" dirty="0" smtClean="0"/>
              <a:t>, проболтали,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</a:t>
            </a:r>
            <a:r>
              <a:rPr lang="ru-RU" sz="2900" b="1" dirty="0" err="1" smtClean="0"/>
              <a:t>Пролузгали</a:t>
            </a:r>
            <a:r>
              <a:rPr lang="ru-RU" sz="2900" b="1" dirty="0" smtClean="0"/>
              <a:t>, пропили, проплевали,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Замызгали на грязных площадях.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(М. Волошин)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Градация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124744"/>
            <a:ext cx="3777568" cy="532859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</a:pPr>
            <a:r>
              <a:rPr lang="ru-RU" sz="2900" b="1" dirty="0" smtClean="0"/>
              <a:t>Я вчера задыхался от счастья,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  А сегодня кричу от боли.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(Р. Ивнев)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Антитеза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Там мертвой славе отдают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Меня – твои живые руки.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(А.Ахматова)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Антитеза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По полям и по деревне бродят только в обилии коровы жующие, овцы блеющие и куры </a:t>
            </a:r>
            <a:r>
              <a:rPr lang="ru-RU" sz="2900" b="1" dirty="0" err="1" smtClean="0"/>
              <a:t>кудахтающие</a:t>
            </a:r>
            <a:endParaRPr lang="ru-RU" sz="2900" b="1" dirty="0" smtClean="0"/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/>
              <a:t>(И. Гончаров)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Инверсия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Петербург – петровская столица, город Петра, город на Неве, северная столица, вторая российская столица, северная Венеция.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Перифраз</a:t>
            </a:r>
          </a:p>
          <a:p>
            <a:pPr>
              <a:lnSpc>
                <a:spcPct val="90000"/>
              </a:lnSpc>
            </a:pPr>
            <a:r>
              <a:rPr lang="ru-RU" sz="2900" b="1" dirty="0" smtClean="0"/>
              <a:t>Но остался влажный след в морщине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Старого утеса. Одиноко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Он стоит, задумался глубоко,</a:t>
            </a:r>
          </a:p>
          <a:p>
            <a:pPr>
              <a:lnSpc>
                <a:spcPct val="90000"/>
              </a:lnSpc>
              <a:buNone/>
            </a:pPr>
            <a:r>
              <a:rPr lang="ru-RU" sz="2900" b="1" dirty="0" smtClean="0"/>
              <a:t>       И тихонько плачет он в пустыне.</a:t>
            </a:r>
          </a:p>
          <a:p>
            <a:pPr algn="r">
              <a:lnSpc>
                <a:spcPct val="90000"/>
              </a:lnSpc>
              <a:buNone/>
            </a:pP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Олицетворение</a:t>
            </a:r>
          </a:p>
          <a:p>
            <a:pPr>
              <a:lnSpc>
                <a:spcPct val="90000"/>
              </a:lnSpc>
              <a:buNone/>
            </a:pPr>
            <a:endParaRPr lang="ru-RU" sz="2900" b="1" dirty="0" smtClean="0">
              <a:solidFill>
                <a:schemeClr val="hlink"/>
              </a:solidFill>
            </a:endParaRPr>
          </a:p>
          <a:p>
            <a:pPr algn="r">
              <a:lnSpc>
                <a:spcPct val="90000"/>
              </a:lnSpc>
              <a:buNone/>
            </a:pPr>
            <a:endParaRPr lang="ru-RU" sz="29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1152128"/>
          </a:xfrm>
        </p:spPr>
        <p:txBody>
          <a:bodyPr>
            <a:noAutofit/>
          </a:bodyPr>
          <a:lstStyle/>
          <a:p>
            <a:r>
              <a:rPr lang="ru-RU" sz="1800" i="1" dirty="0" smtClean="0">
                <a:solidFill>
                  <a:schemeClr val="accent2">
                    <a:lumMod val="75000"/>
                  </a:schemeClr>
                </a:solidFill>
              </a:rPr>
              <a:t>Задание для 1-2 групп</a:t>
            </a:r>
            <a:r>
              <a:rPr lang="ru-RU" sz="1400" i="1" dirty="0" smtClean="0">
                <a:solidFill>
                  <a:schemeClr val="hlink"/>
                </a:solidFill>
              </a:rPr>
              <a:t>: </a:t>
            </a:r>
            <a:r>
              <a:rPr lang="ru-RU" sz="1600" i="1" dirty="0" smtClean="0">
                <a:solidFill>
                  <a:schemeClr val="hlink"/>
                </a:solidFill>
              </a:rPr>
              <a:t>В </a:t>
            </a:r>
            <a:r>
              <a:rPr lang="ru-RU" sz="1600" i="1" dirty="0" smtClean="0">
                <a:solidFill>
                  <a:schemeClr val="hlink"/>
                </a:solidFill>
              </a:rPr>
              <a:t>таблице слева приведены строфы разных поэтов, справа — тропы и фигуры речи, которые использовал автор. Докажите, что правая часть таблицы составлена правильно.</a:t>
            </a:r>
            <a:endParaRPr lang="ru-RU" sz="16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1340768"/>
          <a:ext cx="7848872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1437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Тротуар в буграх. Меж снеговых развилин Вмерзшие бутылки голых чёрных льдин.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Булки фонарей, и на трубе, как филин, Потонувший в перьях нелюдимый дым.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Пастернак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метафора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сравнение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эпитет</a:t>
                      </a:r>
                    </a:p>
                    <a:p>
                      <a:endParaRPr lang="ru-RU" sz="2000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190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 всём мне хочется дойти  До самой сути.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работе, в поисках пути, В сердечной смуте.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сущности протекших дней,  До их причины,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оснований, до корней,  До сердцевины.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Всё время схватывая нить Судеб, событий,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Жить, думать, чувствовать, любить, Свершать открытья.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Пастернак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анафора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асиндетон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метафора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парцелляция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градация </a:t>
                      </a:r>
                    </a:p>
                  </a:txBody>
                  <a:tcPr horzOverflow="overflow"/>
                </a:tc>
              </a:tr>
              <a:tr h="1700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Осенний сад не помнит, увядая,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Что в огненной листве погребена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Такая звонкая, такая молодая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Ещё совсем недавняя весна.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С. Маршак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олицетворение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эпитет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метафора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Ответы к заданию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764704"/>
          <a:ext cx="7499176" cy="5906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588"/>
                <a:gridCol w="3749588"/>
              </a:tblGrid>
              <a:tr h="1874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Тротуар в буграх. Меж снеговых развилин Вмерзшие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бутылки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голых чёрных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льдин.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Булки фонарей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на трубе, как филин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+mn-lt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Потонувший в перьях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нелюдимый ды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Б. Пастернак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метафора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сравнение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эпитет</a:t>
                      </a:r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  <a:tr h="2106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Во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всём мне хочется дойти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До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самой сути.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В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работе, в поисках пути,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сердечной смуте.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До сущности протекших дней,  До их причины,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До оснований, до корней,  До сердцевины.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Всё время схватывая нить Судеб, событий,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Жить, думать, чувствовать, любить, Свершать открытья.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Б. Пастернак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анафора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Асиндетон ( нет союзов)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метафора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Парцелляция (по всему тексту)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градация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</a:tr>
              <a:tr h="1874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+mn-lt"/>
                        </a:rPr>
                        <a:t>Осенний сад не помнит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увядая,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Что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в огненной листве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погребена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Такая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звонкая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такая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молодая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Ещё совсем недавняя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весна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.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С. Маршак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+mn-lt"/>
                        </a:rPr>
                        <a:t>олицетворение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+mn-lt"/>
                        </a:rPr>
                        <a:t>эпитет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метафора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endParaRPr lang="ru-RU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153</TotalTime>
  <Words>1218</Words>
  <Application>Microsoft Office PowerPoint</Application>
  <PresentationFormat>Экран (4:3)</PresentationFormat>
  <Paragraphs>202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ПРЕЗЕНТАЦИЯ  К УРОКУ РУССКОГО ЯЗЫКА 10 КЛАСС</vt:lpstr>
      <vt:lpstr>«Тропы и фигуры речи. Практикум по подготовке к ЕГЭ. Задание В8. » </vt:lpstr>
      <vt:lpstr>Тропы и фигуры речи</vt:lpstr>
      <vt:lpstr>Тропы и фигуры речи</vt:lpstr>
      <vt:lpstr>Задание. Правильно ли распределены по таблице тропы и фигуры речи? Сделать записи в тетрадях, восстановив таблицу. </vt:lpstr>
      <vt:lpstr>Тропы и фигуры речи</vt:lpstr>
      <vt:lpstr>Задание:  укажите в приведенных отрывках средства художественной выразительности:</vt:lpstr>
      <vt:lpstr>Задание для 1-2 групп: В таблице слева приведены строфы разных поэтов, справа — тропы и фигуры речи, которые использовал автор. Докажите, что правая часть таблицы составлена правильно.</vt:lpstr>
      <vt:lpstr>Ответы к заданию</vt:lpstr>
      <vt:lpstr>Задание для 3-4 групп: Определите, какие тропы или фигуры речи использованы автором, выбрав из тех, что перечислены справа. </vt:lpstr>
      <vt:lpstr>Задание для 5 группы: Определите, какие тропы или фигуры речи использованы автором</vt:lpstr>
      <vt:lpstr>Тропы и фигуры речи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РУССКОГО ЯЗЫКА 10 КЛАСС</dc:title>
  <dc:creator>User</dc:creator>
  <cp:lastModifiedBy>User</cp:lastModifiedBy>
  <cp:revision>59</cp:revision>
  <dcterms:created xsi:type="dcterms:W3CDTF">2013-12-08T17:46:26Z</dcterms:created>
  <dcterms:modified xsi:type="dcterms:W3CDTF">2013-12-08T20:19:36Z</dcterms:modified>
</cp:coreProperties>
</file>