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58" r:id="rId3"/>
    <p:sldId id="283" r:id="rId4"/>
    <p:sldId id="277" r:id="rId5"/>
    <p:sldId id="278" r:id="rId6"/>
    <p:sldId id="275" r:id="rId7"/>
    <p:sldId id="276" r:id="rId8"/>
    <p:sldId id="259" r:id="rId9"/>
    <p:sldId id="270" r:id="rId10"/>
    <p:sldId id="274" r:id="rId11"/>
    <p:sldId id="284" r:id="rId12"/>
    <p:sldId id="285" r:id="rId13"/>
    <p:sldId id="279" r:id="rId14"/>
    <p:sldId id="280" r:id="rId15"/>
    <p:sldId id="272" r:id="rId16"/>
    <p:sldId id="261" r:id="rId17"/>
    <p:sldId id="290" r:id="rId18"/>
    <p:sldId id="281" r:id="rId19"/>
    <p:sldId id="262" r:id="rId20"/>
    <p:sldId id="282" r:id="rId21"/>
    <p:sldId id="264" r:id="rId22"/>
    <p:sldId id="292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AF2"/>
    <a:srgbClr val="D636AC"/>
    <a:srgbClr val="2319F3"/>
    <a:srgbClr val="3AF11B"/>
    <a:srgbClr val="F08B1C"/>
    <a:srgbClr val="42DF2D"/>
    <a:srgbClr val="20EC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F87E7-8F23-48D9-9200-3605EB53733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B4E3-CEA7-40CF-944B-10427272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C0CC-4B99-43BC-A8CC-8F3B9E0D812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3F8C-AA3A-47E3-8B54-04BEDE54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642918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Проектно-исcледовательская</a:t>
            </a:r>
            <a:r>
              <a:rPr lang="ru-RU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деятельность учащихся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уроках</a:t>
            </a:r>
            <a:r>
              <a:rPr lang="en-US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во внеурочное время </a:t>
            </a:r>
            <a:endParaRPr lang="ru-RU" sz="44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85784" y="0"/>
            <a:ext cx="96441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труктура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проектно-исследавательской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14356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</a:p>
          <a:p>
            <a:endParaRPr lang="ru-RU" dirty="0">
              <a:latin typeface="Minion Pro SmBd" pitchFamily="18" charset="0"/>
            </a:endParaRPr>
          </a:p>
        </p:txBody>
      </p:sp>
      <p:pic>
        <p:nvPicPr>
          <p:cNvPr id="8" name="Picture 10" descr="CRAY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23637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357290" y="1071546"/>
            <a:ext cx="2643206" cy="1200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inion Pro SmBd" pitchFamily="18" charset="0"/>
              </a:rPr>
              <a:t>мотив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143504" y="1214422"/>
            <a:ext cx="2571768" cy="120015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inion Pro SmBd" pitchFamily="18" charset="0"/>
              </a:rPr>
              <a:t>проблема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282" y="2357430"/>
            <a:ext cx="2643206" cy="12144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Minion Pro SmBd" pitchFamily="18" charset="0"/>
              </a:rPr>
              <a:t>рефлексия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3714752"/>
            <a:ext cx="3071802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Minion Pro SmBd" pitchFamily="18" charset="0"/>
              </a:rPr>
              <a:t>результаты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0" y="5143512"/>
            <a:ext cx="2700318" cy="1500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inion Pro SmBd" pitchFamily="18" charset="0"/>
              </a:rPr>
              <a:t>действия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357554" y="5429264"/>
            <a:ext cx="1928826" cy="1428736"/>
          </a:xfrm>
          <a:prstGeom prst="ellipse">
            <a:avLst/>
          </a:prstGeom>
          <a:solidFill>
            <a:srgbClr val="F08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inion Pro SmBd" pitchFamily="18" charset="0"/>
              </a:rPr>
              <a:t>план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00760" y="5143512"/>
            <a:ext cx="2571768" cy="1428760"/>
          </a:xfrm>
          <a:prstGeom prst="ellipse">
            <a:avLst/>
          </a:prstGeom>
          <a:solidFill>
            <a:srgbClr val="23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Minion Pro SmBd" pitchFamily="18" charset="0"/>
              </a:rPr>
              <a:t>Методы</a:t>
            </a:r>
            <a:endParaRPr lang="en-US" sz="2800" i="1" dirty="0" smtClean="0">
              <a:solidFill>
                <a:srgbClr val="FF0000"/>
              </a:solidFill>
              <a:latin typeface="Minion Pro SmBd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Minion Pro SmBd" pitchFamily="18" charset="0"/>
              </a:rPr>
              <a:t> и </a:t>
            </a:r>
            <a:endParaRPr lang="en-US" sz="2800" i="1" dirty="0" smtClean="0">
              <a:solidFill>
                <a:srgbClr val="FF0000"/>
              </a:solidFill>
              <a:latin typeface="Minion Pro SmBd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Minion Pro SmBd" pitchFamily="18" charset="0"/>
              </a:rPr>
              <a:t>способы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72264" y="3929066"/>
            <a:ext cx="2571736" cy="1057276"/>
          </a:xfrm>
          <a:prstGeom prst="ellipse">
            <a:avLst/>
          </a:prstGeom>
          <a:solidFill>
            <a:srgbClr val="20E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Minion Pro SmBd" pitchFamily="18" charset="0"/>
              </a:rPr>
              <a:t>задачи</a:t>
            </a:r>
            <a:r>
              <a:rPr lang="ru-RU" dirty="0" smtClean="0">
                <a:latin typeface="Minion Pro SmBd" pitchFamily="18" charset="0"/>
              </a:rPr>
              <a:t> 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000760" y="2571744"/>
            <a:ext cx="2500330" cy="1071570"/>
          </a:xfrm>
          <a:prstGeom prst="ellipse">
            <a:avLst/>
          </a:prstGeom>
          <a:solidFill>
            <a:srgbClr val="D63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Minion Pro SmBd" pitchFamily="18" charset="0"/>
              </a:rPr>
              <a:t>цель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85784" y="0"/>
            <a:ext cx="9644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ФОРМЫ ОРГАНИЗАЦИИ ПРОЕКТНОЙ ДЕЯТЕЛЬНОСТИ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14356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</a:p>
          <a:p>
            <a:endParaRPr lang="ru-RU" dirty="0">
              <a:latin typeface="Minion Pro SmBd" pitchFamily="18" charset="0"/>
            </a:endParaRPr>
          </a:p>
        </p:txBody>
      </p:sp>
      <p:pic>
        <p:nvPicPr>
          <p:cNvPr id="7170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76250" cy="47625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44035" t="-15022" r="14312" b="49563"/>
          <a:stretch>
            <a:fillRect/>
          </a:stretch>
        </p:blipFill>
        <p:spPr bwMode="auto">
          <a:xfrm>
            <a:off x="3143240" y="642918"/>
            <a:ext cx="220230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Шестиугольник 25"/>
          <p:cNvSpPr/>
          <p:nvPr/>
        </p:nvSpPr>
        <p:spPr>
          <a:xfrm>
            <a:off x="2786050" y="3786190"/>
            <a:ext cx="3071834" cy="2571768"/>
          </a:xfrm>
          <a:prstGeom prst="hexagon">
            <a:avLst/>
          </a:prstGeom>
          <a:solidFill>
            <a:srgbClr val="00B0F0"/>
          </a:solidFill>
          <a:ln w="76200">
            <a:solidFill>
              <a:srgbClr val="39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0" y="3714752"/>
            <a:ext cx="2571768" cy="2571768"/>
          </a:xfrm>
          <a:prstGeom prst="hexagon">
            <a:avLst/>
          </a:prstGeom>
          <a:solidFill>
            <a:srgbClr val="FFFF00"/>
          </a:solidFill>
          <a:ln w="76200">
            <a:solidFill>
              <a:srgbClr val="39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214282" y="642918"/>
            <a:ext cx="2357454" cy="2643206"/>
          </a:xfrm>
          <a:prstGeom prst="hexagon">
            <a:avLst/>
          </a:prstGeom>
          <a:solidFill>
            <a:srgbClr val="D636AC"/>
          </a:solidFill>
          <a:ln w="76200">
            <a:solidFill>
              <a:srgbClr val="39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ПАРНАЯ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6072198" y="3786190"/>
            <a:ext cx="3071802" cy="2571768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39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ПРОФИЛЬНОЕ ОБУЧЕНИЕ</a:t>
            </a:r>
            <a:endParaRPr lang="ru-RU" sz="2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6000760" y="642918"/>
            <a:ext cx="3143240" cy="2714644"/>
          </a:xfrm>
          <a:prstGeom prst="hexagon">
            <a:avLst/>
          </a:prstGeom>
          <a:solidFill>
            <a:srgbClr val="FF0000"/>
          </a:solidFill>
          <a:ln w="76200">
            <a:solidFill>
              <a:srgbClr val="39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sz="1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76250" cy="476250"/>
          </a:xfrm>
          <a:prstGeom prst="rect">
            <a:avLst/>
          </a:prstGeom>
          <a:noFill/>
        </p:spPr>
      </p:pic>
      <p:pic>
        <p:nvPicPr>
          <p:cNvPr id="1026" name="Picture 2" descr="H:\АРХИВ-РИСУНКИ\1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04"/>
            <a:ext cx="2000264" cy="3214700"/>
          </a:xfrm>
          <a:prstGeom prst="rect">
            <a:avLst/>
          </a:prstGeom>
          <a:noFill/>
        </p:spPr>
      </p:pic>
      <p:pic>
        <p:nvPicPr>
          <p:cNvPr id="1027" name="Picture 3" descr="H:\АРХИВ-РИСУНКИ\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57166"/>
            <a:ext cx="1736725" cy="2928942"/>
          </a:xfrm>
          <a:prstGeom prst="rect">
            <a:avLst/>
          </a:prstGeom>
          <a:noFill/>
        </p:spPr>
      </p:pic>
      <p:pic>
        <p:nvPicPr>
          <p:cNvPr id="1028" name="Picture 4" descr="H:\АРХИВ-РИСУНКИ\2a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14290"/>
            <a:ext cx="1643074" cy="3000386"/>
          </a:xfrm>
          <a:prstGeom prst="rect">
            <a:avLst/>
          </a:prstGeom>
          <a:noFill/>
        </p:spPr>
      </p:pic>
      <p:pic>
        <p:nvPicPr>
          <p:cNvPr id="1029" name="Picture 5" descr="H:\АРХИВ-РИСУНКИ\5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867148"/>
            <a:ext cx="1905000" cy="2990852"/>
          </a:xfrm>
          <a:prstGeom prst="rect">
            <a:avLst/>
          </a:prstGeom>
          <a:noFill/>
        </p:spPr>
      </p:pic>
      <p:pic>
        <p:nvPicPr>
          <p:cNvPr id="1030" name="Picture 6" descr="H:\АРХИВ-РИСУНКИ\4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167070"/>
            <a:ext cx="2571768" cy="3690930"/>
          </a:xfrm>
          <a:prstGeom prst="rect">
            <a:avLst/>
          </a:prstGeom>
          <a:noFill/>
        </p:spPr>
      </p:pic>
      <p:pic>
        <p:nvPicPr>
          <p:cNvPr id="1031" name="Picture 7" descr="H:\АРХИВ-РИСУНКИ\3a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095636"/>
            <a:ext cx="2286016" cy="3762364"/>
          </a:xfrm>
          <a:prstGeom prst="rect">
            <a:avLst/>
          </a:prstGeom>
          <a:noFill/>
        </p:spPr>
      </p:pic>
      <p:pic>
        <p:nvPicPr>
          <p:cNvPr id="1032" name="Picture 8" descr="H:\АРХИВ-РИСУНКИ\3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3357562"/>
            <a:ext cx="1905000" cy="3500438"/>
          </a:xfrm>
          <a:prstGeom prst="rect">
            <a:avLst/>
          </a:prstGeom>
          <a:noFill/>
        </p:spPr>
      </p:pic>
      <p:pic>
        <p:nvPicPr>
          <p:cNvPr id="1033" name="Picture 9" descr="H:\АРХИВ-РИСУНКИ\6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0"/>
            <a:ext cx="1905000" cy="3219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6250" cy="476250"/>
          </a:xfrm>
          <a:prstGeom prst="rect">
            <a:avLst/>
          </a:prstGeom>
          <a:noFill/>
        </p:spPr>
      </p:pic>
      <p:pic>
        <p:nvPicPr>
          <p:cNvPr id="15362" name="Picture 2" descr="H:\АРХИВ-РИСУНКИ\teac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02" y="285728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-785842"/>
            <a:ext cx="7715304" cy="5500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Главные цели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введения метода проектов в практику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преподавания музыки: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6250" cy="476250"/>
          </a:xfrm>
          <a:prstGeom prst="rect">
            <a:avLst/>
          </a:prstGeom>
          <a:noFill/>
        </p:spPr>
      </p:pic>
      <p:pic>
        <p:nvPicPr>
          <p:cNvPr id="15362" name="Picture 2" descr="H:\АРХИВ-РИСУНКИ\teac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02" y="285728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-785842"/>
            <a:ext cx="7715304" cy="5500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показать умения отдельного ученика или группы учеников использовать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исследовательский опыт</a:t>
            </a: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реализовать свой интерес к предмету исследования, приумножить знания о нем</a:t>
            </a: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продемонстрировать уровень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 знаний в области музыки</a:t>
            </a: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подняться на более высокую ступень образованности 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0"/>
            <a:ext cx="67151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Важные вопросы: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как организовать уроки искусства исследовательской направленности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как найти тему для исследования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как сделать занятия увлекательными и плодотворными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285728"/>
            <a:ext cx="476250" cy="476250"/>
          </a:xfrm>
          <a:prstGeom prst="rect">
            <a:avLst/>
          </a:prstGeom>
          <a:noFill/>
        </p:spPr>
      </p:pic>
      <p:pic>
        <p:nvPicPr>
          <p:cNvPr id="8196" name="Picture 4" descr="H:\АРХИВ-РИСУНКИ\2435897-c611f134081a72e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79" y="571480"/>
            <a:ext cx="207170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АРХИВ-РИСУНКИ\2926014-ca279110e5d4119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785794"/>
            <a:ext cx="500066" cy="1428760"/>
          </a:xfrm>
          <a:prstGeom prst="rect">
            <a:avLst/>
          </a:prstGeom>
          <a:noFill/>
        </p:spPr>
      </p:pic>
      <p:pic>
        <p:nvPicPr>
          <p:cNvPr id="8197" name="Picture 5" descr="H:\АРХИВ-РИСУНКИ\l1339b5b15dvi8c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142984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Условиями успешности проектной деятельности становятся: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KIDS01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488" y="4419600"/>
            <a:ext cx="35226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41130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личный интерес учащегося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четкость и конкретность постановки цели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определение планируемых результатов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констатация исходных данных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 SmB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</a:endParaRPr>
          </a:p>
        </p:txBody>
      </p:sp>
      <p:pic>
        <p:nvPicPr>
          <p:cNvPr id="8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3" descr="header"/>
          <p:cNvSpPr>
            <a:spLocks noChangeArrowheads="1"/>
          </p:cNvSpPr>
          <p:nvPr/>
        </p:nvSpPr>
        <p:spPr bwMode="auto">
          <a:xfrm>
            <a:off x="571472" y="0"/>
            <a:ext cx="8072494" cy="65556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u="sng" dirty="0" smtClean="0">
                <a:latin typeface="AnastasiaScript" pitchFamily="2" charset="0"/>
              </a:rPr>
              <a:t>Организуя работу над проектом важно соблюсти несколько условий</a:t>
            </a:r>
            <a:endParaRPr lang="en-US" sz="2800" b="1" u="sng" dirty="0" smtClean="0">
              <a:latin typeface="AnastasiaScript" pitchFamily="2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Тематика музыкального проекта должна быть актуальной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Проблема, предлагаемая ученикам, формулируется так, чтобы ориентировать учеников на привлечение фактов из смежных областей знаний и разнообразных источников информации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Необходимо вовлечь в работу всех обучающих класса, предложив каждому задание с учётом уровня его музыкальных способностей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chemeClr val="tx2"/>
              </a:solidFill>
              <a:latin typeface="AnastasiaScript" pitchFamily="2" charset="0"/>
            </a:endParaRPr>
          </a:p>
          <a:p>
            <a:pPr>
              <a:spcBef>
                <a:spcPct val="20000"/>
              </a:spcBef>
            </a:pPr>
            <a:endParaRPr lang="ru-RU" sz="2800" b="1" dirty="0" smtClean="0">
              <a:solidFill>
                <a:schemeClr val="tx2"/>
              </a:solidFill>
              <a:latin typeface="AnastasiaScript" pitchFamily="2" charset="0"/>
            </a:endParaRPr>
          </a:p>
        </p:txBody>
      </p:sp>
      <p:pic>
        <p:nvPicPr>
          <p:cNvPr id="7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6250" cy="476250"/>
          </a:xfrm>
          <a:prstGeom prst="rect">
            <a:avLst/>
          </a:prstGeom>
          <a:noFill/>
        </p:spPr>
      </p:pic>
      <p:pic>
        <p:nvPicPr>
          <p:cNvPr id="15362" name="Picture 2" descr="H:\АРХИВ-РИСУНКИ\teac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02" y="285728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-571528"/>
            <a:ext cx="7715304" cy="5286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Проект осуществляется по определенной схеме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Подготовка к проекту</a:t>
            </a:r>
          </a:p>
          <a:p>
            <a:pPr marL="228600" indent="-2286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Организация участников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Выполнение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5.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Подведение итогов проектной работы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r>
              <a:rPr lang="ru-RU" sz="1400" dirty="0" smtClean="0"/>
              <a:t>.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5" descr="b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1438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Documents and Settings\Администратор\Мои документы\Мои рисунки\6605772669427096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362575"/>
            <a:ext cx="2190750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проектов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Ролевые проекты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2. 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Информативно-исследовательские проекты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3.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Сценарные проекты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 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4. 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Творческие проекты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 Pro SmBd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5. 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Информационные проекты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inion Pro SmB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nion Pro SmBd" pitchFamily="18" charset="0"/>
                <a:ea typeface="Calibri" pitchFamily="34" charset="0"/>
                <a:cs typeface="Times New Roman" pitchFamily="18" charset="0"/>
              </a:rPr>
              <a:t>. Практико-ориентированные проекты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 SmBd" pitchFamily="18" charset="0"/>
              </a:rPr>
              <a:t> </a:t>
            </a:r>
          </a:p>
        </p:txBody>
      </p:sp>
      <p:pic>
        <p:nvPicPr>
          <p:cNvPr id="10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285728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0" y="285728"/>
            <a:ext cx="8929718" cy="614366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Знание только тогда становится знанием,</a:t>
            </a:r>
            <a:r>
              <a:rPr lang="ru-RU" sz="44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 когда оно приобретено усилиями своей</a:t>
            </a:r>
            <a:r>
              <a:rPr lang="ru-RU" sz="44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 мысли, а не памятью</a:t>
            </a:r>
            <a:r>
              <a:rPr lang="ru-RU" sz="3200" b="1" i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tx1"/>
              </a:solidFill>
              <a:latin typeface="Minion Pro SmBd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inion Pro SmBd" pitchFamily="18" charset="0"/>
                <a:ea typeface="Times New Roman" pitchFamily="18" charset="0"/>
                <a:cs typeface="Times New Roman" pitchFamily="18" charset="0"/>
              </a:rPr>
              <a:t>Л. Н. Толстой</a:t>
            </a:r>
            <a:endParaRPr lang="ru-RU" sz="4000" b="1" dirty="0" smtClean="0">
              <a:solidFill>
                <a:schemeClr val="tx1"/>
              </a:solidFill>
              <a:latin typeface="Minion Pro SmBd" pitchFamily="18" charset="0"/>
            </a:endParaRPr>
          </a:p>
        </p:txBody>
      </p:sp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" cy="476250"/>
          </a:xfrm>
          <a:prstGeom prst="rect">
            <a:avLst/>
          </a:prstGeom>
          <a:noFill/>
        </p:spPr>
      </p:pic>
      <p:pic>
        <p:nvPicPr>
          <p:cNvPr id="1027" name="Picture 3" descr="H:\АРХИВ-РИСУНКИ\bibliot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929198"/>
            <a:ext cx="2428868" cy="1376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ПРОЕКТЫ БЫВАЮТ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3800" dirty="0" smtClean="0">
              <a:latin typeface="Annabelle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00157"/>
            <a:ext cx="9144000" cy="1500151"/>
            <a:chOff x="684" y="648"/>
            <a:chExt cx="4667" cy="2077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817" name="Text Box 5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 </a:t>
              </a:r>
            </a:p>
          </p:txBody>
        </p:sp>
        <p:sp>
          <p:nvSpPr>
            <p:cNvPr id="75818" name="AutoShape 6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19" name="Picture 7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648"/>
              <a:ext cx="1080" cy="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820" name="Text Box 8"/>
            <p:cNvSpPr txBox="1">
              <a:spLocks noChangeArrowheads="1"/>
            </p:cNvSpPr>
            <p:nvPr/>
          </p:nvSpPr>
          <p:spPr bwMode="black">
            <a:xfrm>
              <a:off x="688" y="945"/>
              <a:ext cx="1052" cy="1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По признаку предметно-содержательной области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28907"/>
            <a:ext cx="9144000" cy="1571703"/>
            <a:chOff x="696" y="2519"/>
            <a:chExt cx="4694" cy="1743"/>
          </a:xfrm>
        </p:grpSpPr>
        <p:sp>
          <p:nvSpPr>
            <p:cNvPr id="34826" name="AutoShape 10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812" name="Text Box 11"/>
            <p:cNvSpPr txBox="1">
              <a:spLocks noChangeArrowheads="1"/>
            </p:cNvSpPr>
            <p:nvPr/>
          </p:nvSpPr>
          <p:spPr bwMode="black">
            <a:xfrm>
              <a:off x="2180" y="2940"/>
              <a:ext cx="3210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 </a:t>
              </a:r>
            </a:p>
          </p:txBody>
        </p:sp>
        <p:sp>
          <p:nvSpPr>
            <p:cNvPr id="75813" name="AutoShape 12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14" name="Picture 13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" y="2598"/>
              <a:ext cx="1137" cy="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815" name="Text Box 14"/>
            <p:cNvSpPr txBox="1">
              <a:spLocks noChangeArrowheads="1"/>
            </p:cNvSpPr>
            <p:nvPr/>
          </p:nvSpPr>
          <p:spPr bwMode="black">
            <a:xfrm>
              <a:off x="700" y="2519"/>
              <a:ext cx="1052" cy="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b="1" dirty="0">
                <a:latin typeface="Algerian" pitchFamily="82" charset="0"/>
              </a:endParaRPr>
            </a:p>
          </p:txBody>
        </p:sp>
      </p:grpSp>
      <p:sp>
        <p:nvSpPr>
          <p:cNvPr id="75785" name="Text Box 39"/>
          <p:cNvSpPr txBox="1">
            <a:spLocks noChangeArrowheads="1"/>
          </p:cNvSpPr>
          <p:nvPr/>
        </p:nvSpPr>
        <p:spPr bwMode="auto">
          <a:xfrm>
            <a:off x="2667000" y="1071547"/>
            <a:ext cx="611984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проекты</a:t>
            </a:r>
          </a:p>
          <a:p>
            <a:pPr>
              <a:spcBef>
                <a:spcPct val="50000"/>
              </a:spcBef>
            </a:pPr>
            <a:endParaRPr lang="ru-RU" b="1" dirty="0">
              <a:latin typeface="Annabelle" pitchFamily="66" charset="0"/>
            </a:endParaRPr>
          </a:p>
        </p:txBody>
      </p:sp>
      <p:sp>
        <p:nvSpPr>
          <p:cNvPr id="75786" name="Text Box 40"/>
          <p:cNvSpPr txBox="1">
            <a:spLocks noChangeArrowheads="1"/>
          </p:cNvSpPr>
          <p:nvPr/>
        </p:nvSpPr>
        <p:spPr bwMode="auto">
          <a:xfrm>
            <a:off x="3143240" y="2362200"/>
            <a:ext cx="57721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индивидуальные, парные, групповые</a:t>
            </a:r>
          </a:p>
          <a:p>
            <a:r>
              <a:rPr lang="ru-RU" sz="2400" dirty="0" smtClean="0"/>
              <a:t> </a:t>
            </a:r>
          </a:p>
          <a:p>
            <a:pPr>
              <a:spcBef>
                <a:spcPct val="50000"/>
              </a:spcBef>
            </a:pPr>
            <a:endParaRPr lang="ru-RU" b="1" dirty="0">
              <a:latin typeface="Annabelle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2214554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9"/>
          <p:cNvGrpSpPr>
            <a:grpSpLocks/>
          </p:cNvGrpSpPr>
          <p:nvPr/>
        </p:nvGrpSpPr>
        <p:grpSpPr bwMode="auto">
          <a:xfrm>
            <a:off x="0" y="5286298"/>
            <a:ext cx="9144000" cy="1571703"/>
            <a:chOff x="696" y="2519"/>
            <a:chExt cx="4694" cy="1743"/>
          </a:xfrm>
        </p:grpSpPr>
        <p:sp>
          <p:nvSpPr>
            <p:cNvPr id="49" name="AutoShape 10"/>
            <p:cNvSpPr>
              <a:spLocks noChangeArrowheads="1"/>
            </p:cNvSpPr>
            <p:nvPr/>
          </p:nvSpPr>
          <p:spPr bwMode="gray">
            <a:xfrm>
              <a:off x="1241" y="2875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black">
            <a:xfrm>
              <a:off x="2180" y="2836"/>
              <a:ext cx="3210" cy="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доклад, альбом, афиша, видеофильм, мюзикл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AutoShape 12"/>
            <p:cNvSpPr>
              <a:spLocks noChangeArrowheads="1"/>
            </p:cNvSpPr>
            <p:nvPr/>
          </p:nvSpPr>
          <p:spPr bwMode="gray">
            <a:xfrm>
              <a:off x="1771" y="318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" name="Picture 13" descr="DP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" y="2598"/>
              <a:ext cx="1088" cy="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14"/>
            <p:cNvSpPr txBox="1">
              <a:spLocks noChangeArrowheads="1"/>
            </p:cNvSpPr>
            <p:nvPr/>
          </p:nvSpPr>
          <p:spPr bwMode="black">
            <a:xfrm>
              <a:off x="700" y="2519"/>
              <a:ext cx="1052" cy="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b="1" dirty="0">
                <a:latin typeface="Algerian" pitchFamily="82" charset="0"/>
              </a:endParaRPr>
            </a:p>
          </p:txBody>
        </p:sp>
      </p:grp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0" y="3643314"/>
            <a:ext cx="9144000" cy="1500151"/>
            <a:chOff x="684" y="945"/>
            <a:chExt cx="4667" cy="2077"/>
          </a:xfrm>
        </p:grpSpPr>
        <p:sp>
          <p:nvSpPr>
            <p:cNvPr id="56" name="AutoShape 4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 </a:t>
              </a: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gray">
            <a:xfrm>
              <a:off x="1753" y="195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" name="Picture 7" descr="DO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" y="945"/>
              <a:ext cx="1080" cy="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8"/>
            <p:cNvSpPr txBox="1">
              <a:spLocks noChangeArrowheads="1"/>
            </p:cNvSpPr>
            <p:nvPr/>
          </p:nvSpPr>
          <p:spPr bwMode="black">
            <a:xfrm>
              <a:off x="688" y="945"/>
              <a:ext cx="1052" cy="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b="1" dirty="0">
                <a:latin typeface="Algerian" pitchFamily="82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0" y="4000504"/>
            <a:ext cx="214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продолжительности проекта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57488" y="4071942"/>
            <a:ext cx="6286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краткосрочные(2-6ч.)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средней продолжительности(12-15ч.)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долгосрочные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" y="5500702"/>
            <a:ext cx="228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285728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" cy="476250"/>
          </a:xfrm>
          <a:prstGeom prst="rect">
            <a:avLst/>
          </a:prstGeom>
          <a:noFill/>
        </p:spPr>
      </p:pic>
      <p:pic>
        <p:nvPicPr>
          <p:cNvPr id="6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34861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928670"/>
            <a:ext cx="635795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inion Pro SmBd" pitchFamily="18" charset="0"/>
                <a:cs typeface="Times New Roman" pitchFamily="18" charset="0"/>
              </a:rPr>
              <a:t>Проект всегда дает возможность ученику учиться самому, учиться действовать с разных позиций в коллективе.</a:t>
            </a:r>
          </a:p>
          <a:p>
            <a:r>
              <a:rPr lang="ru-RU" sz="3600" dirty="0" smtClean="0">
                <a:latin typeface="Minion Pro SmBd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latin typeface="Minion Pro SmBd" pitchFamily="18" charset="0"/>
                <a:cs typeface="Times New Roman" pitchFamily="18" charset="0"/>
              </a:rPr>
              <a:t>Проект ценен тем, что в ходе его выполнения, школьники учатся самостоятельно приобретать знания.</a:t>
            </a:r>
          </a:p>
          <a:p>
            <a:r>
              <a:rPr lang="ru-RU" sz="4000" b="1" dirty="0" smtClean="0">
                <a:latin typeface="Minion Pro SmBd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Minion Pro SmBd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" cy="47625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Documents and Settings\Администратор\Мои документы\Мои рисунки\eea4e5d578b8f3f409ba5bcfcc2a26e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757242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0" y="3141662"/>
            <a:ext cx="34861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" cy="47625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Презентацию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подготовила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музыки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квалификационной категории Трифонова Валентина Анатольевна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53363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Чернослободская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Шацкий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муниципальный район Рязанской области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6250" cy="476250"/>
          </a:xfrm>
          <a:prstGeom prst="rect">
            <a:avLst/>
          </a:prstGeom>
          <a:noFill/>
        </p:spPr>
      </p:pic>
      <p:pic>
        <p:nvPicPr>
          <p:cNvPr id="15362" name="Picture 2" descr="H:\АРХИВ-РИСУНКИ\teac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02" y="285728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-785842"/>
            <a:ext cx="7715304" cy="5500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071547"/>
            <a:ext cx="5857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Проектно-исcледовательская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деятельность учащихся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6250" cy="476250"/>
          </a:xfrm>
          <a:prstGeom prst="rect">
            <a:avLst/>
          </a:prstGeom>
          <a:noFill/>
        </p:spPr>
      </p:pic>
      <p:pic>
        <p:nvPicPr>
          <p:cNvPr id="15362" name="Picture 2" descr="H:\АРХИВ-РИСУНКИ\teac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02" y="285728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-785842"/>
            <a:ext cx="7715304" cy="5500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 же такое проект,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метод проекта и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проектная деятельность?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" cy="476250"/>
          </a:xfrm>
          <a:prstGeom prst="rect">
            <a:avLst/>
          </a:prstGeom>
          <a:noFill/>
        </p:spPr>
      </p:pic>
      <p:sp>
        <p:nvSpPr>
          <p:cNvPr id="9" name="Шестиугольник 8"/>
          <p:cNvSpPr/>
          <p:nvPr/>
        </p:nvSpPr>
        <p:spPr>
          <a:xfrm>
            <a:off x="0" y="428604"/>
            <a:ext cx="3929058" cy="3643338"/>
          </a:xfrm>
          <a:prstGeom prst="hexagon">
            <a:avLst/>
          </a:prstGeom>
          <a:solidFill>
            <a:srgbClr val="391AF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 организованный учителем и самостоятельно выполняемый учащимися комплекс действий по решению значимой проблемы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928926" y="2714620"/>
            <a:ext cx="3714776" cy="4143380"/>
          </a:xfrm>
          <a:prstGeom prst="hexagon">
            <a:avLst/>
          </a:prstGeom>
          <a:solidFill>
            <a:srgbClr val="3AF11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естественная среда для формирования и оценивания ключевых компетентностей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5643570" y="500042"/>
            <a:ext cx="3500430" cy="3571900"/>
          </a:xfrm>
          <a:prstGeom prst="hexagon">
            <a:avLst/>
          </a:prstGeom>
          <a:solidFill>
            <a:srgbClr val="D636A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технология моделирования и организации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ситуаций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Minion Pro SmBd" pitchFamily="18" charset="0"/>
            </a:endParaRPr>
          </a:p>
        </p:txBody>
      </p:sp>
      <p:pic>
        <p:nvPicPr>
          <p:cNvPr id="28674" name="Picture 2" descr="C:\Documents and Settings\Администратор\Мои документы\Мои рисунки\johndewe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3929090" cy="59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45005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(1859—1952) 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Minion Pro SmBd" pitchFamily="18" charset="0"/>
            </a:endParaRPr>
          </a:p>
        </p:txBody>
      </p:sp>
      <p:pic>
        <p:nvPicPr>
          <p:cNvPr id="29698" name="Picture 2" descr="C:\Documents and Settings\Администратор\Мои документы\Мои рисунки\shat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285728"/>
            <a:ext cx="385765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214290"/>
            <a:ext cx="4643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Станислав Теофилович</a:t>
            </a:r>
          </a:p>
          <a:p>
            <a:pPr algn="ctr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1878 —1934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21429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57422" y="0"/>
            <a:ext cx="678657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no Pro Smbd Captio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no Pro Smbd Caption" pitchFamily="18" charset="0"/>
                <a:ea typeface="Times New Roman" pitchFamily="18" charset="0"/>
                <a:cs typeface="Times New Roman" pitchFamily="18" charset="0"/>
              </a:rPr>
              <a:t>личностно ориентирована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no Pro Smbd Captio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no Pro Smbd Caption" pitchFamily="18" charset="0"/>
                <a:ea typeface="Times New Roman" pitchFamily="18" charset="0"/>
                <a:cs typeface="Times New Roman" pitchFamily="18" charset="0"/>
              </a:rPr>
              <a:t>характеризуется возрастанием интереса и вовлечённости в работу по мере её выполнения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no Pro Smbd Captio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no Pro Smbd Caption" pitchFamily="18" charset="0"/>
                <a:ea typeface="Times New Roman" pitchFamily="18" charset="0"/>
                <a:cs typeface="Times New Roman" pitchFamily="18" charset="0"/>
              </a:rPr>
              <a:t>позволяет реализовать педагогические цели на всех этапах</a:t>
            </a:r>
            <a:endParaRPr lang="en-US" sz="3600" dirty="0" smtClean="0">
              <a:latin typeface="Agency FB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no Pro Smbd Captio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no Pro Smbd Caption" pitchFamily="18" charset="0"/>
                <a:ea typeface="Times New Roman" pitchFamily="18" charset="0"/>
                <a:cs typeface="Times New Roman" pitchFamily="18" charset="0"/>
              </a:rPr>
              <a:t>приносит удовлетворение ученикам, видящим продукт собственного труда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gency FB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no Pro Smbd Caption" pitchFamily="18" charset="0"/>
            </a:endParaRPr>
          </a:p>
        </p:txBody>
      </p:sp>
      <p:pic>
        <p:nvPicPr>
          <p:cNvPr id="6" name="Picture 5" descr="Копия 1274729389_tlalrz8z3fowid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123"/>
          <a:stretch>
            <a:fillRect/>
          </a:stretch>
        </p:blipFill>
        <p:spPr bwMode="auto">
          <a:xfrm>
            <a:off x="0" y="1285860"/>
            <a:ext cx="214310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учащихся </a:t>
            </a:r>
            <a:endParaRPr 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АРХИВ-РИСУНКИ\876f0bac95c0.jpg"/>
          <p:cNvPicPr>
            <a:picLocks noChangeAspect="1" noChangeArrowheads="1"/>
          </p:cNvPicPr>
          <p:nvPr/>
        </p:nvPicPr>
        <p:blipFill>
          <a:blip r:embed="rId2"/>
          <a:srcRect r="312" b="6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Способы исследовательской деятельности: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предметная исследовательская деятельность учащихся (по алгоритму) и проектирование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деятельность учащихся (подкрепление реальными действиями).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86322"/>
            <a:ext cx="250033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:\АРХИВ-РИСУНКИ\1397436-b9ac20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400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ПРОЕКТЫ БЫВАЮТ 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81</cp:revision>
  <dcterms:created xsi:type="dcterms:W3CDTF">2013-12-01T14:28:16Z</dcterms:created>
  <dcterms:modified xsi:type="dcterms:W3CDTF">2013-12-12T09:36:49Z</dcterms:modified>
</cp:coreProperties>
</file>