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75" r:id="rId4"/>
    <p:sldId id="266" r:id="rId5"/>
    <p:sldId id="258" r:id="rId6"/>
    <p:sldId id="267" r:id="rId7"/>
    <p:sldId id="259" r:id="rId8"/>
    <p:sldId id="261" r:id="rId9"/>
    <p:sldId id="260" r:id="rId10"/>
    <p:sldId id="262" r:id="rId11"/>
    <p:sldId id="277" r:id="rId12"/>
    <p:sldId id="278" r:id="rId13"/>
    <p:sldId id="280" r:id="rId14"/>
    <p:sldId id="263" r:id="rId15"/>
    <p:sldId id="281" r:id="rId16"/>
    <p:sldId id="282" r:id="rId17"/>
    <p:sldId id="287" r:id="rId18"/>
    <p:sldId id="288" r:id="rId19"/>
    <p:sldId id="292" r:id="rId20"/>
    <p:sldId id="291" r:id="rId21"/>
    <p:sldId id="289" r:id="rId22"/>
    <p:sldId id="293" r:id="rId23"/>
    <p:sldId id="264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89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87000">
              <a:srgbClr val="FF0000">
                <a:alpha val="46000"/>
              </a:srgbClr>
            </a:gs>
            <a:gs pos="37000">
              <a:schemeClr val="bg1">
                <a:lumMod val="95000"/>
                <a:alpha val="3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НАУЧНО-ПРАКТИЧЕСКАЯ  КОНФЕРЕНЦИЯ</a:t>
            </a:r>
            <a:b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 ПО ТЕМЕ:</a:t>
            </a:r>
            <a:b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«МОЙ  ВКЛАД  В  РАЗВИТИЕ  ОБРАЗОВАНИЯ  РАЙОНА»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000372"/>
            <a:ext cx="8715436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ambria" pitchFamily="18" charset="0"/>
              </a:rPr>
              <a:t>ПОЖАРНАЯ ПРОФИЛАКТИЧЕСКАЯ РАБОТА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Cambria" pitchFamily="18" charset="0"/>
              </a:rPr>
              <a:t>С  УЧАЩИМИСЯ В СИСТЕМЕ 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Cambria" pitchFamily="18" charset="0"/>
              </a:rPr>
              <a:t>ДОПОЛНИТЕЛЬНОГО ОБРАЗОВАНИЯ 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Cambria" pitchFamily="18" charset="0"/>
              </a:rPr>
              <a:t>В ОБЪЕДИНЕНИИ    «ЮНЫЕ ПОЖАРНЫЕ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dirty="0" smtClean="0">
                <a:latin typeface="Cambria" pitchFamily="18" charset="0"/>
              </a:rPr>
              <a:t>средняя общеобразовательная школа №10 </a:t>
            </a:r>
          </a:p>
          <a:p>
            <a:pPr algn="ctr"/>
            <a:r>
              <a:rPr lang="ru-RU" sz="2000" dirty="0" smtClean="0">
                <a:latin typeface="Cambria" pitchFamily="18" charset="0"/>
              </a:rPr>
              <a:t>Муниципального образования </a:t>
            </a:r>
            <a:r>
              <a:rPr lang="ru-RU" sz="2000" dirty="0" err="1" smtClean="0">
                <a:latin typeface="Cambria" pitchFamily="18" charset="0"/>
              </a:rPr>
              <a:t>Абинский</a:t>
            </a:r>
            <a:r>
              <a:rPr lang="ru-RU" sz="2000" dirty="0" smtClean="0">
                <a:latin typeface="Cambria" pitchFamily="18" charset="0"/>
              </a:rPr>
              <a:t> район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214950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ambria" pitchFamily="18" charset="0"/>
              </a:rPr>
              <a:t>Выполнил:</a:t>
            </a:r>
          </a:p>
          <a:p>
            <a:pPr algn="r"/>
            <a:r>
              <a:rPr lang="ru-RU" dirty="0" smtClean="0">
                <a:latin typeface="Cambria" pitchFamily="18" charset="0"/>
              </a:rPr>
              <a:t>Педагог дополнительного образования,</a:t>
            </a:r>
          </a:p>
          <a:p>
            <a:pPr algn="r"/>
            <a:r>
              <a:rPr lang="ru-RU" dirty="0" smtClean="0">
                <a:latin typeface="Cambria" pitchFamily="18" charset="0"/>
              </a:rPr>
              <a:t> преподаватель-организатор ОБЖ, </a:t>
            </a:r>
          </a:p>
          <a:p>
            <a:pPr algn="r"/>
            <a:r>
              <a:rPr lang="ru-RU" dirty="0" smtClean="0">
                <a:latin typeface="Cambria" pitchFamily="18" charset="0"/>
              </a:rPr>
              <a:t>МБОУ СОШ №10 </a:t>
            </a:r>
            <a:r>
              <a:rPr lang="ru-RU" dirty="0" err="1" smtClean="0">
                <a:latin typeface="Cambria" pitchFamily="18" charset="0"/>
              </a:rPr>
              <a:t>Абинского</a:t>
            </a:r>
            <a:r>
              <a:rPr lang="ru-RU" dirty="0" smtClean="0">
                <a:latin typeface="Cambria" pitchFamily="18" charset="0"/>
              </a:rPr>
              <a:t> района</a:t>
            </a:r>
          </a:p>
          <a:p>
            <a:pPr algn="r"/>
            <a:r>
              <a:rPr lang="ru-RU" dirty="0" smtClean="0">
                <a:latin typeface="Cambria" pitchFamily="18" charset="0"/>
              </a:rPr>
              <a:t>Лысов Александр Владимирович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64291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Соревнования по пожарно-прикладным видам спорта</a:t>
            </a:r>
            <a:endParaRPr lang="ru-RU" sz="2400" b="1" dirty="0" smtClean="0">
              <a:latin typeface="Cambria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67685" y="1426504"/>
            <a:ext cx="5437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Районный конкурс «Испытай себя»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5" name="Рисунок 4" descr="F:\испытай себя\P928197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214554"/>
            <a:ext cx="524733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96702" y="140619"/>
            <a:ext cx="4750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Конкурсный этап «Пожарные»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4" name="Рисунок 3" descr="F:\испытай себя\P928197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47149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F:\испытай себя\P93001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786058"/>
            <a:ext cx="478634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1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527995"/>
            <a:ext cx="2171700" cy="2330005"/>
          </a:xfrm>
          <a:prstGeom prst="rect">
            <a:avLst/>
          </a:prstGeom>
          <a:noFill/>
        </p:spPr>
      </p:pic>
      <p:pic>
        <p:nvPicPr>
          <p:cNvPr id="6" name="Picture 7" descr="Flames_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642918"/>
            <a:ext cx="15240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испытай себя\P930013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42873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894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Я б в пожарные пошел… Пусть меня научат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Picture 9" descr="MMj0236357000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3786190"/>
            <a:ext cx="1783098" cy="2428868"/>
          </a:xfrm>
          <a:prstGeom prst="rect">
            <a:avLst/>
          </a:prstGeom>
          <a:noFill/>
        </p:spPr>
      </p:pic>
      <p:pic>
        <p:nvPicPr>
          <p:cNvPr id="6" name="Picture 9" descr="MMj0236357000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500570"/>
            <a:ext cx="1283032" cy="1747697"/>
          </a:xfrm>
          <a:prstGeom prst="rect">
            <a:avLst/>
          </a:prstGeom>
          <a:noFill/>
        </p:spPr>
      </p:pic>
      <p:pic>
        <p:nvPicPr>
          <p:cNvPr id="7" name="Picture 9" descr="MMj0236357000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5143512"/>
            <a:ext cx="785818" cy="107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маш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5116716"/>
            <a:ext cx="3214678" cy="1741284"/>
          </a:xfrm>
          <a:prstGeom prst="rect">
            <a:avLst/>
          </a:prstGeom>
          <a:noFill/>
        </p:spPr>
      </p:pic>
      <p:pic>
        <p:nvPicPr>
          <p:cNvPr id="4" name="Picture 16" descr="MPj0431036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770600"/>
            <a:ext cx="2041983" cy="3087400"/>
          </a:xfrm>
          <a:prstGeom prst="rect">
            <a:avLst/>
          </a:prstGeom>
          <a:noFill/>
        </p:spPr>
      </p:pic>
      <p:pic>
        <p:nvPicPr>
          <p:cNvPr id="2" name="Рисунок 1" descr="F:\испытай себя\P930018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857232"/>
            <a:ext cx="5878567" cy="43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85786" y="357166"/>
            <a:ext cx="7531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Победители районного конкурса «Испытай себя»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176877"/>
            <a:ext cx="807249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Семинары в сочетании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с практическими занятиями, экскурсиями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F:\P42401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285992"/>
            <a:ext cx="5536904" cy="441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35729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ourier New CYR"/>
                <a:cs typeface="Times New Roman" pitchFamily="18" charset="0"/>
              </a:rPr>
              <a:t>Юнармейцы  «Юные пожарные»- изучают технику безопасности и правила поведения при пожаре, знакомятся с марками и названиями пожарных машин, с простейшим </a:t>
            </a:r>
            <a:r>
              <a:rPr lang="ru-RU" b="1" dirty="0" err="1" smtClean="0">
                <a:latin typeface="Calibri" pitchFamily="34" charset="0"/>
                <a:ea typeface="Courier New CYR"/>
                <a:cs typeface="Times New Roman" pitchFamily="18" charset="0"/>
              </a:rPr>
              <a:t>пожарно­техническим</a:t>
            </a:r>
            <a:r>
              <a:rPr lang="ru-RU" b="1" dirty="0" smtClean="0">
                <a:latin typeface="Calibri" pitchFamily="34" charset="0"/>
                <a:ea typeface="Courier New CYR"/>
                <a:cs typeface="Times New Roman" pitchFamily="18" charset="0"/>
              </a:rPr>
              <a:t> оборудованием и его назначением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357422" y="428604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MCj043159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5029200"/>
            <a:ext cx="1828800" cy="1828800"/>
          </a:xfrm>
          <a:prstGeom prst="rect">
            <a:avLst/>
          </a:prstGeom>
          <a:noFill/>
        </p:spPr>
      </p:pic>
      <p:pic>
        <p:nvPicPr>
          <p:cNvPr id="7" name="Picture 10" descr="MCj0431499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786058"/>
            <a:ext cx="1223962" cy="122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P424012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786058"/>
            <a:ext cx="514569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F:\P42401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491699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ourier New CYR" charset="-52"/>
                <a:cs typeface="Times New Roman" pitchFamily="18" charset="0"/>
              </a:rPr>
              <a:t>Показательное выступление МЧС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5" name="Picture 7" descr="MMj03033230000[1]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957561"/>
            <a:ext cx="2802012" cy="1900439"/>
          </a:xfrm>
          <a:prstGeom prst="rect">
            <a:avLst/>
          </a:prstGeom>
          <a:noFill/>
        </p:spPr>
      </p:pic>
      <p:pic>
        <p:nvPicPr>
          <p:cNvPr id="6" name="Picture 9" descr="MMj02363570000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5110303"/>
            <a:ext cx="1283032" cy="174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P424012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5257800" cy="394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P42401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194916"/>
            <a:ext cx="4786346" cy="366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357166"/>
            <a:ext cx="625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Ну, очень интересно!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5" name="Picture 4" descr="j01995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28604"/>
            <a:ext cx="2425681" cy="2166942"/>
          </a:xfrm>
          <a:prstGeom prst="rect">
            <a:avLst/>
          </a:prstGeom>
          <a:noFill/>
        </p:spPr>
      </p:pic>
      <p:pic>
        <p:nvPicPr>
          <p:cNvPr id="6" name="Picture 9" descr="MMj02363570000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425247"/>
            <a:ext cx="1785950" cy="243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Экскурсия в краевой музей пожарных г.Краснодар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3" name="Рисунок 2" descr="F:\Пож.выставкк\IMG_002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428736"/>
            <a:ext cx="6500858" cy="493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ож.выставкк\IMG_006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14686"/>
            <a:ext cx="4429156" cy="345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428860" y="142852"/>
            <a:ext cx="4193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Знакомство с  экспонатами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3" name="Рисунок 2" descr="F:\Пож.выставкк\IMG_003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71480"/>
            <a:ext cx="5392229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ОЖАРКА\Музей пожарных\Изображение 2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785794"/>
            <a:ext cx="4500594" cy="351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ПОЖАРКА\Музей пожарных\Изображение 26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5000660" cy="323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928794" y="214290"/>
            <a:ext cx="5180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Подарки от населения пожарным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43042" y="329317"/>
            <a:ext cx="578647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Мир, в котором мы живем, полон опасностей. Они подстерегают человека в быту, на отдыхе. Человечество накопило богатый опыт выхода из опасных ситуаций. Если мы усвоили его, то, попав в любую ситуацию, опасную для жизни, сумели подавить в себе страх, и будем действовать так, как того требуют обстоятельства.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Знание определенных правил помогает нам и том случае, если ситуация не знакомая, так как в своей памяти мы всегда отыщем аналогичную ситуацию, проанализировав ее, сможем определить верные способы своего поведения.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" name="Picture 13" descr="MCj029029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1908366" cy="2143116"/>
          </a:xfrm>
          <a:prstGeom prst="rect">
            <a:avLst/>
          </a:prstGeom>
          <a:noFill/>
        </p:spPr>
      </p:pic>
      <p:pic>
        <p:nvPicPr>
          <p:cNvPr id="6" name="Picture 4" descr="j025442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5000636"/>
            <a:ext cx="2714644" cy="166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428728" y="428604"/>
            <a:ext cx="6311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Экскурсия в музей пожарных поселка Ахтырский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3" name="Рисунок 2" descr="F:\ПОЖАРКА\Музей пожарных\Изображение 23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4286280" cy="3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ПОЖАРКА\Музей пожарных\Изображение 25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357562"/>
            <a:ext cx="4792038" cy="327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00166" y="428604"/>
            <a:ext cx="6120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экскурсии в пожарной части пос.Ахтырского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3" name="Рисунок 2" descr="F:\ПОЖАРКА\P215113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85860"/>
            <a:ext cx="7000924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ОЖАРКА\P215113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071546"/>
            <a:ext cx="6205546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285984" y="285728"/>
            <a:ext cx="45079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 памятника погибшим пожарным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Вывод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 результате обобщения опыта пожарной профилактической работы с учащимися в системе дополнительного образования в объединении «Юные пожарные» МБОУ СОШ №10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Абинского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района делаю следующие выводы: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1.Повысился охват учащихся  и качество пожарно-профилактической работы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2.Появился интерес к пожарно-прикладным видам спорта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3.Достигнуты результаты: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 I место в районном конкурсе «Испытай себя»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-за 2010 год не было зарегистрировано ни одного случая пожарного правонарушения с участием учеников СОШ №10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-возросла бдительность учащихся по пожарной безопасности (учащиеся предупредили 2 случая возникшего пожара по вине взрослых)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 отношение к учебной эвакуации стало серьезным мероприятием, что отразилось на скорости и качестве выхода из здания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-по медицинской статистике школьного фельдшера за 2010 год не зафиксировано ни одного  случая бытовых ожогов открытым огнем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4.Возрос интерес к профессии пожарного, по опросу учащихся многие ребята желают в будущем выбрать профессию пожарного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  <a:tab pos="50387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 CYR"/>
                <a:cs typeface="Times New Roman" pitchFamily="18" charset="0"/>
              </a:rPr>
              <a:t>	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Pj0409422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0200" y="152400"/>
            <a:ext cx="8661400" cy="64198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143512"/>
            <a:ext cx="8500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Cambria" pitchFamily="18" charset="0"/>
              </a:rPr>
              <a:t>БУДЬ ОСТОРОЖЕН С ОГНЕМ</a:t>
            </a:r>
            <a:r>
              <a:rPr lang="ru-RU" sz="4800" b="1" dirty="0" smtClean="0">
                <a:solidFill>
                  <a:srgbClr val="7030A0"/>
                </a:solidFill>
                <a:latin typeface="Cambria" pitchFamily="18" charset="0"/>
              </a:rPr>
              <a:t>!</a:t>
            </a:r>
            <a:endParaRPr lang="ru-RU" sz="480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571744"/>
            <a:ext cx="50720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Именно поэтому важно изучать правила пожарной безопасности в школе, так как приобретенные знания, навыки пользования первичными средствами пожаротушения, внимательное отношение к вопросам соблюдения противопожарных норм и правил, дети пронесут через всю жизнь, что поможет исключить пожары, возникновение котор</a:t>
            </a: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ых связано с незнанием этих правил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571744"/>
            <a:ext cx="3303598" cy="41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MCj023290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120396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868" y="357166"/>
            <a:ext cx="4857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Анализ причин пожаров показывает, что возникают они в большинстве случаев из-за незнания правил пожарной безопасности или халатности. </a:t>
            </a:r>
            <a:endParaRPr lang="ru-RU" sz="2000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Pj0400391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813" y="214290"/>
            <a:ext cx="8778565" cy="65008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428605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Чаще всего  возникают  пожары  бытовые  и   производственные.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 числу  таких  пожаров  Россия  прочно  удерживает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первое  место  в  мире.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 2007  году  в  стране  произошло 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287000  пожаров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  которых  сгорели 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16700  человек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  этом  пострадали  еще 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149000  человек,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20% 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из  этого  числа  скончались  в  больницах,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13%  общего  числа 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пострадавших  -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дети в  возрасте  до  16  лет.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endParaRPr lang="ru-RU" sz="2000" b="1" dirty="0" smtClean="0">
              <a:solidFill>
                <a:schemeClr val="bg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 2007  году  только  в  крае   по  вине  пьяниц  возникло 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lain" startAt="689"/>
              <a:tabLst>
                <a:tab pos="12763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пожаров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 в  которых 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погибли  311  человек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lain" startAt="689"/>
              <a:tabLst>
                <a:tab pos="1276350" algn="l"/>
              </a:tabLst>
            </a:pPr>
            <a:endParaRPr lang="ru-RU" sz="2000" dirty="0" smtClean="0">
              <a:solidFill>
                <a:schemeClr val="bg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Именно  поэтому  больничные  места  в  ожоговых  центрах  края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 в  крае  их-2,  в  стране-72)  никогда  не  бывают свободными.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irem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4000504"/>
            <a:ext cx="3276600" cy="262096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520088"/>
            <a:ext cx="75724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Цели и задачи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пожарно-профилактической работы: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- создание условий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для организации деятельности школьников по изучению правил пожарной безопасности и привлечения их к организации пропаганды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пожаробезопасного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поведения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среди учащихся и населения в микрорайоне.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68580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Основные задачи: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ambria" pitchFamily="18" charset="0"/>
            </a:endParaRP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Обучение правилам пожарной безопасности.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dirty="0" smtClean="0">
              <a:latin typeface="Cambria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2. Привитие навыков осознанного </a:t>
            </a:r>
            <a:r>
              <a:rPr lang="ru-RU" sz="20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пожаробезопасного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поведения, правильных действий в случаи возникновения пожара.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mbria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3. Формирования сознательного и ответственного отношения к вопросам личной безопасности и безопасности окружающих.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mbria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4. Улучшения правовой подготовки.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mbria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5. Овладения умениями оказания первой медицинской помощи пострадавшим.</a:t>
            </a:r>
            <a:endParaRPr lang="ru-RU" sz="2000" dirty="0"/>
          </a:p>
        </p:txBody>
      </p:sp>
      <p:pic>
        <p:nvPicPr>
          <p:cNvPr id="6" name="Picture 7" descr="MCj0296002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2428892" cy="3016477"/>
          </a:xfrm>
          <a:prstGeom prst="rect">
            <a:avLst/>
          </a:prstGeom>
          <a:noFill/>
        </p:spPr>
      </p:pic>
      <p:pic>
        <p:nvPicPr>
          <p:cNvPr id="7" name="Picture 8" descr="MCj0431622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51435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Формы пожарно-профилактической работы 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Уроки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Кружковая работа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Соревнования по пожарно-прикладным видам спорта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Семинары в сочетании с практическими занятиями, экскурсиями.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3" name="Picture 16" descr="MCj019776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779507"/>
            <a:ext cx="4857784" cy="3033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575989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Разработка серии уроков по следующим темам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школьного курса ОБЖ: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«Детская шалость с огнем».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«История развития пожарного дела в России».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«Причины пожаров. Правила и меры пожарной безопасности».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«Правила безопасного поведения при пожаре в доме. Способы эвакуации из горящего здания».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«Первичные средства пожаротушения и огнетушители.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0280" y="642918"/>
            <a:ext cx="1565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Уроки</a:t>
            </a:r>
            <a:endParaRPr lang="ru-RU" sz="3200" b="1" dirty="0" smtClean="0">
              <a:latin typeface="Cambria" pitchFamily="18" charset="0"/>
            </a:endParaRPr>
          </a:p>
        </p:txBody>
      </p:sp>
      <p:pic>
        <p:nvPicPr>
          <p:cNvPr id="5" name="Picture 9" descr="MMj02363570000[1]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783098" cy="2428868"/>
          </a:xfrm>
          <a:prstGeom prst="rect">
            <a:avLst/>
          </a:prstGeom>
          <a:noFill/>
        </p:spPr>
      </p:pic>
      <p:pic>
        <p:nvPicPr>
          <p:cNvPr id="6" name="Picture 9" descr="MMj02363570000[1]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4530292"/>
            <a:ext cx="1571636" cy="2140823"/>
          </a:xfrm>
          <a:prstGeom prst="rect">
            <a:avLst/>
          </a:prstGeom>
          <a:noFill/>
        </p:spPr>
      </p:pic>
      <p:pic>
        <p:nvPicPr>
          <p:cNvPr id="7" name="Picture 7" descr="MCj0287333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0"/>
            <a:ext cx="1525588" cy="1792288"/>
          </a:xfrm>
          <a:prstGeom prst="rect">
            <a:avLst/>
          </a:prstGeom>
          <a:noFill/>
        </p:spPr>
      </p:pic>
      <p:pic>
        <p:nvPicPr>
          <p:cNvPr id="9" name="Picture 8" descr="MCj0396914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472" y="4500570"/>
            <a:ext cx="1571636" cy="2144967"/>
          </a:xfrm>
          <a:prstGeom prst="rect">
            <a:avLst/>
          </a:prstGeom>
          <a:noFill/>
        </p:spPr>
      </p:pic>
      <p:pic>
        <p:nvPicPr>
          <p:cNvPr id="10" name="Picture 4" descr="MPj043086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4429132"/>
            <a:ext cx="1643074" cy="224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96697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ourier New CYR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Цели 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ourier New CYR"/>
                <a:cs typeface="Times New Roman" pitchFamily="18" charset="0"/>
              </a:rPr>
              <a:t>ружка «Юные пожарные»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-Обучение правилам пожарной безопасности;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-Профилактика пожаров, практическое закрепление знаний в области пожарной безопасности;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Привитие навыков осознанного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пожаробезопасного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поведения, правильных действий в случаи возникновения пожара;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Формирования сознательного и ответственного отношения к вопросам личной безопасности и безопасности окружающих;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- Уметь оценивать опасную ситуацию и принимать оптимальное решение для её преодоления;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-Овладение умениями оказания первой медицинской помощи пострадавшим;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-Предупреждать баловство с вызовом по телефону пожарных;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-Развивать речь, мышление, воображение, формировать чувство самосохранения;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-Пропагандировать труд пожарных.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0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Кружковая работа</a:t>
            </a:r>
            <a:endParaRPr lang="ru-RU" sz="3200" b="1" dirty="0" smtClean="0">
              <a:latin typeface="Cambria" pitchFamily="18" charset="0"/>
            </a:endParaRPr>
          </a:p>
        </p:txBody>
      </p:sp>
      <p:pic>
        <p:nvPicPr>
          <p:cNvPr id="8" name="Picture 9" descr="extinguish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285728"/>
            <a:ext cx="1905000" cy="1422400"/>
          </a:xfrm>
          <a:prstGeom prst="rect">
            <a:avLst/>
          </a:prstGeom>
          <a:noFill/>
        </p:spPr>
      </p:pic>
      <p:pic>
        <p:nvPicPr>
          <p:cNvPr id="9" name="Picture 6" descr="MMj0236357000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4212" y="5715000"/>
            <a:ext cx="839788" cy="1143000"/>
          </a:xfrm>
          <a:prstGeom prst="rect">
            <a:avLst/>
          </a:prstGeom>
          <a:noFill/>
        </p:spPr>
      </p:pic>
      <p:pic>
        <p:nvPicPr>
          <p:cNvPr id="10" name="Picture 6" descr="MMj02363570000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-214338"/>
            <a:ext cx="1482730" cy="2018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848</Words>
  <Application>Microsoft Office PowerPoint</Application>
  <PresentationFormat>Экран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НАУЧНО-ПРАКТИЧЕСКАЯ  КОНФЕРЕНЦИЯ  ПО ТЕМЕ: «МОЙ  ВКЛАД  В  РАЗВИТИЕ  ОБРАЗОВАНИЯ  РАЙОНА»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Антон</cp:lastModifiedBy>
  <cp:revision>28</cp:revision>
  <dcterms:modified xsi:type="dcterms:W3CDTF">2014-02-26T07:30:57Z</dcterms:modified>
</cp:coreProperties>
</file>