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95" r:id="rId3"/>
    <p:sldId id="260" r:id="rId4"/>
    <p:sldId id="297" r:id="rId5"/>
    <p:sldId id="318" r:id="rId6"/>
    <p:sldId id="299" r:id="rId7"/>
    <p:sldId id="301" r:id="rId8"/>
    <p:sldId id="261" r:id="rId9"/>
    <p:sldId id="262" r:id="rId10"/>
    <p:sldId id="306" r:id="rId11"/>
    <p:sldId id="314" r:id="rId12"/>
    <p:sldId id="322" r:id="rId13"/>
    <p:sldId id="325" r:id="rId14"/>
    <p:sldId id="324" r:id="rId15"/>
    <p:sldId id="320" r:id="rId16"/>
    <p:sldId id="265" r:id="rId17"/>
    <p:sldId id="266"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91" autoAdjust="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F6645-7372-4A39-8E9E-BC6FF4E55E38}" type="datetimeFigureOut">
              <a:rPr lang="ru-RU" smtClean="0"/>
              <a:pPr/>
              <a:t>06.09.2010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AE0B2-92A7-4A33-BCF1-80B68654A4B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5AE0B2-92A7-4A33-BCF1-80B68654A4B0}"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13F508C-DA94-4DF8-A887-CC583A0A06F5}"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8A9E70B-6D6C-4893-8121-E23A7FAACA61}" type="datetimeFigureOut">
              <a:rPr lang="ru-RU" smtClean="0"/>
              <a:pPr/>
              <a:t>06.09.2010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F508C-DA94-4DF8-A887-CC583A0A06F5}" type="slidenum">
              <a:rPr lang="ru-RU" smtClean="0"/>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8A9E70B-6D6C-4893-8121-E23A7FAACA61}" type="datetimeFigureOut">
              <a:rPr lang="ru-RU" smtClean="0"/>
              <a:pPr/>
              <a:t>06.09.2010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13F508C-DA94-4DF8-A887-CC583A0A06F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285728"/>
            <a:ext cx="8229600" cy="357190"/>
          </a:xfrm>
        </p:spPr>
        <p:txBody>
          <a:bodyPr>
            <a:normAutofit/>
          </a:bodyPr>
          <a:lstStyle/>
          <a:p>
            <a:r>
              <a:rPr lang="ru-RU" sz="1400" dirty="0" err="1" smtClean="0">
                <a:solidFill>
                  <a:srgbClr val="000066"/>
                </a:solidFill>
              </a:rPr>
              <a:t>Моу</a:t>
            </a:r>
            <a:r>
              <a:rPr lang="ru-RU" sz="1400" dirty="0" smtClean="0">
                <a:solidFill>
                  <a:srgbClr val="000066"/>
                </a:solidFill>
              </a:rPr>
              <a:t>  </a:t>
            </a:r>
            <a:r>
              <a:rPr lang="ru-RU" sz="1400" dirty="0" err="1" smtClean="0">
                <a:solidFill>
                  <a:srgbClr val="000066"/>
                </a:solidFill>
              </a:rPr>
              <a:t>Большерудкинская</a:t>
            </a:r>
            <a:r>
              <a:rPr lang="ru-RU" sz="1400" dirty="0" smtClean="0">
                <a:solidFill>
                  <a:srgbClr val="000066"/>
                </a:solidFill>
              </a:rPr>
              <a:t>  основная общеобразовательная школа</a:t>
            </a:r>
            <a:endParaRPr lang="ru-RU" sz="1400" dirty="0">
              <a:solidFill>
                <a:srgbClr val="000066"/>
              </a:solidFill>
            </a:endParaRPr>
          </a:p>
        </p:txBody>
      </p:sp>
      <p:sp>
        <p:nvSpPr>
          <p:cNvPr id="3" name="Подзаголовок 2"/>
          <p:cNvSpPr>
            <a:spLocks noGrp="1"/>
          </p:cNvSpPr>
          <p:nvPr>
            <p:ph type="subTitle" idx="1"/>
          </p:nvPr>
        </p:nvSpPr>
        <p:spPr>
          <a:xfrm>
            <a:off x="428596" y="1071546"/>
            <a:ext cx="8358246" cy="785818"/>
          </a:xfrm>
        </p:spPr>
        <p:txBody>
          <a:bodyPr>
            <a:noAutofit/>
          </a:bodyPr>
          <a:lstStyle/>
          <a:p>
            <a:r>
              <a:rPr lang="ru-RU" sz="3600" b="1" cap="all" dirty="0" smtClean="0">
                <a:ln w="9000" cmpd="sng">
                  <a:solidFill>
                    <a:schemeClr val="accent4">
                      <a:shade val="50000"/>
                      <a:satMod val="120000"/>
                    </a:schemeClr>
                  </a:solidFill>
                  <a:prstDash val="solid"/>
                </a:ln>
                <a:solidFill>
                  <a:srgbClr val="663300"/>
                </a:solidFill>
                <a:effectLst>
                  <a:reflection blurRad="12700" stA="28000" endPos="45000" dist="1000" dir="5400000" sy="-100000" algn="bl" rotWithShape="0"/>
                </a:effectLst>
              </a:rPr>
              <a:t>Наркомания – шаг в бездну</a:t>
            </a:r>
            <a:endParaRPr lang="ru-RU" sz="3600" b="1" cap="all" dirty="0">
              <a:ln w="9000" cmpd="sng">
                <a:solidFill>
                  <a:schemeClr val="accent4">
                    <a:shade val="50000"/>
                    <a:satMod val="120000"/>
                  </a:schemeClr>
                </a:solidFill>
                <a:prstDash val="solid"/>
              </a:ln>
              <a:solidFill>
                <a:srgbClr val="663300"/>
              </a:solidFill>
              <a:effectLst>
                <a:reflection blurRad="12700" stA="28000" endPos="45000" dist="1000" dir="5400000" sy="-100000" algn="bl" rotWithShape="0"/>
              </a:effectLst>
            </a:endParaRPr>
          </a:p>
        </p:txBody>
      </p:sp>
      <p:pic>
        <p:nvPicPr>
          <p:cNvPr id="1026" name="Picture 2" descr="C:\Users\123\Documents\Наркомания 1\1204059951_narik.jpg"/>
          <p:cNvPicPr>
            <a:picLocks noChangeAspect="1" noChangeArrowheads="1"/>
          </p:cNvPicPr>
          <p:nvPr/>
        </p:nvPicPr>
        <p:blipFill>
          <a:blip r:embed="rId2"/>
          <a:srcRect/>
          <a:stretch>
            <a:fillRect/>
          </a:stretch>
        </p:blipFill>
        <p:spPr bwMode="auto">
          <a:xfrm>
            <a:off x="928662" y="2071678"/>
            <a:ext cx="7143800" cy="435771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3000"/>
                                        <p:tgtEl>
                                          <p:spTgt spid="3">
                                            <p:txEl>
                                              <p:pRg st="0" end="0"/>
                                            </p:txEl>
                                          </p:spTgt>
                                        </p:tgtEl>
                                      </p:cBhvr>
                                    </p:animEffect>
                                  </p:childTnLst>
                                </p:cTn>
                              </p:par>
                              <p:par>
                                <p:cTn id="8" presetID="8" presetClass="entr" presetSubtype="32"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amond(out)">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123\Documents\Наркомания 1\pr_narko-6-1.jpg"/>
          <p:cNvPicPr>
            <a:picLocks noGrp="1" noChangeAspect="1" noChangeArrowheads="1"/>
          </p:cNvPicPr>
          <p:nvPr>
            <p:ph idx="1"/>
          </p:nvPr>
        </p:nvPicPr>
        <p:blipFill>
          <a:blip r:embed="rId2"/>
          <a:srcRect/>
          <a:stretch>
            <a:fillRect/>
          </a:stretch>
        </p:blipFill>
        <p:spPr bwMode="auto">
          <a:xfrm>
            <a:off x="357158" y="285728"/>
            <a:ext cx="8286808" cy="600079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3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29576" cy="1011222"/>
          </a:xfrm>
        </p:spPr>
        <p:txBody>
          <a:bodyPr/>
          <a:lstStyle/>
          <a:p>
            <a:endParaRPr lang="ru-RU" dirty="0"/>
          </a:p>
        </p:txBody>
      </p:sp>
      <p:pic>
        <p:nvPicPr>
          <p:cNvPr id="10242" name="Picture 2" descr="C:\Users\123\Documents\Наркомания 1\R006-6281.jpg"/>
          <p:cNvPicPr>
            <a:picLocks noGrp="1" noChangeAspect="1" noChangeArrowheads="1"/>
          </p:cNvPicPr>
          <p:nvPr>
            <p:ph idx="1"/>
          </p:nvPr>
        </p:nvPicPr>
        <p:blipFill>
          <a:blip r:embed="rId2"/>
          <a:srcRect/>
          <a:stretch>
            <a:fillRect/>
          </a:stretch>
        </p:blipFill>
        <p:spPr bwMode="auto">
          <a:xfrm>
            <a:off x="285720" y="285729"/>
            <a:ext cx="8024826" cy="622065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amond(in)">
                                      <p:cBhvr>
                                        <p:cTn id="7" dur="3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123\Documents\Наркомания 1\1351.jpg"/>
          <p:cNvPicPr>
            <a:picLocks noGrp="1" noChangeAspect="1" noChangeArrowheads="1"/>
          </p:cNvPicPr>
          <p:nvPr>
            <p:ph idx="1"/>
          </p:nvPr>
        </p:nvPicPr>
        <p:blipFill>
          <a:blip r:embed="rId2"/>
          <a:srcRect/>
          <a:stretch>
            <a:fillRect/>
          </a:stretch>
        </p:blipFill>
        <p:spPr bwMode="auto">
          <a:xfrm>
            <a:off x="785785" y="285728"/>
            <a:ext cx="6858049" cy="628654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descr="C:\Users\123\Documents\Наркомания 1\1043597_f_48414641.jpg"/>
          <p:cNvPicPr>
            <a:picLocks noGrp="1" noChangeAspect="1" noChangeArrowheads="1"/>
          </p:cNvPicPr>
          <p:nvPr>
            <p:ph idx="1"/>
          </p:nvPr>
        </p:nvPicPr>
        <p:blipFill>
          <a:blip r:embed="rId2"/>
          <a:srcRect/>
          <a:stretch>
            <a:fillRect/>
          </a:stretch>
        </p:blipFill>
        <p:spPr bwMode="auto">
          <a:xfrm>
            <a:off x="285720" y="285728"/>
            <a:ext cx="8358246" cy="602299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3757610" cy="560406"/>
          </a:xfrm>
        </p:spPr>
        <p:txBody>
          <a:bodyPr>
            <a:normAutofit fontScale="90000"/>
          </a:bodyPr>
          <a:lstStyle/>
          <a:p>
            <a:endParaRPr lang="ru-RU" dirty="0"/>
          </a:p>
        </p:txBody>
      </p:sp>
      <p:pic>
        <p:nvPicPr>
          <p:cNvPr id="14338" name="Picture 2" descr="C:\Users\123\Documents\Наркомания 1\217188.jpg"/>
          <p:cNvPicPr>
            <a:picLocks noGrp="1" noChangeAspect="1" noChangeArrowheads="1"/>
          </p:cNvPicPr>
          <p:nvPr>
            <p:ph idx="1"/>
          </p:nvPr>
        </p:nvPicPr>
        <p:blipFill>
          <a:blip r:embed="rId2"/>
          <a:srcRect/>
          <a:stretch>
            <a:fillRect/>
          </a:stretch>
        </p:blipFill>
        <p:spPr bwMode="auto">
          <a:xfrm>
            <a:off x="357158" y="285728"/>
            <a:ext cx="4357718" cy="4500594"/>
          </a:xfrm>
          <a:prstGeom prst="rect">
            <a:avLst/>
          </a:prstGeom>
          <a:noFill/>
        </p:spPr>
      </p:pic>
      <p:pic>
        <p:nvPicPr>
          <p:cNvPr id="14340" name="Picture 4" descr="C:\Users\123\Documents\Наркомания 1\shpritcy_234.jpg"/>
          <p:cNvPicPr>
            <a:picLocks noChangeAspect="1" noChangeArrowheads="1"/>
          </p:cNvPicPr>
          <p:nvPr/>
        </p:nvPicPr>
        <p:blipFill>
          <a:blip r:embed="rId3"/>
          <a:srcRect/>
          <a:stretch>
            <a:fillRect/>
          </a:stretch>
        </p:blipFill>
        <p:spPr bwMode="auto">
          <a:xfrm>
            <a:off x="5000628" y="2928934"/>
            <a:ext cx="3614742" cy="356712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diamond(in)">
                                      <p:cBhvr>
                                        <p:cTn id="12"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28597" y="642918"/>
            <a:ext cx="8001056" cy="285752"/>
          </a:xfrm>
        </p:spPr>
        <p:txBody>
          <a:bodyPr>
            <a:normAutofit fontScale="90000"/>
          </a:bodyPr>
          <a:lstStyle/>
          <a:p>
            <a:endParaRPr lang="ru-RU" dirty="0"/>
          </a:p>
        </p:txBody>
      </p:sp>
      <p:pic>
        <p:nvPicPr>
          <p:cNvPr id="11267" name="Picture 3" descr="C:\Users\123\Documents\Наркомания 1\1766626780_Lis1.jpg"/>
          <p:cNvPicPr>
            <a:picLocks noChangeAspect="1" noChangeArrowheads="1"/>
          </p:cNvPicPr>
          <p:nvPr/>
        </p:nvPicPr>
        <p:blipFill>
          <a:blip r:embed="rId2"/>
          <a:srcRect/>
          <a:stretch>
            <a:fillRect/>
          </a:stretch>
        </p:blipFill>
        <p:spPr bwMode="auto">
          <a:xfrm>
            <a:off x="373012" y="428604"/>
            <a:ext cx="4000555" cy="5143536"/>
          </a:xfrm>
          <a:prstGeom prst="rect">
            <a:avLst/>
          </a:prstGeom>
          <a:noFill/>
        </p:spPr>
      </p:pic>
      <p:pic>
        <p:nvPicPr>
          <p:cNvPr id="11268" name="Picture 4" descr="C:\Users\123\Documents\Наркомания 1\Narkoman-ris.jpg"/>
          <p:cNvPicPr>
            <a:picLocks noGrp="1" noChangeAspect="1" noChangeArrowheads="1"/>
          </p:cNvPicPr>
          <p:nvPr>
            <p:ph idx="1"/>
          </p:nvPr>
        </p:nvPicPr>
        <p:blipFill>
          <a:blip r:embed="rId3"/>
          <a:srcRect/>
          <a:stretch>
            <a:fillRect/>
          </a:stretch>
        </p:blipFill>
        <p:spPr bwMode="auto">
          <a:xfrm>
            <a:off x="4643439" y="428603"/>
            <a:ext cx="4291786" cy="518291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out)">
                                      <p:cBhvr>
                                        <p:cTn id="7" dur="3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amond(out)">
                                      <p:cBhvr>
                                        <p:cTn id="12" dur="3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123\Documents\Наркомания 1\1%20(4).jpg"/>
          <p:cNvPicPr>
            <a:picLocks noGrp="1" noChangeAspect="1" noChangeArrowheads="1"/>
          </p:cNvPicPr>
          <p:nvPr>
            <p:ph idx="1"/>
          </p:nvPr>
        </p:nvPicPr>
        <p:blipFill>
          <a:blip r:embed="rId2"/>
          <a:srcRect/>
          <a:stretch>
            <a:fillRect/>
          </a:stretch>
        </p:blipFill>
        <p:spPr bwMode="auto">
          <a:xfrm>
            <a:off x="1500166" y="285728"/>
            <a:ext cx="5857916" cy="621510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4)">
                                      <p:cBhvr>
                                        <p:cTn id="7"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74638"/>
            <a:ext cx="6643734" cy="868346"/>
          </a:xfrm>
        </p:spPr>
        <p:txBody>
          <a:bodyPr/>
          <a:lstStyle/>
          <a:p>
            <a:endParaRPr lang="ru-RU" dirty="0"/>
          </a:p>
        </p:txBody>
      </p:sp>
      <p:pic>
        <p:nvPicPr>
          <p:cNvPr id="7170" name="Picture 2" descr="C:\Users\123\Documents\Наркомания 1\2_44.jpg"/>
          <p:cNvPicPr>
            <a:picLocks noGrp="1" noChangeAspect="1" noChangeArrowheads="1"/>
          </p:cNvPicPr>
          <p:nvPr>
            <p:ph idx="1"/>
          </p:nvPr>
        </p:nvPicPr>
        <p:blipFill>
          <a:blip r:embed="rId2"/>
          <a:srcRect/>
          <a:stretch>
            <a:fillRect/>
          </a:stretch>
        </p:blipFill>
        <p:spPr bwMode="auto">
          <a:xfrm>
            <a:off x="857224" y="285728"/>
            <a:ext cx="7215238" cy="521497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4)">
                                      <p:cBhvr>
                                        <p:cTn id="7" dur="3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663300"/>
                </a:solidFill>
              </a:rPr>
              <a:t>Влияние наркотиков на чувство боли</a:t>
            </a:r>
            <a:endParaRPr lang="ru-RU" sz="3600" dirty="0">
              <a:solidFill>
                <a:srgbClr val="663300"/>
              </a:solidFill>
            </a:endParaRPr>
          </a:p>
        </p:txBody>
      </p:sp>
      <p:pic>
        <p:nvPicPr>
          <p:cNvPr id="16386" name="Picture 2" descr="C:\Users\123\Documents\Наркомания 1\2110_1.jpg"/>
          <p:cNvPicPr>
            <a:picLocks noGrp="1" noChangeAspect="1" noChangeArrowheads="1"/>
          </p:cNvPicPr>
          <p:nvPr>
            <p:ph idx="1"/>
          </p:nvPr>
        </p:nvPicPr>
        <p:blipFill>
          <a:blip r:embed="rId2"/>
          <a:srcRect/>
          <a:stretch>
            <a:fillRect/>
          </a:stretch>
        </p:blipFill>
        <p:spPr bwMode="auto">
          <a:xfrm>
            <a:off x="1214414" y="1785926"/>
            <a:ext cx="6715172" cy="450059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diamond(in)">
                                      <p:cBhvr>
                                        <p:cTn id="12" dur="3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663300"/>
                </a:solidFill>
              </a:rPr>
              <a:t>Влияние наркотиков на дыхание.</a:t>
            </a:r>
            <a:endParaRPr lang="ru-RU" dirty="0">
              <a:solidFill>
                <a:srgbClr val="663300"/>
              </a:solidFill>
            </a:endParaRPr>
          </a:p>
        </p:txBody>
      </p:sp>
      <p:pic>
        <p:nvPicPr>
          <p:cNvPr id="17410" name="Picture 2" descr="C:\Users\123\Documents\Наркомания 1\1949098903.jpg"/>
          <p:cNvPicPr>
            <a:picLocks noGrp="1" noChangeAspect="1" noChangeArrowheads="1"/>
          </p:cNvPicPr>
          <p:nvPr>
            <p:ph idx="1"/>
          </p:nvPr>
        </p:nvPicPr>
        <p:blipFill>
          <a:blip r:embed="rId2"/>
          <a:srcRect/>
          <a:stretch>
            <a:fillRect/>
          </a:stretch>
        </p:blipFill>
        <p:spPr bwMode="auto">
          <a:xfrm>
            <a:off x="857224" y="1357298"/>
            <a:ext cx="7143799" cy="492922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diamond(in)">
                                      <p:cBhvr>
                                        <p:cTn id="12"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ru-RU"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Вопросы урока:</a:t>
            </a:r>
            <a:endParaRPr lang="ru-RU" sz="4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p:txBody>
          <a:bodyPr>
            <a:normAutofit/>
          </a:bodyPr>
          <a:lstStyle/>
          <a:p>
            <a:pPr>
              <a:buNone/>
            </a:pPr>
            <a:r>
              <a:rPr lang="ru-RU" sz="3600" dirty="0" smtClean="0"/>
              <a:t>    </a:t>
            </a:r>
            <a:r>
              <a:rPr lang="ru-RU" sz="3600" b="1" dirty="0" smtClean="0"/>
              <a:t>1. Влияние наркотиков на   </a:t>
            </a:r>
          </a:p>
          <a:p>
            <a:pPr>
              <a:buNone/>
            </a:pPr>
            <a:r>
              <a:rPr lang="ru-RU" sz="3600" b="1" dirty="0" smtClean="0"/>
              <a:t>        организм подростка.</a:t>
            </a:r>
          </a:p>
          <a:p>
            <a:pPr>
              <a:buNone/>
            </a:pPr>
            <a:r>
              <a:rPr lang="ru-RU" sz="3600" b="1" dirty="0" smtClean="0"/>
              <a:t>    2. Механизм возникновения  </a:t>
            </a:r>
          </a:p>
          <a:p>
            <a:pPr>
              <a:buNone/>
            </a:pPr>
            <a:r>
              <a:rPr lang="ru-RU" sz="3600" b="1" dirty="0" smtClean="0"/>
              <a:t>        </a:t>
            </a:r>
            <a:r>
              <a:rPr lang="ru-RU" sz="3600" b="1" dirty="0" err="1" smtClean="0"/>
              <a:t>наркозависимости</a:t>
            </a:r>
            <a:r>
              <a:rPr lang="ru-RU" sz="3600" b="1" dirty="0" smtClean="0"/>
              <a:t>.</a:t>
            </a:r>
          </a:p>
          <a:p>
            <a:pPr>
              <a:buNone/>
            </a:pPr>
            <a:r>
              <a:rPr lang="ru-RU" sz="3600" b="1" dirty="0" smtClean="0"/>
              <a:t>    3. Наркомания – смерть и  </a:t>
            </a:r>
          </a:p>
          <a:p>
            <a:pPr>
              <a:buNone/>
            </a:pPr>
            <a:r>
              <a:rPr lang="ru-RU" sz="3600" b="1" dirty="0" smtClean="0"/>
              <a:t>        социальная, и физическая.</a:t>
            </a:r>
            <a:endParaRPr lang="ru-RU" sz="3600"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3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3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amond(in)">
                                      <p:cBhvr>
                                        <p:cTn id="20" dur="3000"/>
                                        <p:tgtEl>
                                          <p:spTgt spid="3">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in)">
                                      <p:cBhvr>
                                        <p:cTn id="23" dur="3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3000"/>
                                        <p:tgtEl>
                                          <p:spTgt spid="3">
                                            <p:txEl>
                                              <p:pRg st="4" end="4"/>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amond(in)">
                                      <p:cBhvr>
                                        <p:cTn id="31"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663300"/>
                </a:solidFill>
              </a:rPr>
              <a:t>Влияние наркотиков на </a:t>
            </a:r>
            <a:r>
              <a:rPr lang="ru-RU" dirty="0" err="1" smtClean="0">
                <a:solidFill>
                  <a:srgbClr val="663300"/>
                </a:solidFill>
              </a:rPr>
              <a:t>сердечно-сосудистую</a:t>
            </a:r>
            <a:r>
              <a:rPr lang="ru-RU" dirty="0" smtClean="0">
                <a:solidFill>
                  <a:srgbClr val="663300"/>
                </a:solidFill>
              </a:rPr>
              <a:t> систему.</a:t>
            </a:r>
            <a:endParaRPr lang="ru-RU" dirty="0">
              <a:solidFill>
                <a:srgbClr val="663300"/>
              </a:solidFill>
            </a:endParaRPr>
          </a:p>
        </p:txBody>
      </p:sp>
      <p:pic>
        <p:nvPicPr>
          <p:cNvPr id="18434" name="Picture 2" descr="C:\Users\123\Documents\Наркомания 1\DSCN0152.jpg"/>
          <p:cNvPicPr>
            <a:picLocks noGrp="1" noChangeAspect="1" noChangeArrowheads="1"/>
          </p:cNvPicPr>
          <p:nvPr>
            <p:ph idx="1"/>
          </p:nvPr>
        </p:nvPicPr>
        <p:blipFill>
          <a:blip r:embed="rId2"/>
          <a:srcRect/>
          <a:stretch>
            <a:fillRect/>
          </a:stretch>
        </p:blipFill>
        <p:spPr bwMode="auto">
          <a:xfrm>
            <a:off x="1214414" y="1785926"/>
            <a:ext cx="6643734" cy="442915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diamond(out)">
                                      <p:cBhvr>
                                        <p:cTn id="12" dur="3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663300"/>
                </a:solidFill>
              </a:rPr>
              <a:t>Влияние наркотиков на систему пищеварения.</a:t>
            </a:r>
            <a:endParaRPr lang="ru-RU" dirty="0">
              <a:solidFill>
                <a:srgbClr val="663300"/>
              </a:solidFill>
            </a:endParaRPr>
          </a:p>
        </p:txBody>
      </p:sp>
      <p:pic>
        <p:nvPicPr>
          <p:cNvPr id="19458" name="Picture 2" descr="C:\Users\123\Documents\Наркомания 1\bla3.jpg"/>
          <p:cNvPicPr>
            <a:picLocks noGrp="1" noChangeAspect="1" noChangeArrowheads="1"/>
          </p:cNvPicPr>
          <p:nvPr>
            <p:ph idx="1"/>
          </p:nvPr>
        </p:nvPicPr>
        <p:blipFill>
          <a:blip r:embed="rId2"/>
          <a:srcRect/>
          <a:stretch>
            <a:fillRect/>
          </a:stretch>
        </p:blipFill>
        <p:spPr bwMode="auto">
          <a:xfrm>
            <a:off x="1857356" y="1571612"/>
            <a:ext cx="5857916" cy="457203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diamond(in)">
                                      <p:cBhvr>
                                        <p:cTn id="12" dur="3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663300"/>
                </a:solidFill>
              </a:rPr>
              <a:t>Влияние наркотиков на деторождение.</a:t>
            </a:r>
            <a:endParaRPr lang="ru-RU" dirty="0">
              <a:solidFill>
                <a:srgbClr val="663300"/>
              </a:solidFill>
            </a:endParaRPr>
          </a:p>
        </p:txBody>
      </p:sp>
      <p:pic>
        <p:nvPicPr>
          <p:cNvPr id="20482" name="Picture 2" descr="C:\Users\123\Documents\Наркомания 1\syn__narkomanow.jpg"/>
          <p:cNvPicPr>
            <a:picLocks noGrp="1" noChangeAspect="1" noChangeArrowheads="1"/>
          </p:cNvPicPr>
          <p:nvPr>
            <p:ph idx="1"/>
          </p:nvPr>
        </p:nvPicPr>
        <p:blipFill>
          <a:blip r:embed="rId2"/>
          <a:srcRect/>
          <a:stretch>
            <a:fillRect/>
          </a:stretch>
        </p:blipFill>
        <p:spPr bwMode="auto">
          <a:xfrm>
            <a:off x="285720" y="1571612"/>
            <a:ext cx="8172480" cy="464347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diamond(out)">
                                      <p:cBhvr>
                                        <p:cTn id="12" dur="3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663300"/>
                </a:solidFill>
              </a:rPr>
              <a:t>Социальные последствия наркомании.</a:t>
            </a:r>
            <a:endParaRPr lang="ru-RU" dirty="0">
              <a:solidFill>
                <a:srgbClr val="663300"/>
              </a:solidFill>
            </a:endParaRPr>
          </a:p>
        </p:txBody>
      </p:sp>
      <p:pic>
        <p:nvPicPr>
          <p:cNvPr id="21507" name="Picture 3" descr="C:\Users\123\Documents\Наркомания 1\n5af.jpg"/>
          <p:cNvPicPr>
            <a:picLocks noGrp="1" noChangeAspect="1" noChangeArrowheads="1"/>
          </p:cNvPicPr>
          <p:nvPr>
            <p:ph idx="1"/>
          </p:nvPr>
        </p:nvPicPr>
        <p:blipFill>
          <a:blip r:embed="rId2"/>
          <a:srcRect/>
          <a:stretch>
            <a:fillRect/>
          </a:stretch>
        </p:blipFill>
        <p:spPr bwMode="auto">
          <a:xfrm>
            <a:off x="4643438" y="1857364"/>
            <a:ext cx="4143404" cy="3871949"/>
          </a:xfrm>
          <a:prstGeom prst="rect">
            <a:avLst/>
          </a:prstGeom>
          <a:noFill/>
        </p:spPr>
      </p:pic>
      <p:pic>
        <p:nvPicPr>
          <p:cNvPr id="21508" name="Picture 4" descr="C:\Users\123\Documents\Наркомания 1\post018.jpg"/>
          <p:cNvPicPr>
            <a:picLocks noChangeAspect="1" noChangeArrowheads="1"/>
          </p:cNvPicPr>
          <p:nvPr/>
        </p:nvPicPr>
        <p:blipFill>
          <a:blip r:embed="rId3"/>
          <a:srcRect/>
          <a:stretch>
            <a:fillRect/>
          </a:stretch>
        </p:blipFill>
        <p:spPr bwMode="auto">
          <a:xfrm>
            <a:off x="428596" y="1571612"/>
            <a:ext cx="3857652" cy="485778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diamond(in)">
                                      <p:cBhvr>
                                        <p:cTn id="12" dur="3000"/>
                                        <p:tgtEl>
                                          <p:spTgt spid="2150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diamond(in)">
                                      <p:cBhvr>
                                        <p:cTn id="17" dur="3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714480" y="1714488"/>
            <a:ext cx="2857520" cy="428628"/>
          </a:xfrm>
        </p:spPr>
        <p:txBody>
          <a:bodyPr>
            <a:noAutofit/>
          </a:bodyPr>
          <a:lstStyle/>
          <a:p>
            <a:endParaRPr lang="ru-RU" sz="1600" dirty="0">
              <a:solidFill>
                <a:srgbClr val="663300"/>
              </a:solidFill>
            </a:endParaRPr>
          </a:p>
        </p:txBody>
      </p:sp>
      <p:pic>
        <p:nvPicPr>
          <p:cNvPr id="22531" name="Picture 3" descr="C:\Users\123\Documents\Наркомания 1\10-1.jpg"/>
          <p:cNvPicPr>
            <a:picLocks noChangeAspect="1" noChangeArrowheads="1"/>
          </p:cNvPicPr>
          <p:nvPr/>
        </p:nvPicPr>
        <p:blipFill>
          <a:blip r:embed="rId2"/>
          <a:srcRect/>
          <a:stretch>
            <a:fillRect/>
          </a:stretch>
        </p:blipFill>
        <p:spPr bwMode="auto">
          <a:xfrm>
            <a:off x="897677" y="1000108"/>
            <a:ext cx="6942396" cy="5286412"/>
          </a:xfrm>
          <a:prstGeom prst="rect">
            <a:avLst/>
          </a:prstGeom>
          <a:noFill/>
        </p:spPr>
      </p:pic>
      <p:sp>
        <p:nvSpPr>
          <p:cNvPr id="6" name="Содержимое 5"/>
          <p:cNvSpPr>
            <a:spLocks noGrp="1"/>
          </p:cNvSpPr>
          <p:nvPr>
            <p:ph idx="1"/>
          </p:nvPr>
        </p:nvSpPr>
        <p:spPr>
          <a:xfrm>
            <a:off x="457200" y="6263640"/>
            <a:ext cx="6972320" cy="45719"/>
          </a:xfrm>
        </p:spPr>
        <p:txBody>
          <a:bodyPr>
            <a:normAutofit fontScale="25000" lnSpcReduction="20000"/>
          </a:bodyPr>
          <a:lstStyle/>
          <a:p>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ox(in)">
                                      <p:cBhvr>
                                        <p:cTn id="7" dur="5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ru-RU" sz="3200" dirty="0" smtClean="0">
                <a:solidFill>
                  <a:srgbClr val="663300"/>
                </a:solidFill>
              </a:rPr>
              <a:t>Приёмы противостояния давлению</a:t>
            </a:r>
            <a:endParaRPr lang="ru-RU" sz="3200" dirty="0">
              <a:solidFill>
                <a:srgbClr val="663300"/>
              </a:solidFill>
            </a:endParaRPr>
          </a:p>
        </p:txBody>
      </p:sp>
      <p:sp>
        <p:nvSpPr>
          <p:cNvPr id="3" name="Содержимое 2"/>
          <p:cNvSpPr>
            <a:spLocks noGrp="1"/>
          </p:cNvSpPr>
          <p:nvPr>
            <p:ph idx="1"/>
          </p:nvPr>
        </p:nvSpPr>
        <p:spPr>
          <a:xfrm>
            <a:off x="457200" y="1285860"/>
            <a:ext cx="8229600" cy="4929222"/>
          </a:xfrm>
        </p:spPr>
        <p:txBody>
          <a:bodyPr>
            <a:noAutofit/>
          </a:bodyPr>
          <a:lstStyle/>
          <a:p>
            <a:pPr lvl="0"/>
            <a:r>
              <a:rPr lang="ru-RU" sz="2000" b="1" dirty="0" smtClean="0"/>
              <a:t>Если вас склоняют делать то, что вам не хочется, то прежде всего вам следует оценить ситуацию, в которой вы оказались.</a:t>
            </a:r>
          </a:p>
          <a:p>
            <a:pPr lvl="0"/>
            <a:r>
              <a:rPr lang="ru-RU" sz="2000" b="1" dirty="0" smtClean="0"/>
              <a:t>Подумайте, где вы, с кем вы и почему. Оцените действия и реакцию тех людей, которые вас окружают.</a:t>
            </a:r>
          </a:p>
          <a:p>
            <a:pPr lvl="0"/>
            <a:r>
              <a:rPr lang="ru-RU" sz="2000" b="1" dirty="0" smtClean="0"/>
              <a:t>Помните,  что  нервозность и страх – это нормальная реакция в сложной ситуации, поэтому не стоит впадать в панику.</a:t>
            </a:r>
          </a:p>
          <a:p>
            <a:pPr lvl="0"/>
            <a:r>
              <a:rPr lang="ru-RU" sz="2000" b="1" dirty="0" smtClean="0"/>
              <a:t>Оценив ситуацию, вам необходимо подумать о возможных последствиях вашего решения:</a:t>
            </a:r>
          </a:p>
          <a:p>
            <a:r>
              <a:rPr lang="ru-RU" sz="2000" b="1" dirty="0" smtClean="0"/>
              <a:t>1)как вы будете чувствовать себя завтра;</a:t>
            </a:r>
          </a:p>
          <a:p>
            <a:r>
              <a:rPr lang="ru-RU" sz="2000" b="1" dirty="0" smtClean="0"/>
              <a:t>2)не пожалеете ли вы о принятом решении;</a:t>
            </a:r>
          </a:p>
          <a:p>
            <a:r>
              <a:rPr lang="ru-RU" sz="2000" b="1" dirty="0" smtClean="0"/>
              <a:t>3) не доставит ли ваше решение много хлопот, а то и бед вам и вашим родителям;</a:t>
            </a:r>
          </a:p>
          <a:p>
            <a:r>
              <a:rPr lang="ru-RU" sz="2000" b="1" dirty="0" smtClean="0"/>
              <a:t>4)насколько ваше решение отразится на вашем здоровье.</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85728"/>
            <a:ext cx="7258072" cy="714380"/>
          </a:xfrm>
        </p:spPr>
        <p:txBody>
          <a:bodyPr>
            <a:normAutofit fontScale="90000"/>
          </a:bodyPr>
          <a:lstStyle/>
          <a:p>
            <a:endParaRPr lang="ru-RU" dirty="0"/>
          </a:p>
        </p:txBody>
      </p:sp>
      <p:sp>
        <p:nvSpPr>
          <p:cNvPr id="3" name="Содержимое 2"/>
          <p:cNvSpPr>
            <a:spLocks noGrp="1"/>
          </p:cNvSpPr>
          <p:nvPr>
            <p:ph idx="1"/>
          </p:nvPr>
        </p:nvSpPr>
        <p:spPr>
          <a:xfrm>
            <a:off x="457200" y="285728"/>
            <a:ext cx="8229600" cy="6023632"/>
          </a:xfrm>
        </p:spPr>
        <p:txBody>
          <a:bodyPr>
            <a:normAutofit fontScale="70000" lnSpcReduction="20000"/>
          </a:bodyPr>
          <a:lstStyle/>
          <a:p>
            <a:pPr lvl="0"/>
            <a:r>
              <a:rPr lang="ru-RU" b="1" dirty="0" smtClean="0"/>
              <a:t>Не утешайте себя мыслью, что ничего такого с вами не случится. Лучше сразу осознать все последствия принятого вами решения (поступка).</a:t>
            </a:r>
          </a:p>
          <a:p>
            <a:pPr lvl="0"/>
            <a:r>
              <a:rPr lang="ru-RU" b="1" dirty="0" smtClean="0"/>
              <a:t>Если вы решили сказать «нет», говорите об этом спокойно, твёрдо, ровным голосом, не выдавайте свой страх и беспокойство. Иначе, можно создать впечатление о неуверенности в своём решении и сожалении о нём, что даёт возможность говорящему усилить на вас давление.</a:t>
            </a:r>
          </a:p>
          <a:p>
            <a:pPr lvl="0"/>
            <a:r>
              <a:rPr lang="ru-RU" b="1" dirty="0" smtClean="0"/>
              <a:t>Произнося «нет», старайтесь смотреть человеку прямо в глаза.</a:t>
            </a:r>
          </a:p>
          <a:p>
            <a:pPr lvl="0"/>
            <a:r>
              <a:rPr lang="ru-RU" b="1" dirty="0" smtClean="0"/>
              <a:t>Если вас склоняют к употреблению спиртных напитков или наркотиков, предлагают попробовать незнакомый препарат, таблетки, вы всегда можете сказать: «Нет, не буду. Не хочу. Мне это не нравится и т. д.»</a:t>
            </a:r>
          </a:p>
          <a:p>
            <a:pPr lvl="0"/>
            <a:r>
              <a:rPr lang="ru-RU" b="1" dirty="0" smtClean="0"/>
              <a:t>Если вам не так просто отказаться, то вы можете сделать вид, что у вас появилась срочная необходимость позвонить или куда-то отлучиться.</a:t>
            </a:r>
          </a:p>
          <a:p>
            <a:pPr lvl="0"/>
            <a:r>
              <a:rPr lang="ru-RU" b="1" dirty="0" smtClean="0"/>
              <a:t>Не забывайте о том, что вы идёте навстречу , дискотеку, в компанию, где употребляют спиртное или другие вредные вещества.</a:t>
            </a:r>
          </a:p>
          <a:p>
            <a:pPr lvl="0"/>
            <a:r>
              <a:rPr lang="ru-RU" b="1" dirty="0" smtClean="0"/>
              <a:t>Помните, выбор за вами. И пусть он будет правильным.</a:t>
            </a:r>
          </a:p>
          <a:p>
            <a:pPr>
              <a:buNone/>
            </a:pPr>
            <a:endParaRPr lang="ru-RU" dirty="0" smtClean="0"/>
          </a:p>
          <a:p>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285984" y="1417636"/>
            <a:ext cx="4643470" cy="82537"/>
          </a:xfrm>
        </p:spPr>
        <p:txBody>
          <a:bodyPr>
            <a:normAutofit fontScale="90000"/>
          </a:bodyPr>
          <a:lstStyle/>
          <a:p>
            <a:endParaRPr lang="ru-RU" dirty="0"/>
          </a:p>
        </p:txBody>
      </p:sp>
      <p:pic>
        <p:nvPicPr>
          <p:cNvPr id="23554" name="Picture 2" descr="C:\Users\123\Documents\Наркомания 1\200706261100203.jpg"/>
          <p:cNvPicPr>
            <a:picLocks noGrp="1" noChangeAspect="1" noChangeArrowheads="1"/>
          </p:cNvPicPr>
          <p:nvPr>
            <p:ph idx="1"/>
          </p:nvPr>
        </p:nvPicPr>
        <p:blipFill>
          <a:blip r:embed="rId2"/>
          <a:srcRect/>
          <a:stretch>
            <a:fillRect/>
          </a:stretch>
        </p:blipFill>
        <p:spPr bwMode="auto">
          <a:xfrm>
            <a:off x="1142976" y="714356"/>
            <a:ext cx="7000923" cy="564360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amond(in)">
                                      <p:cBhvr>
                                        <p:cTn id="7" dur="3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Autofit/>
          </a:bodyPr>
          <a:lstStyle/>
          <a:p>
            <a:r>
              <a:rPr lang="ru-RU" sz="3600" dirty="0" smtClean="0">
                <a:solidFill>
                  <a:srgbClr val="663300"/>
                </a:solidFill>
              </a:rPr>
              <a:t>Умей сказать «Нет».</a:t>
            </a:r>
            <a:endParaRPr lang="ru-RU" sz="3600" dirty="0">
              <a:solidFill>
                <a:srgbClr val="663300"/>
              </a:solidFill>
            </a:endParaRPr>
          </a:p>
        </p:txBody>
      </p:sp>
      <p:sp>
        <p:nvSpPr>
          <p:cNvPr id="3" name="Содержимое 2"/>
          <p:cNvSpPr>
            <a:spLocks noGrp="1"/>
          </p:cNvSpPr>
          <p:nvPr>
            <p:ph idx="1"/>
          </p:nvPr>
        </p:nvSpPr>
        <p:spPr>
          <a:xfrm>
            <a:off x="457200" y="785794"/>
            <a:ext cx="8229600" cy="5523566"/>
          </a:xfrm>
        </p:spPr>
        <p:txBody>
          <a:bodyPr>
            <a:noAutofit/>
          </a:bodyPr>
          <a:lstStyle/>
          <a:p>
            <a:r>
              <a:rPr lang="ru-RU" b="1" dirty="0" smtClean="0"/>
              <a:t>Вариант 1: Ты идёшь на дискотеку и встречаешь ребят, которые предлагают тебе красивую таблетку.</a:t>
            </a:r>
          </a:p>
          <a:p>
            <a:endParaRPr lang="ru-RU" b="1" dirty="0" smtClean="0"/>
          </a:p>
          <a:p>
            <a:r>
              <a:rPr lang="ru-RU" b="1" dirty="0" smtClean="0"/>
              <a:t>Вариант 2: В школьном дворе тебя подозвали ребята и предлагают попробовать «травку».</a:t>
            </a:r>
          </a:p>
          <a:p>
            <a:pPr>
              <a:buNone/>
            </a:pPr>
            <a:endParaRPr lang="ru-RU" b="1" dirty="0" smtClean="0"/>
          </a:p>
          <a:p>
            <a:r>
              <a:rPr lang="ru-RU" b="1" dirty="0" smtClean="0"/>
              <a:t>Вариант 3: вечером, возвращаясь домой, ты сталкиваешься на лестничной площадке с компанией соседских ребят, все они курят, протягивают сигарету и тебе. Но запах дыма сигареты странный.</a:t>
            </a:r>
          </a:p>
          <a:p>
            <a:pPr>
              <a:buNone/>
            </a:pPr>
            <a:endParaRPr lang="ru-RU"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rgbClr val="663300"/>
                </a:solidFill>
              </a:rPr>
              <a:t>Миф 1.</a:t>
            </a:r>
            <a:endParaRPr lang="ru-RU" sz="4000" dirty="0">
              <a:solidFill>
                <a:srgbClr val="663300"/>
              </a:solidFill>
            </a:endParaRPr>
          </a:p>
        </p:txBody>
      </p:sp>
      <p:sp>
        <p:nvSpPr>
          <p:cNvPr id="3" name="Содержимое 2"/>
          <p:cNvSpPr>
            <a:spLocks noGrp="1"/>
          </p:cNvSpPr>
          <p:nvPr>
            <p:ph idx="1"/>
          </p:nvPr>
        </p:nvSpPr>
        <p:spPr>
          <a:xfrm>
            <a:off x="457200" y="1857364"/>
            <a:ext cx="8229600" cy="4451996"/>
          </a:xfrm>
        </p:spPr>
        <p:txBody>
          <a:bodyPr>
            <a:normAutofit fontScale="70000" lnSpcReduction="20000"/>
          </a:bodyPr>
          <a:lstStyle/>
          <a:p>
            <a:pPr>
              <a:buNone/>
            </a:pPr>
            <a:r>
              <a:rPr lang="ru-RU" dirty="0" smtClean="0"/>
              <a:t>  </a:t>
            </a:r>
            <a:r>
              <a:rPr lang="ru-RU" sz="3000" b="1" dirty="0" smtClean="0"/>
              <a:t>Употребление наркотиков не болезнь, а баловство, дурная привычка.</a:t>
            </a:r>
          </a:p>
          <a:p>
            <a:endParaRPr lang="ru-RU" dirty="0" smtClean="0"/>
          </a:p>
          <a:p>
            <a:endParaRPr lang="ru-RU" dirty="0" smtClean="0"/>
          </a:p>
          <a:p>
            <a:pPr>
              <a:buNone/>
            </a:pPr>
            <a:r>
              <a:rPr lang="ru-RU" dirty="0" smtClean="0"/>
              <a:t>         </a:t>
            </a:r>
            <a:r>
              <a:rPr lang="ru-RU" sz="3300" b="1" dirty="0" smtClean="0"/>
              <a:t>Употребление наркотиков очень скоро приводит к возникновению болезни, название которой – наркомания. Основной симптом этой страшной болезни – зависимость от употребления наркотика, начинающего играть в обмене веществ человека такую же  роль, как воздух, вода и пища. Если эту болезнь вовремя не остановить, она приводит к ранней и мучительной смерти, поскольку изменения в организме становятся необратимыми.</a:t>
            </a:r>
            <a:endParaRPr lang="ru-RU" b="1" dirty="0" smtClean="0"/>
          </a:p>
          <a:p>
            <a:pPr>
              <a:buNone/>
            </a:pPr>
            <a:r>
              <a:rPr lang="ru-RU" dirty="0" smtClean="0"/>
              <a:t>  </a:t>
            </a:r>
            <a:endParaRPr lang="ru-RU" dirty="0"/>
          </a:p>
        </p:txBody>
      </p:sp>
      <p:pic>
        <p:nvPicPr>
          <p:cNvPr id="1026" name="Picture 2" descr="C:\Users\123\Documents\Наркомания 1\narkoman.jpg"/>
          <p:cNvPicPr>
            <a:picLocks noChangeAspect="1" noChangeArrowheads="1"/>
          </p:cNvPicPr>
          <p:nvPr/>
        </p:nvPicPr>
        <p:blipFill>
          <a:blip r:embed="rId2"/>
          <a:srcRect/>
          <a:stretch>
            <a:fillRect/>
          </a:stretch>
        </p:blipFill>
        <p:spPr bwMode="auto">
          <a:xfrm>
            <a:off x="785786" y="214290"/>
            <a:ext cx="2286016" cy="152401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r>
              <a:rPr lang="ru-RU" sz="4400" dirty="0" smtClean="0">
                <a:solidFill>
                  <a:srgbClr val="663300"/>
                </a:solidFill>
              </a:rPr>
              <a:t>Наркомания … Её называют «смертью в таблетках», «смертью в рассрочку».</a:t>
            </a:r>
            <a:endParaRPr lang="ru-RU" dirty="0"/>
          </a:p>
        </p:txBody>
      </p:sp>
      <p:pic>
        <p:nvPicPr>
          <p:cNvPr id="4" name="Picture 2" descr="C:\Users\123\Documents\Наркомания 1\01120831.jpg"/>
          <p:cNvPicPr>
            <a:picLocks noGrp="1" noChangeAspect="1" noChangeArrowheads="1"/>
          </p:cNvPicPr>
          <p:nvPr>
            <p:ph idx="1"/>
          </p:nvPr>
        </p:nvPicPr>
        <p:blipFill>
          <a:blip r:embed="rId2"/>
          <a:srcRect/>
          <a:stretch>
            <a:fillRect/>
          </a:stretch>
        </p:blipFill>
        <p:spPr bwMode="auto">
          <a:xfrm>
            <a:off x="1071538" y="2077070"/>
            <a:ext cx="7015750" cy="42094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solidFill>
                  <a:srgbClr val="663300"/>
                </a:solidFill>
              </a:rPr>
              <a:t>Миф 2.</a:t>
            </a:r>
            <a:endParaRPr lang="ru-RU" dirty="0"/>
          </a:p>
        </p:txBody>
      </p:sp>
      <p:sp>
        <p:nvSpPr>
          <p:cNvPr id="3" name="Содержимое 2"/>
          <p:cNvSpPr>
            <a:spLocks noGrp="1"/>
          </p:cNvSpPr>
          <p:nvPr>
            <p:ph idx="1"/>
          </p:nvPr>
        </p:nvSpPr>
        <p:spPr>
          <a:xfrm>
            <a:off x="457200" y="2143116"/>
            <a:ext cx="8229600" cy="4166244"/>
          </a:xfrm>
        </p:spPr>
        <p:txBody>
          <a:bodyPr>
            <a:normAutofit fontScale="92500" lnSpcReduction="10000"/>
          </a:bodyPr>
          <a:lstStyle/>
          <a:p>
            <a:pPr>
              <a:buNone/>
            </a:pPr>
            <a:r>
              <a:rPr lang="ru-RU" dirty="0" smtClean="0"/>
              <a:t>     </a:t>
            </a:r>
            <a:r>
              <a:rPr lang="ru-RU" sz="3200" b="1" dirty="0" smtClean="0"/>
              <a:t>Наркомания излечима.</a:t>
            </a:r>
            <a:endParaRPr lang="ru-RU" b="1" dirty="0" smtClean="0"/>
          </a:p>
          <a:p>
            <a:pPr>
              <a:buNone/>
            </a:pPr>
            <a:r>
              <a:rPr lang="ru-RU" dirty="0" smtClean="0"/>
              <a:t>         </a:t>
            </a:r>
          </a:p>
          <a:p>
            <a:pPr>
              <a:buNone/>
            </a:pPr>
            <a:r>
              <a:rPr lang="ru-RU" dirty="0" smtClean="0"/>
              <a:t>             </a:t>
            </a:r>
            <a:r>
              <a:rPr lang="ru-RU" b="1" dirty="0" smtClean="0"/>
              <a:t>Наркомания неизлечима. Иногда болезнь переходит в скрытую форму, и стоит только после долгого лечения хоть раз попробовать наркотик, как болезнь вспыхивает снова, приобретая ещё более тяжёлые формы. Поэтому считается, что наркоман даже длительное время воздерживающийся от употребления наркотиков, является хронически больным.</a:t>
            </a:r>
            <a:endParaRPr lang="ru-RU" b="1" dirty="0"/>
          </a:p>
        </p:txBody>
      </p:sp>
      <p:pic>
        <p:nvPicPr>
          <p:cNvPr id="2050" name="Picture 2" descr="C:\Users\123\Documents\Наркомания 1\narkoman1.jpg"/>
          <p:cNvPicPr>
            <a:picLocks noChangeAspect="1" noChangeArrowheads="1"/>
          </p:cNvPicPr>
          <p:nvPr/>
        </p:nvPicPr>
        <p:blipFill>
          <a:blip r:embed="rId2" cstate="print"/>
          <a:srcRect/>
          <a:stretch>
            <a:fillRect/>
          </a:stretch>
        </p:blipFill>
        <p:spPr bwMode="auto">
          <a:xfrm>
            <a:off x="1000100" y="285728"/>
            <a:ext cx="1723838" cy="1766703"/>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circle(in)">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solidFill>
                  <a:srgbClr val="663300"/>
                </a:solidFill>
              </a:rPr>
              <a:t>Миф 3.</a:t>
            </a:r>
            <a:endParaRPr lang="ru-RU" dirty="0"/>
          </a:p>
        </p:txBody>
      </p:sp>
      <p:sp>
        <p:nvSpPr>
          <p:cNvPr id="3" name="Содержимое 2"/>
          <p:cNvSpPr>
            <a:spLocks noGrp="1"/>
          </p:cNvSpPr>
          <p:nvPr>
            <p:ph idx="1"/>
          </p:nvPr>
        </p:nvSpPr>
        <p:spPr>
          <a:xfrm>
            <a:off x="457200" y="2143116"/>
            <a:ext cx="8229600" cy="4166244"/>
          </a:xfrm>
        </p:spPr>
        <p:txBody>
          <a:bodyPr>
            <a:normAutofit fontScale="85000" lnSpcReduction="20000"/>
          </a:bodyPr>
          <a:lstStyle/>
          <a:p>
            <a:pPr>
              <a:buNone/>
            </a:pPr>
            <a:r>
              <a:rPr lang="ru-RU" dirty="0" smtClean="0"/>
              <a:t> </a:t>
            </a:r>
            <a:r>
              <a:rPr lang="ru-RU" b="1" dirty="0" smtClean="0"/>
              <a:t>Наркотиком могут поделиться просто так, по</a:t>
            </a:r>
          </a:p>
          <a:p>
            <a:pPr>
              <a:buNone/>
            </a:pPr>
            <a:r>
              <a:rPr lang="ru-RU" b="1" dirty="0" smtClean="0"/>
              <a:t> доброте душевной.</a:t>
            </a:r>
          </a:p>
          <a:p>
            <a:pPr>
              <a:buNone/>
            </a:pPr>
            <a:endParaRPr lang="ru-RU" b="1" dirty="0" smtClean="0"/>
          </a:p>
          <a:p>
            <a:pPr>
              <a:buNone/>
            </a:pPr>
            <a:r>
              <a:rPr lang="ru-RU" b="1" dirty="0" smtClean="0"/>
              <a:t>           Есть такая поговорка «Бесплатный сыр бывает только в мышеловке». Наркотики сначала предлагают бесплатно, человек привыкает, и тогда с него начинают требовать деньги. Человеку с каждым разом требуется всё больше наркотика и денег, соответственно, тоже. И вот уже для того чтобы каждый день иметь свою дозу, наркоман начинает приучать к наркотикам своих знакомых. За каждого новичка он получает бесплатную дозу.</a:t>
            </a:r>
            <a:endParaRPr lang="ru-RU" b="1" dirty="0"/>
          </a:p>
        </p:txBody>
      </p:sp>
      <p:pic>
        <p:nvPicPr>
          <p:cNvPr id="3074" name="Picture 2" descr="C:\Users\123\Documents\Наркомания 1\R006-6325.jpg"/>
          <p:cNvPicPr>
            <a:picLocks noChangeAspect="1" noChangeArrowheads="1"/>
          </p:cNvPicPr>
          <p:nvPr/>
        </p:nvPicPr>
        <p:blipFill>
          <a:blip r:embed="rId2"/>
          <a:srcRect/>
          <a:stretch>
            <a:fillRect/>
          </a:stretch>
        </p:blipFill>
        <p:spPr bwMode="auto">
          <a:xfrm>
            <a:off x="857224" y="214290"/>
            <a:ext cx="2428892" cy="184444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circle(in)">
                                      <p:cBhvr>
                                        <p:cTn id="18" dur="2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solidFill>
                  <a:srgbClr val="663300"/>
                </a:solidFill>
              </a:rPr>
              <a:t>Миф 4.</a:t>
            </a:r>
            <a:endParaRPr lang="ru-RU" dirty="0"/>
          </a:p>
        </p:txBody>
      </p:sp>
      <p:sp>
        <p:nvSpPr>
          <p:cNvPr id="3" name="Содержимое 2"/>
          <p:cNvSpPr>
            <a:spLocks noGrp="1"/>
          </p:cNvSpPr>
          <p:nvPr>
            <p:ph idx="1"/>
          </p:nvPr>
        </p:nvSpPr>
        <p:spPr>
          <a:xfrm>
            <a:off x="457200" y="2071678"/>
            <a:ext cx="8229600" cy="4237682"/>
          </a:xfrm>
        </p:spPr>
        <p:txBody>
          <a:bodyPr>
            <a:normAutofit fontScale="92500" lnSpcReduction="20000"/>
          </a:bodyPr>
          <a:lstStyle/>
          <a:p>
            <a:pPr>
              <a:buNone/>
            </a:pPr>
            <a:r>
              <a:rPr lang="ru-RU" dirty="0" smtClean="0"/>
              <a:t>     </a:t>
            </a:r>
            <a:r>
              <a:rPr lang="ru-RU" sz="3200" b="1" dirty="0" smtClean="0"/>
              <a:t>Нюхать клей, глотать таблетки – это баловство, не имеющее отношения к наркомании.</a:t>
            </a:r>
          </a:p>
          <a:p>
            <a:pPr>
              <a:buNone/>
            </a:pPr>
            <a:endParaRPr lang="ru-RU" dirty="0" smtClean="0"/>
          </a:p>
          <a:p>
            <a:pPr>
              <a:buNone/>
            </a:pPr>
            <a:r>
              <a:rPr lang="ru-RU" dirty="0" smtClean="0"/>
              <a:t>       </a:t>
            </a:r>
          </a:p>
          <a:p>
            <a:pPr>
              <a:buNone/>
            </a:pPr>
            <a:r>
              <a:rPr lang="ru-RU" dirty="0" smtClean="0"/>
              <a:t>          </a:t>
            </a:r>
            <a:r>
              <a:rPr lang="ru-RU" sz="3200" b="1" dirty="0" smtClean="0"/>
              <a:t>Это токсикомания. Употребление этих веществ вызывает привыкание и зависимость, таким образом, токсикомания является разновидностью наркомании.</a:t>
            </a:r>
            <a:endParaRPr lang="ru-RU" b="1" dirty="0"/>
          </a:p>
        </p:txBody>
      </p:sp>
      <p:pic>
        <p:nvPicPr>
          <p:cNvPr id="4098" name="Picture 2" descr="C:\Users\123\Documents\Наркомания 1\6-093218-narkomaniy-1.jpg"/>
          <p:cNvPicPr>
            <a:picLocks noChangeAspect="1" noChangeArrowheads="1"/>
          </p:cNvPicPr>
          <p:nvPr/>
        </p:nvPicPr>
        <p:blipFill>
          <a:blip r:embed="rId2"/>
          <a:srcRect/>
          <a:stretch>
            <a:fillRect/>
          </a:stretch>
        </p:blipFill>
        <p:spPr bwMode="auto">
          <a:xfrm>
            <a:off x="857224" y="142852"/>
            <a:ext cx="1785950" cy="17859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circle(in)">
                                      <p:cBhvr>
                                        <p:cTn id="15" dur="20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solidFill>
                  <a:srgbClr val="663300"/>
                </a:solidFill>
              </a:rPr>
              <a:t>Миф 5.</a:t>
            </a:r>
            <a:endParaRPr lang="ru-RU" dirty="0"/>
          </a:p>
        </p:txBody>
      </p:sp>
      <p:sp>
        <p:nvSpPr>
          <p:cNvPr id="3" name="Содержимое 2"/>
          <p:cNvSpPr>
            <a:spLocks noGrp="1"/>
          </p:cNvSpPr>
          <p:nvPr>
            <p:ph idx="1"/>
          </p:nvPr>
        </p:nvSpPr>
        <p:spPr>
          <a:xfrm>
            <a:off x="457200" y="1785926"/>
            <a:ext cx="8229600" cy="4523434"/>
          </a:xfrm>
        </p:spPr>
        <p:txBody>
          <a:bodyPr>
            <a:normAutofit fontScale="85000" lnSpcReduction="20000"/>
          </a:bodyPr>
          <a:lstStyle/>
          <a:p>
            <a:pPr>
              <a:buNone/>
            </a:pPr>
            <a:r>
              <a:rPr lang="ru-RU" dirty="0" smtClean="0"/>
              <a:t>     </a:t>
            </a:r>
            <a:r>
              <a:rPr lang="ru-RU" b="1" dirty="0" smtClean="0"/>
              <a:t>При употреблении наркотика ощущения настолько приятны и необычны, что стоит ради этого рискнуть.</a:t>
            </a:r>
          </a:p>
          <a:p>
            <a:pPr>
              <a:buNone/>
            </a:pPr>
            <a:endParaRPr lang="ru-RU" dirty="0" smtClean="0"/>
          </a:p>
          <a:p>
            <a:pPr>
              <a:buNone/>
            </a:pPr>
            <a:r>
              <a:rPr lang="ru-RU" dirty="0" smtClean="0"/>
              <a:t>       </a:t>
            </a:r>
          </a:p>
          <a:p>
            <a:pPr>
              <a:buNone/>
            </a:pPr>
            <a:r>
              <a:rPr lang="ru-RU" dirty="0" smtClean="0"/>
              <a:t>  </a:t>
            </a:r>
            <a:r>
              <a:rPr lang="ru-RU" b="1" dirty="0" err="1" smtClean="0"/>
              <a:t>Эйфорическое</a:t>
            </a:r>
            <a:r>
              <a:rPr lang="ru-RU" b="1" dirty="0" smtClean="0"/>
              <a:t> состояние, ради которого человек начинает принимать наркотики, длится от 3 до 5 минут. А остальные 1-3 часа нередко сопровождаются бредом и кошмарными галлюцинациями. Часто наркотик вызывает у начинающих тошноту и рвоту, резкую сухость во рту и сердцебиение. Иногда вместо удовольствия наступает состояние внезапного страха – так называемая наркоманами «измена». Без наркотиков больной испытывает ужасное состояние – «ломку» </a:t>
            </a:r>
            <a:endParaRPr lang="ru-RU" b="1" dirty="0"/>
          </a:p>
        </p:txBody>
      </p:sp>
      <p:pic>
        <p:nvPicPr>
          <p:cNvPr id="5122" name="Picture 2" descr="C:\Users\123\Documents\Наркомания 1\870.jpg"/>
          <p:cNvPicPr>
            <a:picLocks noChangeAspect="1" noChangeArrowheads="1"/>
          </p:cNvPicPr>
          <p:nvPr/>
        </p:nvPicPr>
        <p:blipFill>
          <a:blip r:embed="rId2"/>
          <a:srcRect/>
          <a:stretch>
            <a:fillRect/>
          </a:stretch>
        </p:blipFill>
        <p:spPr bwMode="auto">
          <a:xfrm>
            <a:off x="1142976" y="142852"/>
            <a:ext cx="1500198" cy="160973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circle(in)">
                                      <p:cBhvr>
                                        <p:cTn id="15" dur="20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solidFill>
                  <a:srgbClr val="663300"/>
                </a:solidFill>
              </a:rPr>
              <a:t>Миф 6.</a:t>
            </a:r>
            <a:endParaRPr lang="ru-RU" dirty="0"/>
          </a:p>
        </p:txBody>
      </p:sp>
      <p:sp>
        <p:nvSpPr>
          <p:cNvPr id="3" name="Содержимое 2"/>
          <p:cNvSpPr>
            <a:spLocks noGrp="1"/>
          </p:cNvSpPr>
          <p:nvPr>
            <p:ph idx="1"/>
          </p:nvPr>
        </p:nvSpPr>
        <p:spPr>
          <a:xfrm>
            <a:off x="457200" y="2000240"/>
            <a:ext cx="8229600" cy="4309120"/>
          </a:xfrm>
        </p:spPr>
        <p:txBody>
          <a:bodyPr>
            <a:normAutofit fontScale="70000" lnSpcReduction="20000"/>
          </a:bodyPr>
          <a:lstStyle/>
          <a:p>
            <a:pPr>
              <a:buNone/>
            </a:pPr>
            <a:r>
              <a:rPr lang="ru-RU" dirty="0" smtClean="0"/>
              <a:t>       </a:t>
            </a:r>
            <a:r>
              <a:rPr lang="ru-RU" sz="3300" b="1" dirty="0" smtClean="0"/>
              <a:t>По внешнему виду и образу жизни наркоманы ничем не отличаются от окружающих.</a:t>
            </a:r>
          </a:p>
          <a:p>
            <a:pPr>
              <a:buNone/>
            </a:pPr>
            <a:r>
              <a:rPr lang="ru-RU" sz="3300" b="1" dirty="0" smtClean="0"/>
              <a:t>         </a:t>
            </a:r>
          </a:p>
          <a:p>
            <a:pPr>
              <a:buNone/>
            </a:pPr>
            <a:r>
              <a:rPr lang="ru-RU" dirty="0" smtClean="0"/>
              <a:t>        </a:t>
            </a:r>
            <a:r>
              <a:rPr lang="ru-RU" sz="3100" b="1" dirty="0" smtClean="0"/>
              <a:t>По мере привыкания к наркотикам меняется внешний вид и образ жизни наркомана. Часто появляется бессонница. У наркомана расширены зрачки, застывшее, лишённое мимики бледное лицо, дрожащие, с исколотыми и воспалёнными венами руки, очень сильная худоба. Кожа становится серо-жёлтой, дряблой, появляется ломкость ногтей и волос, наступает преждевременное старение и снижение интеллекта, вплоть до слабоумия. Меняется поведение и образ жизни наркомана, его мысли об одном –«добыть» и принять дозу.</a:t>
            </a:r>
          </a:p>
          <a:p>
            <a:pPr>
              <a:buNone/>
            </a:pPr>
            <a:r>
              <a:rPr lang="ru-RU" sz="3100" b="1" dirty="0" smtClean="0"/>
              <a:t> </a:t>
            </a:r>
          </a:p>
          <a:p>
            <a:endParaRPr lang="ru-RU" sz="3100" b="1" dirty="0"/>
          </a:p>
        </p:txBody>
      </p:sp>
      <p:pic>
        <p:nvPicPr>
          <p:cNvPr id="6146" name="Picture 2" descr="C:\Users\123\Documents\Наркомания 1\м4.jpg"/>
          <p:cNvPicPr>
            <a:picLocks noChangeAspect="1" noChangeArrowheads="1"/>
          </p:cNvPicPr>
          <p:nvPr/>
        </p:nvPicPr>
        <p:blipFill>
          <a:blip r:embed="rId2"/>
          <a:srcRect/>
          <a:stretch>
            <a:fillRect/>
          </a:stretch>
        </p:blipFill>
        <p:spPr bwMode="auto">
          <a:xfrm>
            <a:off x="857224" y="357166"/>
            <a:ext cx="1928826" cy="137161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circle(in)">
                                      <p:cBhvr>
                                        <p:cTn id="18" dur="20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643174" y="4500570"/>
            <a:ext cx="4143404"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зззвзввлл</a:t>
            </a:r>
            <a:endParaRPr lang="ru-RU" dirty="0"/>
          </a:p>
        </p:txBody>
      </p:sp>
      <p:sp>
        <p:nvSpPr>
          <p:cNvPr id="2" name="Заголовок 1"/>
          <p:cNvSpPr>
            <a:spLocks noGrp="1"/>
          </p:cNvSpPr>
          <p:nvPr>
            <p:ph type="title"/>
          </p:nvPr>
        </p:nvSpPr>
        <p:spPr/>
        <p:txBody>
          <a:bodyPr>
            <a:noAutofit/>
          </a:bodyPr>
          <a:lstStyle/>
          <a:p>
            <a:r>
              <a:rPr lang="ru-RU" sz="3200" dirty="0" smtClean="0">
                <a:solidFill>
                  <a:srgbClr val="663300"/>
                </a:solidFill>
              </a:rPr>
              <a:t>Статистика злоупотребления </a:t>
            </a:r>
            <a:r>
              <a:rPr lang="ru-RU" sz="3200" dirty="0" err="1" smtClean="0">
                <a:solidFill>
                  <a:srgbClr val="663300"/>
                </a:solidFill>
              </a:rPr>
              <a:t>психоактивных</a:t>
            </a:r>
            <a:r>
              <a:rPr lang="ru-RU" sz="3200" dirty="0" smtClean="0">
                <a:solidFill>
                  <a:srgbClr val="663300"/>
                </a:solidFill>
              </a:rPr>
              <a:t> веществ в России</a:t>
            </a:r>
            <a:endParaRPr lang="ru-RU" sz="3200" dirty="0">
              <a:solidFill>
                <a:srgbClr val="663300"/>
              </a:solidFill>
            </a:endParaRPr>
          </a:p>
        </p:txBody>
      </p:sp>
      <p:sp>
        <p:nvSpPr>
          <p:cNvPr id="3" name="Содержимое 2"/>
          <p:cNvSpPr>
            <a:spLocks noGrp="1"/>
          </p:cNvSpPr>
          <p:nvPr>
            <p:ph idx="1"/>
          </p:nvPr>
        </p:nvSpPr>
        <p:spPr/>
        <p:txBody>
          <a:bodyPr>
            <a:normAutofit/>
          </a:bodyPr>
          <a:lstStyle/>
          <a:p>
            <a:pPr>
              <a:buNone/>
            </a:pPr>
            <a:r>
              <a:rPr lang="ru-RU" sz="1400" dirty="0" smtClean="0"/>
              <a:t>        </a:t>
            </a:r>
            <a:r>
              <a:rPr lang="ru-RU" sz="1600" b="1" dirty="0" err="1" smtClean="0"/>
              <a:t>Психоактивные</a:t>
            </a:r>
            <a:endParaRPr lang="ru-RU" sz="1600" b="1" dirty="0" smtClean="0"/>
          </a:p>
          <a:p>
            <a:pPr>
              <a:buNone/>
            </a:pPr>
            <a:r>
              <a:rPr lang="ru-RU" sz="1600" b="1" dirty="0" smtClean="0"/>
              <a:t>               вещества</a:t>
            </a:r>
          </a:p>
          <a:p>
            <a:pPr>
              <a:buNone/>
            </a:pPr>
            <a:r>
              <a:rPr lang="ru-RU" sz="1800" b="1" dirty="0" smtClean="0"/>
              <a:t>                                                                                                                              </a:t>
            </a:r>
          </a:p>
          <a:p>
            <a:pPr>
              <a:buNone/>
            </a:pPr>
            <a:r>
              <a:rPr lang="ru-RU" sz="1800" b="1" dirty="0" smtClean="0"/>
              <a:t>                                                                                                               алкоголь </a:t>
            </a:r>
          </a:p>
          <a:p>
            <a:pPr>
              <a:buNone/>
            </a:pPr>
            <a:endParaRPr lang="ru-RU" sz="1800" b="1" dirty="0" smtClean="0"/>
          </a:p>
          <a:p>
            <a:pPr>
              <a:buNone/>
            </a:pPr>
            <a:endParaRPr lang="ru-RU" sz="1800" b="1" dirty="0" smtClean="0"/>
          </a:p>
          <a:p>
            <a:pPr>
              <a:buNone/>
            </a:pPr>
            <a:r>
              <a:rPr lang="ru-RU" sz="1800" b="1" dirty="0" smtClean="0"/>
              <a:t>                                                                                                                табак </a:t>
            </a:r>
            <a:r>
              <a:rPr lang="ru-RU" sz="1600" b="1" dirty="0" smtClean="0"/>
              <a:t> </a:t>
            </a:r>
          </a:p>
          <a:p>
            <a:pPr>
              <a:buNone/>
            </a:pPr>
            <a:endParaRPr lang="ru-RU" sz="1600" b="1" dirty="0" smtClean="0"/>
          </a:p>
          <a:p>
            <a:pPr>
              <a:buNone/>
            </a:pPr>
            <a:endParaRPr lang="ru-RU" sz="1600" b="1" dirty="0" smtClean="0"/>
          </a:p>
          <a:p>
            <a:pPr>
              <a:buNone/>
            </a:pPr>
            <a:endParaRPr lang="ru-RU" sz="1600" b="1" dirty="0" smtClean="0"/>
          </a:p>
          <a:p>
            <a:pPr>
              <a:buNone/>
            </a:pPr>
            <a:r>
              <a:rPr lang="ru-RU" sz="1600" b="1" dirty="0" smtClean="0"/>
              <a:t>                                                                                                    взрослые       </a:t>
            </a:r>
            <a:r>
              <a:rPr lang="ru-RU" sz="1600" b="1" dirty="0" err="1" smtClean="0"/>
              <a:t>нарко</a:t>
            </a:r>
            <a:r>
              <a:rPr lang="ru-RU" sz="1600" b="1" dirty="0" smtClean="0"/>
              <a:t>-</a:t>
            </a:r>
          </a:p>
          <a:p>
            <a:pPr>
              <a:buNone/>
            </a:pPr>
            <a:r>
              <a:rPr lang="ru-RU" sz="1600" b="1" dirty="0" smtClean="0"/>
              <a:t>                                                                                                    от 30 лет         тики</a:t>
            </a:r>
          </a:p>
          <a:p>
            <a:pPr>
              <a:buNone/>
            </a:pPr>
            <a:r>
              <a:rPr lang="ru-RU" sz="1600" b="1" dirty="0" smtClean="0"/>
              <a:t>                                                                                                                            </a:t>
            </a:r>
          </a:p>
          <a:p>
            <a:pPr>
              <a:buNone/>
            </a:pPr>
            <a:r>
              <a:rPr lang="ru-RU" sz="1600" b="1" dirty="0" smtClean="0"/>
              <a:t>                                      0%                                50%                              100%                                                                                                                         </a:t>
            </a:r>
            <a:endParaRPr lang="ru-RU" sz="1600" b="1" dirty="0"/>
          </a:p>
        </p:txBody>
      </p:sp>
      <p:cxnSp>
        <p:nvCxnSpPr>
          <p:cNvPr id="7" name="Прямая со стрелкой 6"/>
          <p:cNvCxnSpPr/>
          <p:nvPr/>
        </p:nvCxnSpPr>
        <p:spPr>
          <a:xfrm rot="5400000" flipH="1" flipV="1">
            <a:off x="750067" y="3607595"/>
            <a:ext cx="378621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2643174" y="5500702"/>
            <a:ext cx="428628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2643174" y="3286124"/>
            <a:ext cx="4143404"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мммууу</a:t>
            </a:r>
            <a:endParaRPr lang="ru-RU" dirty="0"/>
          </a:p>
        </p:txBody>
      </p:sp>
      <p:sp>
        <p:nvSpPr>
          <p:cNvPr id="15" name="Прямоугольник 14"/>
          <p:cNvSpPr/>
          <p:nvPr/>
        </p:nvSpPr>
        <p:spPr>
          <a:xfrm>
            <a:off x="2643174" y="2000240"/>
            <a:ext cx="4143404"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643174" y="2000240"/>
            <a:ext cx="1785950" cy="10001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40%</a:t>
            </a:r>
            <a:endParaRPr lang="ru-RU" b="1" dirty="0">
              <a:solidFill>
                <a:schemeClr val="tx1"/>
              </a:solidFill>
            </a:endParaRPr>
          </a:p>
        </p:txBody>
      </p:sp>
      <p:sp>
        <p:nvSpPr>
          <p:cNvPr id="17" name="Прямоугольник 16"/>
          <p:cNvSpPr/>
          <p:nvPr/>
        </p:nvSpPr>
        <p:spPr>
          <a:xfrm>
            <a:off x="2643174" y="3286124"/>
            <a:ext cx="2143140" cy="5000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50% </a:t>
            </a:r>
          </a:p>
          <a:p>
            <a:pPr algn="ctr"/>
            <a:r>
              <a:rPr lang="ru-RU" sz="1600" b="1" dirty="0" smtClean="0">
                <a:solidFill>
                  <a:schemeClr val="tx1"/>
                </a:solidFill>
              </a:rPr>
              <a:t>мужчины</a:t>
            </a:r>
            <a:endParaRPr lang="ru-RU" sz="1600" b="1" dirty="0">
              <a:solidFill>
                <a:schemeClr val="tx1"/>
              </a:solidFill>
            </a:endParaRPr>
          </a:p>
        </p:txBody>
      </p:sp>
      <p:sp>
        <p:nvSpPr>
          <p:cNvPr id="18" name="Прямоугольник 17"/>
          <p:cNvSpPr/>
          <p:nvPr/>
        </p:nvSpPr>
        <p:spPr>
          <a:xfrm>
            <a:off x="2643174" y="3786190"/>
            <a:ext cx="1214446" cy="5000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25%</a:t>
            </a:r>
          </a:p>
          <a:p>
            <a:pPr algn="ctr"/>
            <a:r>
              <a:rPr lang="ru-RU" sz="1600" b="1" dirty="0" smtClean="0">
                <a:solidFill>
                  <a:schemeClr val="tx1"/>
                </a:solidFill>
              </a:rPr>
              <a:t>женщины</a:t>
            </a:r>
            <a:endParaRPr lang="ru-RU" sz="1600" b="1" dirty="0">
              <a:solidFill>
                <a:schemeClr val="tx1"/>
              </a:solidFill>
            </a:endParaRPr>
          </a:p>
        </p:txBody>
      </p:sp>
      <p:sp>
        <p:nvSpPr>
          <p:cNvPr id="19" name="Прямоугольник 18"/>
          <p:cNvSpPr/>
          <p:nvPr/>
        </p:nvSpPr>
        <p:spPr>
          <a:xfrm>
            <a:off x="2643174" y="4500570"/>
            <a:ext cx="2928958" cy="10001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 млн. человек</a:t>
            </a:r>
          </a:p>
          <a:p>
            <a:pPr algn="ctr"/>
            <a:r>
              <a:rPr lang="ru-RU" b="1" dirty="0" smtClean="0">
                <a:solidFill>
                  <a:schemeClr val="tx1"/>
                </a:solidFill>
              </a:rPr>
              <a:t>молодёжь до 30 лет</a:t>
            </a:r>
            <a:endParaRPr lang="ru-RU" b="1"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2000" fill="hold"/>
                                        <p:tgtEl>
                                          <p:spTgt spid="16"/>
                                        </p:tgtEl>
                                        <p:attrNameLst>
                                          <p:attrName>ppt_x</p:attrName>
                                        </p:attrNameLst>
                                      </p:cBhvr>
                                      <p:tavLst>
                                        <p:tav tm="0">
                                          <p:val>
                                            <p:strVal val="#ppt_x"/>
                                          </p:val>
                                        </p:tav>
                                        <p:tav tm="100000">
                                          <p:val>
                                            <p:strVal val="#ppt_x"/>
                                          </p:val>
                                        </p:tav>
                                      </p:tavLst>
                                    </p:anim>
                                    <p:anim calcmode="lin" valueType="num">
                                      <p:cBhvr additive="base">
                                        <p:cTn id="25"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2000" fill="hold"/>
                                        <p:tgtEl>
                                          <p:spTgt spid="17"/>
                                        </p:tgtEl>
                                        <p:attrNameLst>
                                          <p:attrName>ppt_x</p:attrName>
                                        </p:attrNameLst>
                                      </p:cBhvr>
                                      <p:tavLst>
                                        <p:tav tm="0">
                                          <p:val>
                                            <p:strVal val="#ppt_x"/>
                                          </p:val>
                                        </p:tav>
                                        <p:tav tm="100000">
                                          <p:val>
                                            <p:strVal val="#ppt_x"/>
                                          </p:val>
                                        </p:tav>
                                      </p:tavLst>
                                    </p:anim>
                                    <p:anim calcmode="lin" valueType="num">
                                      <p:cBhvr additive="base">
                                        <p:cTn id="35" dur="20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2000" fill="hold"/>
                                        <p:tgtEl>
                                          <p:spTgt spid="18"/>
                                        </p:tgtEl>
                                        <p:attrNameLst>
                                          <p:attrName>ppt_x</p:attrName>
                                        </p:attrNameLst>
                                      </p:cBhvr>
                                      <p:tavLst>
                                        <p:tav tm="0">
                                          <p:val>
                                            <p:strVal val="#ppt_x"/>
                                          </p:val>
                                        </p:tav>
                                        <p:tav tm="100000">
                                          <p:val>
                                            <p:strVal val="#ppt_x"/>
                                          </p:val>
                                        </p:tav>
                                      </p:tavLst>
                                    </p:anim>
                                    <p:anim calcmode="lin" valueType="num">
                                      <p:cBhvr additive="base">
                                        <p:cTn id="39"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additive="base">
                                        <p:cTn id="44"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10" end="10"/>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 calcmode="lin" valueType="num">
                                      <p:cBhvr additive="base">
                                        <p:cTn id="48"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 calcmode="lin" valueType="num">
                                      <p:cBhvr additive="base">
                                        <p:cTn id="52"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3">
                                            <p:txEl>
                                              <p:pRg st="12" end="12"/>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2000" fill="hold"/>
                                        <p:tgtEl>
                                          <p:spTgt spid="19"/>
                                        </p:tgtEl>
                                        <p:attrNameLst>
                                          <p:attrName>ppt_x</p:attrName>
                                        </p:attrNameLst>
                                      </p:cBhvr>
                                      <p:tavLst>
                                        <p:tav tm="0">
                                          <p:val>
                                            <p:strVal val="#ppt_x"/>
                                          </p:val>
                                        </p:tav>
                                        <p:tav tm="100000">
                                          <p:val>
                                            <p:strVal val="#ppt_x"/>
                                          </p:val>
                                        </p:tav>
                                      </p:tavLst>
                                    </p:anim>
                                    <p:anim calcmode="lin" valueType="num">
                                      <p:cBhvr additive="base">
                                        <p:cTn id="57"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solidFill>
                <a:srgbClr val="663300"/>
              </a:solidFill>
            </a:endParaRPr>
          </a:p>
        </p:txBody>
      </p:sp>
      <p:sp>
        <p:nvSpPr>
          <p:cNvPr id="3" name="Содержимое 2"/>
          <p:cNvSpPr>
            <a:spLocks noGrp="1"/>
          </p:cNvSpPr>
          <p:nvPr>
            <p:ph idx="1"/>
          </p:nvPr>
        </p:nvSpPr>
        <p:spPr>
          <a:xfrm>
            <a:off x="457200" y="2000240"/>
            <a:ext cx="8229600" cy="4309120"/>
          </a:xfrm>
        </p:spPr>
        <p:txBody>
          <a:bodyPr>
            <a:normAutofit lnSpcReduction="10000"/>
          </a:bodyPr>
          <a:lstStyle/>
          <a:p>
            <a:pPr>
              <a:buNone/>
            </a:pPr>
            <a:r>
              <a:rPr lang="ru-RU" dirty="0" smtClean="0"/>
              <a:t>    </a:t>
            </a:r>
            <a:r>
              <a:rPr lang="ru-RU" b="1" dirty="0" smtClean="0"/>
              <a:t>«Путь в тысячу километров начинается с первого шага», - гласит народная мудрость. И только от самого человека зависит, каким будет этот путь, эта тысяча километров, т. е. вся его жизнь: здоровой и счастливой или мрачной и рано разрушенной. И если ваш первый шаг будет неверным, если вы этот шаг сделаете к плохому, начнёте употреблять наркотики, то и ваш путь может оказаться намного короче тысячи километров.</a:t>
            </a:r>
          </a:p>
          <a:p>
            <a:endParaRPr lang="ru-RU" dirty="0"/>
          </a:p>
        </p:txBody>
      </p:sp>
      <p:pic>
        <p:nvPicPr>
          <p:cNvPr id="1026" name="Picture 2" descr="C:\Users\123\Documents\Наркомания 1\tabl_4%5B97416%5D(265x200).jpg"/>
          <p:cNvPicPr>
            <a:picLocks noChangeAspect="1" noChangeArrowheads="1"/>
          </p:cNvPicPr>
          <p:nvPr/>
        </p:nvPicPr>
        <p:blipFill>
          <a:blip r:embed="rId2"/>
          <a:srcRect/>
          <a:stretch>
            <a:fillRect/>
          </a:stretch>
        </p:blipFill>
        <p:spPr bwMode="auto">
          <a:xfrm>
            <a:off x="3071802" y="285728"/>
            <a:ext cx="2357454" cy="164307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4186238" cy="500066"/>
          </a:xfrm>
        </p:spPr>
        <p:txBody>
          <a:bodyPr>
            <a:normAutofit fontScale="90000"/>
          </a:bodyPr>
          <a:lstStyle/>
          <a:p>
            <a:endParaRPr lang="ru-RU" dirty="0"/>
          </a:p>
        </p:txBody>
      </p:sp>
      <p:pic>
        <p:nvPicPr>
          <p:cNvPr id="1031" name="Picture 7" descr="F:\наркомания\наркомания 002.jpg"/>
          <p:cNvPicPr>
            <a:picLocks noGrp="1" noChangeAspect="1" noChangeArrowheads="1"/>
          </p:cNvPicPr>
          <p:nvPr>
            <p:ph idx="1"/>
          </p:nvPr>
        </p:nvPicPr>
        <p:blipFill>
          <a:blip r:embed="rId2"/>
          <a:srcRect/>
          <a:stretch>
            <a:fillRect/>
          </a:stretch>
        </p:blipFill>
        <p:spPr bwMode="auto">
          <a:xfrm>
            <a:off x="357158" y="285728"/>
            <a:ext cx="4286280" cy="5357850"/>
          </a:xfrm>
          <a:prstGeom prst="rect">
            <a:avLst/>
          </a:prstGeom>
          <a:noFill/>
        </p:spPr>
      </p:pic>
      <p:sp>
        <p:nvSpPr>
          <p:cNvPr id="14" name="TextBox 13"/>
          <p:cNvSpPr txBox="1"/>
          <p:nvPr/>
        </p:nvSpPr>
        <p:spPr>
          <a:xfrm>
            <a:off x="5000628" y="285728"/>
            <a:ext cx="4143372" cy="5643602"/>
          </a:xfrm>
          <a:prstGeom prst="rect">
            <a:avLst/>
          </a:prstGeom>
          <a:noFill/>
        </p:spPr>
        <p:txBody>
          <a:bodyPr wrap="square" rtlCol="0">
            <a:spAutoFit/>
          </a:bodyPr>
          <a:lstStyle/>
          <a:p>
            <a:endParaRPr lang="ru-RU" sz="3600" b="1" i="1" dirty="0" smtClean="0">
              <a:solidFill>
                <a:srgbClr val="000066"/>
              </a:solidFill>
            </a:endParaRPr>
          </a:p>
          <a:p>
            <a:r>
              <a:rPr lang="ru-RU" sz="3600" b="1" i="1" dirty="0" smtClean="0">
                <a:solidFill>
                  <a:srgbClr val="000066"/>
                </a:solidFill>
              </a:rPr>
              <a:t>Друзья пусть настоящие</a:t>
            </a:r>
          </a:p>
          <a:p>
            <a:r>
              <a:rPr lang="ru-RU" sz="3600" b="1" i="1" dirty="0" smtClean="0">
                <a:solidFill>
                  <a:srgbClr val="000066"/>
                </a:solidFill>
              </a:rPr>
              <a:t>С тобою будут рядом.</a:t>
            </a:r>
          </a:p>
          <a:p>
            <a:r>
              <a:rPr lang="ru-RU" sz="3600" b="1" i="1" dirty="0" smtClean="0">
                <a:solidFill>
                  <a:srgbClr val="000066"/>
                </a:solidFill>
              </a:rPr>
              <a:t>А мир наркотиков? </a:t>
            </a:r>
          </a:p>
          <a:p>
            <a:r>
              <a:rPr lang="ru-RU" sz="3600" b="1" i="1" dirty="0" smtClean="0">
                <a:solidFill>
                  <a:srgbClr val="000066"/>
                </a:solidFill>
              </a:rPr>
              <a:t>Зачем?</a:t>
            </a:r>
          </a:p>
          <a:p>
            <a:r>
              <a:rPr lang="ru-RU" sz="3600" b="1" i="1" dirty="0" smtClean="0">
                <a:solidFill>
                  <a:srgbClr val="000066"/>
                </a:solidFill>
              </a:rPr>
              <a:t>Нет, нам туда не надо!</a:t>
            </a:r>
            <a:endParaRPr lang="ru-RU" sz="3600" b="1" i="1" dirty="0">
              <a:solidFill>
                <a:srgbClr val="000066"/>
              </a:solidFill>
            </a:endParaRPr>
          </a:p>
        </p:txBody>
      </p:sp>
      <p:sp>
        <p:nvSpPr>
          <p:cNvPr id="5" name="TextBox 4"/>
          <p:cNvSpPr txBox="1"/>
          <p:nvPr/>
        </p:nvSpPr>
        <p:spPr>
          <a:xfrm>
            <a:off x="642910" y="5857892"/>
            <a:ext cx="3643338" cy="646331"/>
          </a:xfrm>
          <a:prstGeom prst="rect">
            <a:avLst/>
          </a:prstGeom>
          <a:noFill/>
        </p:spPr>
        <p:txBody>
          <a:bodyPr wrap="square" rtlCol="0">
            <a:spAutoFit/>
          </a:bodyPr>
          <a:lstStyle/>
          <a:p>
            <a:r>
              <a:rPr lang="ru-RU" b="1" dirty="0" smtClean="0"/>
              <a:t>Учитель ОБЖ: </a:t>
            </a:r>
            <a:r>
              <a:rPr lang="ru-RU" b="1" dirty="0" err="1" smtClean="0"/>
              <a:t>Помогова</a:t>
            </a:r>
            <a:r>
              <a:rPr lang="ru-RU" b="1" dirty="0" smtClean="0"/>
              <a:t> Е.А.</a:t>
            </a:r>
          </a:p>
          <a:p>
            <a:r>
              <a:rPr lang="ru-RU" b="1" dirty="0" smtClean="0"/>
              <a:t>Учащиеся 6 класса.</a:t>
            </a:r>
            <a:endParaRPr lang="ru-RU"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diamond(in)">
                                      <p:cBhvr>
                                        <p:cTn id="7" dur="2000"/>
                                        <p:tgtEl>
                                          <p:spTgt spid="103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82726"/>
          </a:xfrm>
        </p:spPr>
        <p:txBody>
          <a:bodyPr>
            <a:noAutofit/>
          </a:bodyPr>
          <a:lstStyle/>
          <a:p>
            <a:r>
              <a:rPr lang="ru-RU" sz="3600" dirty="0" smtClean="0">
                <a:solidFill>
                  <a:srgbClr val="663300"/>
                </a:solidFill>
              </a:rPr>
              <a:t>Наркомания( от греч.</a:t>
            </a:r>
            <a:r>
              <a:rPr lang="en-US" sz="3600" dirty="0" smtClean="0">
                <a:solidFill>
                  <a:srgbClr val="663300"/>
                </a:solidFill>
              </a:rPr>
              <a:t> </a:t>
            </a:r>
            <a:r>
              <a:rPr lang="en-US" sz="3600" dirty="0" err="1" smtClean="0">
                <a:solidFill>
                  <a:srgbClr val="663300"/>
                </a:solidFill>
              </a:rPr>
              <a:t>narke</a:t>
            </a:r>
            <a:r>
              <a:rPr lang="ru-RU" sz="3600" dirty="0" smtClean="0">
                <a:solidFill>
                  <a:srgbClr val="663300"/>
                </a:solidFill>
              </a:rPr>
              <a:t> –</a:t>
            </a:r>
            <a:r>
              <a:rPr lang="en-US" sz="3600" dirty="0" smtClean="0">
                <a:solidFill>
                  <a:srgbClr val="663300"/>
                </a:solidFill>
              </a:rPr>
              <a:t> </a:t>
            </a:r>
            <a:r>
              <a:rPr lang="ru-RU" sz="3600" dirty="0" smtClean="0">
                <a:solidFill>
                  <a:srgbClr val="663300"/>
                </a:solidFill>
              </a:rPr>
              <a:t>оцепенение, сон и мания – безумие, страсть, влечение)</a:t>
            </a:r>
            <a:endParaRPr lang="ru-RU" sz="3600" dirty="0">
              <a:solidFill>
                <a:srgbClr val="663300"/>
              </a:solidFill>
            </a:endParaRPr>
          </a:p>
        </p:txBody>
      </p:sp>
      <p:sp>
        <p:nvSpPr>
          <p:cNvPr id="3" name="Содержимое 2"/>
          <p:cNvSpPr>
            <a:spLocks noGrp="1"/>
          </p:cNvSpPr>
          <p:nvPr>
            <p:ph idx="1"/>
          </p:nvPr>
        </p:nvSpPr>
        <p:spPr>
          <a:xfrm>
            <a:off x="457200" y="2285992"/>
            <a:ext cx="8229600" cy="4023368"/>
          </a:xfrm>
        </p:spPr>
        <p:txBody>
          <a:bodyPr/>
          <a:lstStyle/>
          <a:p>
            <a:pPr>
              <a:buNone/>
            </a:pPr>
            <a:r>
              <a:rPr lang="ru-RU" dirty="0" smtClean="0"/>
              <a:t> </a:t>
            </a:r>
            <a:endParaRPr lang="ru-RU" dirty="0"/>
          </a:p>
        </p:txBody>
      </p:sp>
      <p:pic>
        <p:nvPicPr>
          <p:cNvPr id="1027" name="Picture 3" descr="C:\Users\123\Documents\Наркомания 1\250_5700c1225e8228adb3c6697ddd34bca4.jpg"/>
          <p:cNvPicPr>
            <a:picLocks noChangeAspect="1" noChangeArrowheads="1"/>
          </p:cNvPicPr>
          <p:nvPr/>
        </p:nvPicPr>
        <p:blipFill>
          <a:blip r:embed="rId2"/>
          <a:srcRect/>
          <a:stretch>
            <a:fillRect/>
          </a:stretch>
        </p:blipFill>
        <p:spPr bwMode="auto">
          <a:xfrm>
            <a:off x="642910" y="2143116"/>
            <a:ext cx="2143140" cy="2312990"/>
          </a:xfrm>
          <a:prstGeom prst="rect">
            <a:avLst/>
          </a:prstGeom>
          <a:noFill/>
        </p:spPr>
      </p:pic>
      <p:pic>
        <p:nvPicPr>
          <p:cNvPr id="1028" name="Picture 4" descr="C:\Users\123\Documents\Наркомания 1\0000000950.jpg"/>
          <p:cNvPicPr>
            <a:picLocks noChangeAspect="1" noChangeArrowheads="1"/>
          </p:cNvPicPr>
          <p:nvPr/>
        </p:nvPicPr>
        <p:blipFill>
          <a:blip r:embed="rId3"/>
          <a:srcRect/>
          <a:stretch>
            <a:fillRect/>
          </a:stretch>
        </p:blipFill>
        <p:spPr bwMode="auto">
          <a:xfrm>
            <a:off x="6500826" y="2071678"/>
            <a:ext cx="2000264" cy="2357454"/>
          </a:xfrm>
          <a:prstGeom prst="rect">
            <a:avLst/>
          </a:prstGeom>
          <a:noFill/>
        </p:spPr>
      </p:pic>
      <p:pic>
        <p:nvPicPr>
          <p:cNvPr id="1029" name="Picture 5" descr="C:\Users\123\Documents\Наркомания 1\untitled1.bmp"/>
          <p:cNvPicPr>
            <a:picLocks noChangeAspect="1" noChangeArrowheads="1"/>
          </p:cNvPicPr>
          <p:nvPr/>
        </p:nvPicPr>
        <p:blipFill>
          <a:blip r:embed="rId4"/>
          <a:srcRect/>
          <a:stretch>
            <a:fillRect/>
          </a:stretch>
        </p:blipFill>
        <p:spPr bwMode="auto">
          <a:xfrm>
            <a:off x="3357554" y="2928934"/>
            <a:ext cx="2505075" cy="2857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4)">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wheel(4)">
                                      <p:cBhvr>
                                        <p:cTn id="17" dur="20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heel(4)">
                                      <p:cBhvr>
                                        <p:cTn id="2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100" name="Picture 4" descr="C:\Users\123\Documents\Наркомания 1\files.jpg"/>
          <p:cNvPicPr>
            <a:picLocks noChangeAspect="1" noChangeArrowheads="1"/>
          </p:cNvPicPr>
          <p:nvPr/>
        </p:nvPicPr>
        <p:blipFill>
          <a:blip r:embed="rId3"/>
          <a:srcRect/>
          <a:stretch>
            <a:fillRect/>
          </a:stretch>
        </p:blipFill>
        <p:spPr bwMode="auto">
          <a:xfrm>
            <a:off x="285720" y="142852"/>
            <a:ext cx="8501122" cy="6429421"/>
          </a:xfrm>
          <a:prstGeom prst="rect">
            <a:avLst/>
          </a:prstGeom>
          <a:noFill/>
        </p:spPr>
      </p:pic>
      <p:sp>
        <p:nvSpPr>
          <p:cNvPr id="10" name="Содержимое 9"/>
          <p:cNvSpPr>
            <a:spLocks noGrp="1"/>
          </p:cNvSpPr>
          <p:nvPr>
            <p:ph idx="1"/>
          </p:nvPr>
        </p:nvSpPr>
        <p:spPr>
          <a:xfrm flipH="1" flipV="1">
            <a:off x="357158" y="6309360"/>
            <a:ext cx="100042" cy="48598"/>
          </a:xfrm>
        </p:spPr>
        <p:txBody>
          <a:bodyPr>
            <a:normAutofit fontScale="25000" lnSpcReduction="20000"/>
          </a:bodyPr>
          <a:lstStyle/>
          <a:p>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28597" y="642918"/>
            <a:ext cx="8001056" cy="285752"/>
          </a:xfrm>
        </p:spPr>
        <p:txBody>
          <a:bodyPr>
            <a:normAutofit fontScale="90000"/>
          </a:bodyPr>
          <a:lstStyle/>
          <a:p>
            <a:endParaRPr lang="ru-RU" dirty="0"/>
          </a:p>
        </p:txBody>
      </p:sp>
      <p:pic>
        <p:nvPicPr>
          <p:cNvPr id="11267" name="Picture 3" descr="C:\Users\123\Documents\Наркомания 1\1766626780_Lis1.jpg"/>
          <p:cNvPicPr>
            <a:picLocks noChangeAspect="1" noChangeArrowheads="1"/>
          </p:cNvPicPr>
          <p:nvPr/>
        </p:nvPicPr>
        <p:blipFill>
          <a:blip r:embed="rId2"/>
          <a:srcRect/>
          <a:stretch>
            <a:fillRect/>
          </a:stretch>
        </p:blipFill>
        <p:spPr bwMode="auto">
          <a:xfrm>
            <a:off x="373012" y="428604"/>
            <a:ext cx="4000555" cy="5143536"/>
          </a:xfrm>
          <a:prstGeom prst="rect">
            <a:avLst/>
          </a:prstGeom>
          <a:noFill/>
        </p:spPr>
      </p:pic>
      <p:pic>
        <p:nvPicPr>
          <p:cNvPr id="11268" name="Picture 4" descr="C:\Users\123\Documents\Наркомания 1\Narkoman-ris.jpg"/>
          <p:cNvPicPr>
            <a:picLocks noGrp="1" noChangeAspect="1" noChangeArrowheads="1"/>
          </p:cNvPicPr>
          <p:nvPr>
            <p:ph idx="1"/>
          </p:nvPr>
        </p:nvPicPr>
        <p:blipFill>
          <a:blip r:embed="rId3"/>
          <a:srcRect/>
          <a:stretch>
            <a:fillRect/>
          </a:stretch>
        </p:blipFill>
        <p:spPr bwMode="auto">
          <a:xfrm>
            <a:off x="4643439" y="428603"/>
            <a:ext cx="4291786" cy="518291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out)">
                                      <p:cBhvr>
                                        <p:cTn id="7" dur="3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amond(out)">
                                      <p:cBhvr>
                                        <p:cTn id="12" dur="3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7829576" cy="703282"/>
          </a:xfrm>
        </p:spPr>
        <p:txBody>
          <a:bodyPr>
            <a:normAutofit fontScale="90000"/>
          </a:bodyPr>
          <a:lstStyle/>
          <a:p>
            <a:endParaRPr lang="ru-RU" dirty="0"/>
          </a:p>
        </p:txBody>
      </p:sp>
      <p:pic>
        <p:nvPicPr>
          <p:cNvPr id="8194" name="Picture 2" descr="C:\Users\123\Documents\Наркомания 1\no19_22.jpg"/>
          <p:cNvPicPr>
            <a:picLocks noGrp="1" noChangeAspect="1" noChangeArrowheads="1"/>
          </p:cNvPicPr>
          <p:nvPr>
            <p:ph idx="1"/>
          </p:nvPr>
        </p:nvPicPr>
        <p:blipFill>
          <a:blip r:embed="rId2"/>
          <a:srcRect/>
          <a:stretch>
            <a:fillRect/>
          </a:stretch>
        </p:blipFill>
        <p:spPr bwMode="auto">
          <a:xfrm>
            <a:off x="388622" y="384915"/>
            <a:ext cx="8398219" cy="583016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a:bodyPr>
          <a:lstStyle/>
          <a:p>
            <a:endParaRPr lang="ru-RU" dirty="0"/>
          </a:p>
        </p:txBody>
      </p:sp>
      <p:sp>
        <p:nvSpPr>
          <p:cNvPr id="3" name="Содержимое 2"/>
          <p:cNvSpPr>
            <a:spLocks noGrp="1"/>
          </p:cNvSpPr>
          <p:nvPr>
            <p:ph idx="1"/>
          </p:nvPr>
        </p:nvSpPr>
        <p:spPr/>
        <p:txBody>
          <a:bodyPr/>
          <a:lstStyle/>
          <a:p>
            <a:endParaRPr lang="ru-RU" dirty="0"/>
          </a:p>
        </p:txBody>
      </p:sp>
      <p:pic>
        <p:nvPicPr>
          <p:cNvPr id="2050" name="Picture 2" descr="C:\Users\123\Documents\Наркомания 1\2sisley1.jpg"/>
          <p:cNvPicPr>
            <a:picLocks noChangeAspect="1" noChangeArrowheads="1"/>
          </p:cNvPicPr>
          <p:nvPr/>
        </p:nvPicPr>
        <p:blipFill>
          <a:blip r:embed="rId2"/>
          <a:srcRect/>
          <a:stretch>
            <a:fillRect/>
          </a:stretch>
        </p:blipFill>
        <p:spPr bwMode="auto">
          <a:xfrm>
            <a:off x="463492" y="285728"/>
            <a:ext cx="8153775" cy="6243659"/>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123\Documents\Наркомания 1\2sisley2.jpg"/>
          <p:cNvPicPr>
            <a:picLocks noGrp="1" noChangeAspect="1" noChangeArrowheads="1"/>
          </p:cNvPicPr>
          <p:nvPr>
            <p:ph idx="1"/>
          </p:nvPr>
        </p:nvPicPr>
        <p:blipFill>
          <a:blip r:embed="rId2"/>
          <a:srcRect/>
          <a:stretch>
            <a:fillRect/>
          </a:stretch>
        </p:blipFill>
        <p:spPr bwMode="auto">
          <a:xfrm>
            <a:off x="494019" y="285728"/>
            <a:ext cx="8078509" cy="593198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TotalTime>
  <Words>1103</Words>
  <Application>Microsoft Office PowerPoint</Application>
  <PresentationFormat>Экран (4:3)</PresentationFormat>
  <Paragraphs>105</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Апекс</vt:lpstr>
      <vt:lpstr>Моу  Большерудкинская  основная общеобразовательная школа</vt:lpstr>
      <vt:lpstr>Вопросы урока:</vt:lpstr>
      <vt:lpstr>Наркомания … Её называют «смертью в таблетках», «смертью в рассрочку».</vt:lpstr>
      <vt:lpstr>Наркомания( от греч. narke – оцепенение, сон и мания – безумие, страсть, влечение)</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Влияние наркотиков на чувство боли</vt:lpstr>
      <vt:lpstr>Влияние наркотиков на дыхание.</vt:lpstr>
      <vt:lpstr>Влияние наркотиков на сердечно-сосудистую систему.</vt:lpstr>
      <vt:lpstr>Влияние наркотиков на систему пищеварения.</vt:lpstr>
      <vt:lpstr>Влияние наркотиков на деторождение.</vt:lpstr>
      <vt:lpstr>Социальные последствия наркомании.</vt:lpstr>
      <vt:lpstr>Слайд 24</vt:lpstr>
      <vt:lpstr>Приёмы противостояния давлению</vt:lpstr>
      <vt:lpstr>Слайд 26</vt:lpstr>
      <vt:lpstr>Слайд 27</vt:lpstr>
      <vt:lpstr>Умей сказать «Нет».</vt:lpstr>
      <vt:lpstr>Миф 1.</vt:lpstr>
      <vt:lpstr>Миф 2.</vt:lpstr>
      <vt:lpstr>Миф 3.</vt:lpstr>
      <vt:lpstr>Миф 4.</vt:lpstr>
      <vt:lpstr>Миф 5.</vt:lpstr>
      <vt:lpstr>Миф 6.</vt:lpstr>
      <vt:lpstr>Статистика злоупотребления психоактивных веществ в России</vt:lpstr>
      <vt:lpstr> </vt:lpstr>
      <vt:lpstr>Слайд 37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Моу  Большерудкинская  основная общеобразовательная школа</dc:title>
  <dc:creator>123</dc:creator>
  <cp:lastModifiedBy>Илья</cp:lastModifiedBy>
  <cp:revision>59</cp:revision>
  <dcterms:created xsi:type="dcterms:W3CDTF">2010-09-03T11:54:18Z</dcterms:created>
  <dcterms:modified xsi:type="dcterms:W3CDTF">2010-09-06T11:56:55Z</dcterms:modified>
</cp:coreProperties>
</file>