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9" r:id="rId3"/>
    <p:sldId id="284" r:id="rId4"/>
    <p:sldId id="280" r:id="rId5"/>
    <p:sldId id="287" r:id="rId6"/>
    <p:sldId id="300" r:id="rId7"/>
    <p:sldId id="291" r:id="rId8"/>
    <p:sldId id="297" r:id="rId9"/>
    <p:sldId id="296" r:id="rId10"/>
    <p:sldId id="305" r:id="rId11"/>
    <p:sldId id="295" r:id="rId12"/>
    <p:sldId id="270" r:id="rId13"/>
    <p:sldId id="271" r:id="rId14"/>
    <p:sldId id="273" r:id="rId15"/>
    <p:sldId id="301" r:id="rId16"/>
    <p:sldId id="298" r:id="rId17"/>
    <p:sldId id="30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99"/>
    <a:srgbClr val="000099"/>
    <a:srgbClr val="663300"/>
    <a:srgbClr val="99FFCC"/>
    <a:srgbClr val="FF66CC"/>
    <a:srgbClr val="CC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9D16E2-1A8C-48F5-B6D6-C07BA943A7C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EF35A9-D24F-4A03-8712-347F82288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A811-AE90-4AA1-981E-1545E6C9D55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288C-A6AC-4AFB-8297-E081E8ACF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50F5-713E-4F14-82E9-89804EFDDF80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A447-D293-4471-9737-23B25CD42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2DDC-7C7B-4509-8352-791E5928C3C5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561F-C232-407D-A1A6-46B1FA1B9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799F-E8F9-484F-A33D-A2D0BE77E611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4BB6-0CAC-4554-8F34-59CDF3B4C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6092-7650-4AA7-9D56-AD36990C0B27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C0B3-A5F4-4CAD-9988-9E4EE40D4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155F-5081-4D82-836B-572D4D0E01B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D152-F72A-4E82-82C2-F75CC3EA1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B405-18D4-495A-85BA-230FA41D8B09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3098-9BD2-4823-A959-2193F22D0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462F-3535-4F27-A543-CDB4C4725B4A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409C-EC49-49CB-BBDA-7A8A3E636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AC7E-324D-4B59-BE28-17B2D21DF21D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B925-B5EA-4D26-83D4-B7B1AFBE0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81E2-2561-4746-AF90-26C722F1B04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AD08-D420-4146-AE48-45437B1D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6D4B-86B8-4C4B-9632-BF7E5154056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6A58-C743-4CC8-9103-C44942470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6BD1C-4D78-493F-8E51-0843DDBB39A0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801052-6ADF-493D-99D0-4B5CA67A3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jpeg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g408.imageshack.us/img408/2226/frames4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g408.imageshack.us/img408/2226/frames4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428604"/>
            <a:ext cx="6737165" cy="923330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113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</a:t>
            </a:r>
          </a:p>
        </p:txBody>
      </p:sp>
      <p:pic>
        <p:nvPicPr>
          <p:cNvPr id="2052" name="Рисунок 5" descr="83c94ddac64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2132856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«Правописание </a:t>
            </a:r>
            <a:r>
              <a:rPr lang="ru-RU" sz="3200" dirty="0" smtClean="0"/>
              <a:t>безударных падежных окончаний имён существительных единственного числа».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038699999 w 21600"/>
              <a:gd name="T1" fmla="*/ 0 h 21600"/>
              <a:gd name="T2" fmla="*/ 1532853176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055045401 w 21600"/>
              <a:gd name="T11" fmla="*/ 2147483647 h 21600"/>
              <a:gd name="T12" fmla="*/ 2110089234 w 21600"/>
              <a:gd name="T13" fmla="*/ 1752971164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084768121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434919913 w 21600"/>
              <a:gd name="T11" fmla="*/ 2147483647 h 21600"/>
              <a:gd name="T12" fmla="*/ 2147483647 w 21600"/>
              <a:gd name="T13" fmla="*/ 2129981985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8246" name="Picture 6" descr="sn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47" name="Picture 7" descr="sn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48" name="Picture 8" descr="sn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49" name="Picture 9" descr="sne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0" name="Picture 10" descr="sn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1" name="Picture 11" descr="sne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2" name="Picture 12" descr="sne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500694" y="0"/>
            <a:ext cx="1103313" cy="12684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3" name="Picture 13" descr="sne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4" name="Picture 14" descr="sn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5" name="Picture 15" descr="sn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43900" y="3857628"/>
            <a:ext cx="793750" cy="9128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6" name="Picture 16" descr="sn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7" name="Picture 17" descr="sne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8" name="Picture 18" descr="sn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59" name="Picture 19" descr="sne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60" name="Picture 20" descr="varezki2_resize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1" name="Picture 21" descr="varezki2_resize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62" name="Oval 22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8266" name="AutoShape 26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8267" name="Picture 27" descr="1198423906_0lik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68" name="Picture 28" descr="sne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69" name="Picture 29" descr="sne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70" name="Picture 30" descr="sne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71" name="Picture 31" descr="sne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072066" y="1214422"/>
            <a:ext cx="728663" cy="8366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72" name="Picture 32" descr="sne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285852" y="4786322"/>
            <a:ext cx="728662" cy="8366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73" name="Picture 33" descr="sne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858016" y="1928802"/>
            <a:ext cx="728662" cy="8366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8274" name="Picture 34" descr="sne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8275" name="AutoShape 35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8276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8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38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76"/>
                </p:tgtEl>
              </p:cMediaNode>
            </p:audio>
          </p:childTnLst>
        </p:cTn>
      </p:par>
    </p:tnLst>
    <p:bldLst>
      <p:bldP spid="138242" grpId="0" animBg="1"/>
      <p:bldP spid="138243" grpId="0" animBg="1"/>
      <p:bldP spid="138264" grpId="0" animBg="1"/>
      <p:bldP spid="138265" grpId="0" animBg="1"/>
      <p:bldP spid="138266" grpId="0" animBg="1"/>
      <p:bldP spid="138266" grpId="1" animBg="1"/>
      <p:bldP spid="1382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Выполните самостоятельно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0000FF"/>
                </a:solidFill>
              </a:rPr>
              <a:t>Работа в учебнике</a:t>
            </a:r>
          </a:p>
          <a:p>
            <a:pPr eaLnBrk="1" hangingPunct="1">
              <a:buFont typeface="Arial" charset="0"/>
              <a:buNone/>
              <a:defRPr/>
            </a:pPr>
            <a:endParaRPr lang="ru-RU" sz="4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 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5364" name="Рисунок 5" descr="83c94ddac64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371703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57166"/>
            <a:ext cx="76083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«Найди свою пару»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1643063"/>
            <a:ext cx="4071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Азбука – к мудрост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Своя земля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Делу время,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Трус своей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88" y="1643063"/>
            <a:ext cx="3786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потех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час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тен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 боится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ступенька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и в горст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 мила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714356"/>
            <a:ext cx="46005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2357438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Азбука – к мудрост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9063" y="2357438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00750" y="2286000"/>
            <a:ext cx="2071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ступенька.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3286125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Своя земля и в горст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3375" y="3286125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57938" y="3286125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мила.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50" y="4214813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Делу время, потех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14750" y="42148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29313" y="4286250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час.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88" y="5214938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Трус своей тен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14688" y="5214938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29250" y="5214938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боится.</a:t>
            </a:r>
          </a:p>
        </p:txBody>
      </p:sp>
      <p:sp>
        <p:nvSpPr>
          <p:cNvPr id="18447" name="Прямоугольник 16"/>
          <p:cNvSpPr>
            <a:spLocks noChangeArrowheads="1"/>
          </p:cNvSpPr>
          <p:nvPr/>
        </p:nvSpPr>
        <p:spPr bwMode="auto">
          <a:xfrm>
            <a:off x="4286250" y="2357438"/>
            <a:ext cx="191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(Д.п.,3 скл.) </a:t>
            </a:r>
          </a:p>
        </p:txBody>
      </p:sp>
      <p:sp>
        <p:nvSpPr>
          <p:cNvPr id="18448" name="Прямоугольник 19"/>
          <p:cNvSpPr>
            <a:spLocks noChangeArrowheads="1"/>
          </p:cNvSpPr>
          <p:nvPr/>
        </p:nvSpPr>
        <p:spPr bwMode="auto">
          <a:xfrm>
            <a:off x="4643438" y="3429000"/>
            <a:ext cx="193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(П.п.,3 скл.) </a:t>
            </a:r>
          </a:p>
        </p:txBody>
      </p:sp>
      <p:sp>
        <p:nvSpPr>
          <p:cNvPr id="18449" name="Прямоугольник 21"/>
          <p:cNvSpPr>
            <a:spLocks noChangeArrowheads="1"/>
          </p:cNvSpPr>
          <p:nvPr/>
        </p:nvSpPr>
        <p:spPr bwMode="auto">
          <a:xfrm>
            <a:off x="4071938" y="4357688"/>
            <a:ext cx="191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(Д.п.,1 скл.) </a:t>
            </a:r>
          </a:p>
        </p:txBody>
      </p:sp>
      <p:sp>
        <p:nvSpPr>
          <p:cNvPr id="18450" name="Прямоугольник 22"/>
          <p:cNvSpPr>
            <a:spLocks noChangeArrowheads="1"/>
          </p:cNvSpPr>
          <p:nvPr/>
        </p:nvSpPr>
        <p:spPr bwMode="auto">
          <a:xfrm>
            <a:off x="3571875" y="5286375"/>
            <a:ext cx="185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(Р.п.,3 скл.)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Мои рисунки\Зима\Зима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357188"/>
            <a:ext cx="66421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5000625"/>
            <a:ext cx="7643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опушились, иней, деревья, блестящим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929313"/>
            <a:ext cx="57864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лес, в, убор, красив, зимнем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smtClean="0"/>
          </a:p>
          <a:p>
            <a:endParaRPr lang="ru-RU" i="1" smtClean="0"/>
          </a:p>
          <a:p>
            <a:endParaRPr lang="ru-RU" i="1" smtClean="0"/>
          </a:p>
          <a:p>
            <a:endParaRPr lang="ru-RU" i="1" smtClean="0"/>
          </a:p>
          <a:p>
            <a:endParaRPr lang="ru-RU" i="1" smtClean="0"/>
          </a:p>
          <a:p>
            <a:endParaRPr lang="ru-RU" i="1" smtClean="0"/>
          </a:p>
          <a:p>
            <a:pPr>
              <a:buFont typeface="Arial" charset="0"/>
              <a:buNone/>
            </a:pPr>
            <a:r>
              <a:rPr lang="ru-RU" b="1" i="1" smtClean="0"/>
              <a:t>      Деревья опушились блестящим ине</a:t>
            </a:r>
            <a:r>
              <a:rPr lang="ru-RU" b="1" i="1" u="sng" smtClean="0"/>
              <a:t>ем.</a:t>
            </a:r>
            <a:r>
              <a:rPr lang="ru-RU" b="1" i="1" smtClean="0"/>
              <a:t>  </a:t>
            </a:r>
            <a:endParaRPr lang="ru-RU" b="1" smtClean="0"/>
          </a:p>
          <a:p>
            <a:pPr>
              <a:buFont typeface="Arial" charset="0"/>
              <a:buNone/>
            </a:pPr>
            <a:r>
              <a:rPr lang="ru-RU" b="1" i="1" smtClean="0"/>
              <a:t>         Красив лес в зимнем убор</a:t>
            </a:r>
            <a:r>
              <a:rPr lang="ru-RU" b="1" i="1" u="sng" smtClean="0"/>
              <a:t>е</a:t>
            </a:r>
            <a:r>
              <a:rPr lang="ru-RU" b="1" i="1" smtClean="0"/>
              <a:t>!</a:t>
            </a:r>
            <a:endParaRPr lang="ru-RU" b="1" smtClean="0"/>
          </a:p>
        </p:txBody>
      </p:sp>
      <p:pic>
        <p:nvPicPr>
          <p:cNvPr id="4" name="Picture 2" descr="E:\Мои рисунки\Зима\Зима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5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617538"/>
            <a:ext cx="8229600" cy="6240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Я сегодня на уроке учился____________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Я работал с _____________настроением.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Я________доволен собой.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Я испытывал затруднения, когда _________________ .</a:t>
            </a:r>
          </a:p>
        </p:txBody>
      </p:sp>
      <p:pic>
        <p:nvPicPr>
          <p:cNvPr id="23555" name="Picture 4" descr="8a9007d6eb73b482f79821ede54a06c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88" y="0"/>
            <a:ext cx="22860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b"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YD9A0CALEK2IRCA5TDD5KCARU1HYJCA8DQ1N7CAYIGVAICABM3U65CAAPN09NCAI400X0CAT0CBY2CANXWVFYCAG7HL77CADC8IGJCA5BQPBPCAYS1XM1CAM45EZDCAY03GYACA01DVY0CANTYL09CAONA9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042988" y="404813"/>
            <a:ext cx="7056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</a:t>
            </a:r>
            <a:r>
              <a:rPr lang="ru-RU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омашнее задание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3350" y="1341438"/>
            <a:ext cx="6862763" cy="5183187"/>
            <a:chOff x="1338" y="165"/>
            <a:chExt cx="3855" cy="3990"/>
          </a:xfrm>
        </p:grpSpPr>
        <p:pic>
          <p:nvPicPr>
            <p:cNvPr id="22536" name="Picture 8" descr="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8" y="165"/>
              <a:ext cx="3855" cy="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657" y="693"/>
              <a:ext cx="2223" cy="458"/>
            </a:xfrm>
            <a:prstGeom prst="rect">
              <a:avLst/>
            </a:prstGeom>
            <a:solidFill>
              <a:srgbClr val="148614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ru-RU" sz="3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132138" y="1916113"/>
            <a:ext cx="5688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Мамуля\Рабочий стол\Коллекция картинок\Рисунок18.pn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1643042" y="357166"/>
            <a:ext cx="6286544" cy="555153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496"/>
            <a:ext cx="8229600" cy="373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Терпенье и труд к</a:t>
            </a:r>
            <a:b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успехам приведут.</a:t>
            </a:r>
            <a:endParaRPr lang="ru-RU" sz="60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333399"/>
                </a:solidFill>
              </a:rPr>
              <a:t/>
            </a:r>
            <a:br>
              <a:rPr lang="ru-RU" sz="4000" b="1" smtClean="0">
                <a:solidFill>
                  <a:srgbClr val="333399"/>
                </a:solidFill>
              </a:rPr>
            </a:br>
            <a:endParaRPr lang="ru-RU" sz="4000" b="1" smtClean="0">
              <a:solidFill>
                <a:srgbClr val="333399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0"/>
            <a:ext cx="9144000" cy="59499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b="1" i="1" u="sng" dirty="0" smtClean="0">
                <a:solidFill>
                  <a:srgbClr val="000066"/>
                </a:solidFill>
              </a:rPr>
              <a:t>Чтобы правильно писать безударное окончание существительного надо: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i="1" u="sng" dirty="0" smtClean="0">
                <a:solidFill>
                  <a:srgbClr val="000066"/>
                </a:solidFill>
              </a:rPr>
              <a:t>Шаг 1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Определить падеж.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i="1" u="sng" dirty="0" smtClean="0">
                <a:solidFill>
                  <a:srgbClr val="000066"/>
                </a:solidFill>
              </a:rPr>
              <a:t> Шаг 2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  </a:t>
            </a:r>
            <a:r>
              <a:rPr lang="ru-RU" sz="2800" b="1" dirty="0" smtClean="0">
                <a:solidFill>
                  <a:srgbClr val="0000FF"/>
                </a:solidFill>
              </a:rPr>
              <a:t>Определить склонение.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u="sng" dirty="0" smtClean="0">
                <a:solidFill>
                  <a:srgbClr val="000066"/>
                </a:solidFill>
              </a:rPr>
              <a:t> Шаг 3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00FF"/>
                </a:solidFill>
              </a:rPr>
              <a:t>Вспомнить окончание существительного этого склонения в нужном падеже</a:t>
            </a:r>
            <a:r>
              <a:rPr lang="ru-RU" sz="2400" b="1" i="1" dirty="0" smtClean="0">
                <a:solidFill>
                  <a:srgbClr val="0000FF"/>
                </a:solidFill>
              </a:rPr>
              <a:t>.</a:t>
            </a:r>
            <a:endParaRPr lang="ru-RU" sz="2800" b="1" i="1" u="sng" dirty="0" smtClean="0">
              <a:solidFill>
                <a:srgbClr val="0000FF"/>
              </a:solidFill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i="1" u="sng" dirty="0" smtClean="0">
                <a:solidFill>
                  <a:srgbClr val="000066"/>
                </a:solidFill>
              </a:rPr>
              <a:t>Шаг 4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  По «волшебному» слову проверить окончание существительного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(1скл.- весна, 2скл.- окно, 3скл.- степь)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0000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0099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87450" y="0"/>
            <a:ext cx="6275388" cy="584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333399"/>
                </a:solidFill>
              </a:rPr>
              <a:t>Алгоритм работы</a:t>
            </a:r>
            <a:r>
              <a:rPr lang="ru-RU" sz="3200" b="1" dirty="0">
                <a:solidFill>
                  <a:srgbClr val="333399"/>
                </a:solidFill>
              </a:rPr>
              <a:t>: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7540">
            <a:off x="6184900" y="631825"/>
            <a:ext cx="20018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BOOK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1888" y="5786438"/>
            <a:ext cx="16621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QUILLP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13" y="2214563"/>
            <a:ext cx="1152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1821656" y="6036469"/>
            <a:ext cx="142875" cy="7143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36156" y="5965032"/>
            <a:ext cx="142875" cy="7143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1124743"/>
            <a:ext cx="77771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rgbClr val="000099"/>
                </a:solidFill>
                <a:latin typeface="Arial Narrow" pitchFamily="34" charset="0"/>
              </a:rPr>
              <a:t>                       </a:t>
            </a:r>
            <a:endParaRPr lang="ru-RU" sz="4800" b="1" i="1" dirty="0">
              <a:solidFill>
                <a:srgbClr val="000099"/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4800" b="1" i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7171" name="Picture 3" descr="a21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13" y="285750"/>
            <a:ext cx="28082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57250" y="2214563"/>
            <a:ext cx="71497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66"/>
                </a:solidFill>
              </a:rPr>
              <a:t>Третье февраля.</a:t>
            </a:r>
          </a:p>
          <a:p>
            <a:r>
              <a:rPr lang="ru-RU" sz="6000" b="1" i="1" dirty="0" smtClean="0">
                <a:solidFill>
                  <a:srgbClr val="FF0066"/>
                </a:solidFill>
              </a:rPr>
              <a:t>Классная работа.</a:t>
            </a:r>
            <a:endParaRPr lang="ru-RU" sz="60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2357438"/>
          <a:ext cx="878687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8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i="1" dirty="0" smtClean="0">
                          <a:latin typeface="Bookman Old Style" pitchFamily="18" charset="0"/>
                        </a:rPr>
                        <a:t>Сто сорок и сто сорок будет двести сорок.</a:t>
                      </a:r>
                      <a:endParaRPr lang="ru-RU" sz="4400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01" name="Picture 15" descr="i?id=41031698&amp;tov=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6188" y="4040188"/>
            <a:ext cx="2817812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85750"/>
            <a:ext cx="22320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285750"/>
            <a:ext cx="22320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50"/>
            <a:ext cx="22320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285750"/>
            <a:ext cx="22320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62865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b="1" i="1" u="sng" smtClean="0">
                <a:solidFill>
                  <a:srgbClr val="000066"/>
                </a:solidFill>
              </a:rPr>
              <a:t>Чтобы правильно писать безударное окончание существительного надо: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u="sng" smtClean="0">
                <a:solidFill>
                  <a:srgbClr val="000066"/>
                </a:solidFill>
              </a:rPr>
              <a:t>Шаг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smtClean="0">
                <a:solidFill>
                  <a:srgbClr val="000099"/>
                </a:solidFill>
              </a:rPr>
              <a:t>Определить падеж.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i="1" u="sng" smtClean="0">
                <a:solidFill>
                  <a:srgbClr val="000066"/>
                </a:solidFill>
              </a:rPr>
              <a:t> Шаг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smtClean="0">
                <a:solidFill>
                  <a:srgbClr val="333399"/>
                </a:solidFill>
              </a:rPr>
              <a:t>Определить склонение.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800" b="1" i="1" u="sng" smtClean="0">
                <a:solidFill>
                  <a:srgbClr val="000066"/>
                </a:solidFill>
              </a:rPr>
              <a:t> Шаг 3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800" b="1" i="1" smtClean="0">
                <a:solidFill>
                  <a:srgbClr val="000099"/>
                </a:solidFill>
              </a:rPr>
              <a:t>Вспомнить окончание существительного этого склонения в нужном падеже</a:t>
            </a:r>
            <a:r>
              <a:rPr lang="ru-RU" sz="2400" b="1" i="1" smtClean="0">
                <a:solidFill>
                  <a:srgbClr val="000099"/>
                </a:solidFill>
              </a:rPr>
              <a:t>.</a:t>
            </a:r>
            <a:endParaRPr lang="ru-RU" sz="2800" b="1" i="1" u="sng" smtClean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ru-RU" sz="2800" b="1" i="1" u="sng" smtClean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b="1" i="1" u="sng" smtClean="0">
              <a:solidFill>
                <a:srgbClr val="000066"/>
              </a:solidFill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584200"/>
          </a:xfr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333399"/>
                </a:solidFill>
              </a:rPr>
              <a:t>Алгоритм работы</a:t>
            </a:r>
            <a:r>
              <a:rPr lang="ru-RU" sz="3200" b="1" dirty="0">
                <a:solidFill>
                  <a:srgbClr val="333399"/>
                </a:solidFill>
              </a:rPr>
              <a:t>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63" y="1714500"/>
            <a:ext cx="7858125" cy="4357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rgbClr val="000066"/>
                </a:solidFill>
                <a:latin typeface="+mn-lt"/>
                <a:cs typeface="+mn-cs"/>
              </a:rPr>
              <a:t>Шаг 4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latin typeface="+mn-lt"/>
                <a:cs typeface="+mn-cs"/>
              </a:rPr>
              <a:t>  По опорному слову проверить окончание существительного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endParaRPr lang="ru-RU" sz="3200" b="1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</a:rPr>
              <a:t>   1скл.            2скл.           3 </a:t>
            </a:r>
            <a:r>
              <a:rPr lang="ru-RU" sz="3200" b="1" dirty="0" err="1">
                <a:solidFill>
                  <a:srgbClr val="000099"/>
                </a:solidFill>
              </a:rPr>
              <a:t>скл</a:t>
            </a:r>
            <a:r>
              <a:rPr lang="ru-RU" sz="3200" b="1" dirty="0">
                <a:solidFill>
                  <a:srgbClr val="000099"/>
                </a:solidFill>
              </a:rPr>
              <a:t>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</a:rPr>
              <a:t>  </a:t>
            </a:r>
            <a:r>
              <a:rPr lang="ru-RU" sz="3200" b="1" i="1" dirty="0">
                <a:solidFill>
                  <a:srgbClr val="000099"/>
                </a:solidFill>
              </a:rPr>
              <a:t>весна           окно            степь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714625" y="4214813"/>
            <a:ext cx="142875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929188" y="4286250"/>
            <a:ext cx="142875" cy="1428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6425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00FF"/>
                </a:solidFill>
              </a:rPr>
              <a:t>Склонение</a:t>
            </a:r>
            <a:br>
              <a:rPr lang="ru-RU" sz="3200" b="1" i="1" dirty="0" smtClean="0">
                <a:solidFill>
                  <a:srgbClr val="0000FF"/>
                </a:solidFill>
              </a:rPr>
            </a:br>
            <a:r>
              <a:rPr lang="ru-RU" sz="3200" b="1" i="1" dirty="0" smtClean="0">
                <a:solidFill>
                  <a:srgbClr val="0000FF"/>
                </a:solidFill>
              </a:rPr>
              <a:t>имён существительных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95288" y="1412875"/>
            <a:ext cx="3382962" cy="1655763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66FF"/>
                </a:solidFill>
              </a:rPr>
              <a:t>1 склонение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95288" y="5013325"/>
            <a:ext cx="3382962" cy="1655763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66FF"/>
                </a:solidFill>
              </a:rPr>
              <a:t>3 склонение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95288" y="3213100"/>
            <a:ext cx="3382962" cy="1655763"/>
          </a:xfrm>
          <a:prstGeom prst="beve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66FF"/>
                </a:solidFill>
              </a:rPr>
              <a:t>2 склонение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11188" y="1341438"/>
            <a:ext cx="2808287" cy="1346200"/>
            <a:chOff x="521" y="935"/>
            <a:chExt cx="1769" cy="848"/>
          </a:xfrm>
        </p:grpSpPr>
        <p:grpSp>
          <p:nvGrpSpPr>
            <p:cNvPr id="11288" name="Group 11"/>
            <p:cNvGrpSpPr>
              <a:grpSpLocks/>
            </p:cNvGrpSpPr>
            <p:nvPr/>
          </p:nvGrpSpPr>
          <p:grpSpPr bwMode="auto">
            <a:xfrm>
              <a:off x="521" y="1207"/>
              <a:ext cx="1769" cy="576"/>
              <a:chOff x="0" y="2976"/>
              <a:chExt cx="1769" cy="576"/>
            </a:xfrm>
          </p:grpSpPr>
          <p:sp>
            <p:nvSpPr>
              <p:cNvPr id="11290" name="Rectangle 8"/>
              <p:cNvSpPr>
                <a:spLocks noChangeArrowheads="1"/>
              </p:cNvSpPr>
              <p:nvPr/>
            </p:nvSpPr>
            <p:spPr bwMode="auto">
              <a:xfrm>
                <a:off x="0" y="2976"/>
                <a:ext cx="1769" cy="576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i="1">
                    <a:solidFill>
                      <a:srgbClr val="0000FF"/>
                    </a:solidFill>
                  </a:rPr>
                  <a:t>Ж.р. +  М.р.</a:t>
                </a:r>
              </a:p>
              <a:p>
                <a:pPr algn="ctr"/>
                <a:endParaRPr lang="ru-RU" sz="2000" b="1" i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1291" name="Rectangle 9"/>
              <p:cNvSpPr>
                <a:spLocks noChangeArrowheads="1"/>
              </p:cNvSpPr>
              <p:nvPr/>
            </p:nvSpPr>
            <p:spPr bwMode="auto">
              <a:xfrm>
                <a:off x="521" y="3294"/>
                <a:ext cx="182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i="1">
                    <a:solidFill>
                      <a:srgbClr val="009900"/>
                    </a:solidFill>
                  </a:rPr>
                  <a:t>-а</a:t>
                </a:r>
              </a:p>
            </p:txBody>
          </p:sp>
          <p:sp>
            <p:nvSpPr>
              <p:cNvPr id="11292" name="Rectangle 10"/>
              <p:cNvSpPr>
                <a:spLocks noChangeArrowheads="1"/>
              </p:cNvSpPr>
              <p:nvPr/>
            </p:nvSpPr>
            <p:spPr bwMode="auto">
              <a:xfrm>
                <a:off x="975" y="3294"/>
                <a:ext cx="182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i="1">
                    <a:solidFill>
                      <a:srgbClr val="009900"/>
                    </a:solidFill>
                  </a:rPr>
                  <a:t>-я</a:t>
                </a:r>
              </a:p>
            </p:txBody>
          </p:sp>
        </p:grpSp>
        <p:sp>
          <p:nvSpPr>
            <p:cNvPr id="11289" name="Text Box 23"/>
            <p:cNvSpPr txBox="1">
              <a:spLocks noChangeArrowheads="1"/>
            </p:cNvSpPr>
            <p:nvPr/>
          </p:nvSpPr>
          <p:spPr bwMode="auto">
            <a:xfrm>
              <a:off x="975" y="935"/>
              <a:ext cx="8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>
                  <a:solidFill>
                    <a:srgbClr val="0066FF"/>
                  </a:solidFill>
                </a:rPr>
                <a:t>1 склонение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11188" y="4929188"/>
            <a:ext cx="2808287" cy="1503362"/>
            <a:chOff x="567" y="2878"/>
            <a:chExt cx="1769" cy="947"/>
          </a:xfrm>
        </p:grpSpPr>
        <p:grpSp>
          <p:nvGrpSpPr>
            <p:cNvPr id="11284" name="Group 21"/>
            <p:cNvGrpSpPr>
              <a:grpSpLocks/>
            </p:cNvGrpSpPr>
            <p:nvPr/>
          </p:nvGrpSpPr>
          <p:grpSpPr bwMode="auto">
            <a:xfrm>
              <a:off x="567" y="3249"/>
              <a:ext cx="1769" cy="576"/>
              <a:chOff x="340" y="3566"/>
              <a:chExt cx="1769" cy="576"/>
            </a:xfrm>
          </p:grpSpPr>
          <p:sp>
            <p:nvSpPr>
              <p:cNvPr id="11286" name="Rectangle 18"/>
              <p:cNvSpPr>
                <a:spLocks noChangeArrowheads="1"/>
              </p:cNvSpPr>
              <p:nvPr/>
            </p:nvSpPr>
            <p:spPr bwMode="auto">
              <a:xfrm>
                <a:off x="340" y="3566"/>
                <a:ext cx="1769" cy="576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i="1">
                    <a:solidFill>
                      <a:srgbClr val="0000FF"/>
                    </a:solidFill>
                  </a:rPr>
                  <a:t>Ж.р.</a:t>
                </a:r>
              </a:p>
              <a:p>
                <a:pPr algn="ctr"/>
                <a:endParaRPr lang="ru-RU" sz="2000" b="1" i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11287" name="Rectangle 19"/>
              <p:cNvSpPr>
                <a:spLocks noChangeArrowheads="1"/>
              </p:cNvSpPr>
              <p:nvPr/>
            </p:nvSpPr>
            <p:spPr bwMode="auto">
              <a:xfrm>
                <a:off x="1111" y="3884"/>
                <a:ext cx="182" cy="18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000" b="1" i="1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11285" name="Text Box 27"/>
            <p:cNvSpPr txBox="1">
              <a:spLocks noChangeArrowheads="1"/>
            </p:cNvSpPr>
            <p:nvPr/>
          </p:nvSpPr>
          <p:spPr bwMode="auto">
            <a:xfrm>
              <a:off x="1127" y="2878"/>
              <a:ext cx="9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>
                  <a:solidFill>
                    <a:srgbClr val="0066FF"/>
                  </a:solidFill>
                </a:rPr>
                <a:t>       3</a:t>
              </a:r>
            </a:p>
            <a:p>
              <a:r>
                <a:rPr lang="ru-RU" sz="1600" b="1" i="1">
                  <a:solidFill>
                    <a:srgbClr val="0066FF"/>
                  </a:solidFill>
                </a:rPr>
                <a:t>склонение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84213" y="3141663"/>
            <a:ext cx="2808287" cy="1490662"/>
            <a:chOff x="476" y="1979"/>
            <a:chExt cx="1769" cy="939"/>
          </a:xfrm>
        </p:grpSpPr>
        <p:sp>
          <p:nvSpPr>
            <p:cNvPr id="11279" name="Rectangle 13"/>
            <p:cNvSpPr>
              <a:spLocks noChangeArrowheads="1"/>
            </p:cNvSpPr>
            <p:nvPr/>
          </p:nvSpPr>
          <p:spPr bwMode="auto">
            <a:xfrm>
              <a:off x="476" y="2342"/>
              <a:ext cx="1769" cy="57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i="1">
                  <a:solidFill>
                    <a:srgbClr val="0000FF"/>
                  </a:solidFill>
                </a:rPr>
                <a:t>М.р. +  Ср.р.</a:t>
              </a:r>
            </a:p>
            <a:p>
              <a:pPr algn="ctr"/>
              <a:endParaRPr lang="ru-RU" sz="2000" b="1" i="1">
                <a:solidFill>
                  <a:srgbClr val="0000FF"/>
                </a:solidFill>
              </a:endParaRPr>
            </a:p>
          </p:txBody>
        </p:sp>
        <p:sp>
          <p:nvSpPr>
            <p:cNvPr id="11280" name="Rectangle 14"/>
            <p:cNvSpPr>
              <a:spLocks noChangeArrowheads="1"/>
            </p:cNvSpPr>
            <p:nvPr/>
          </p:nvSpPr>
          <p:spPr bwMode="auto">
            <a:xfrm>
              <a:off x="1429" y="2659"/>
              <a:ext cx="182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i="1">
                  <a:solidFill>
                    <a:srgbClr val="009900"/>
                  </a:solidFill>
                </a:rPr>
                <a:t>-о</a:t>
              </a:r>
            </a:p>
          </p:txBody>
        </p:sp>
        <p:sp>
          <p:nvSpPr>
            <p:cNvPr id="11281" name="Rectangle 15"/>
            <p:cNvSpPr>
              <a:spLocks noChangeArrowheads="1"/>
            </p:cNvSpPr>
            <p:nvPr/>
          </p:nvSpPr>
          <p:spPr bwMode="auto">
            <a:xfrm>
              <a:off x="1746" y="2659"/>
              <a:ext cx="182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 i="1">
                  <a:solidFill>
                    <a:srgbClr val="009900"/>
                  </a:solidFill>
                </a:rPr>
                <a:t>-е</a:t>
              </a:r>
            </a:p>
          </p:txBody>
        </p:sp>
        <p:sp>
          <p:nvSpPr>
            <p:cNvPr id="11282" name="Text Box 25"/>
            <p:cNvSpPr txBox="1">
              <a:spLocks noChangeArrowheads="1"/>
            </p:cNvSpPr>
            <p:nvPr/>
          </p:nvSpPr>
          <p:spPr bwMode="auto">
            <a:xfrm>
              <a:off x="884" y="1979"/>
              <a:ext cx="8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i="1">
                  <a:solidFill>
                    <a:srgbClr val="0066FF"/>
                  </a:solidFill>
                </a:rPr>
                <a:t>2 склонение</a:t>
              </a:r>
            </a:p>
          </p:txBody>
        </p:sp>
        <p:sp>
          <p:nvSpPr>
            <p:cNvPr id="11283" name="Rectangle 40"/>
            <p:cNvSpPr>
              <a:spLocks noChangeArrowheads="1"/>
            </p:cNvSpPr>
            <p:nvPr/>
          </p:nvSpPr>
          <p:spPr bwMode="auto">
            <a:xfrm>
              <a:off x="930" y="2659"/>
              <a:ext cx="182" cy="18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 b="1" i="1">
                <a:solidFill>
                  <a:srgbClr val="009900"/>
                </a:solidFill>
              </a:endParaRPr>
            </a:p>
          </p:txBody>
        </p:sp>
      </p:grp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7858125" y="1500188"/>
            <a:ext cx="89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лиса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6443663" y="1989138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дерево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7885113" y="2565400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кот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6804025" y="32131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лошадь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6948488" y="4652963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FF"/>
                </a:solidFill>
              </a:rPr>
              <a:t> </a:t>
            </a:r>
            <a:r>
              <a:rPr lang="ru-RU" sz="2400" b="1" i="1">
                <a:solidFill>
                  <a:srgbClr val="0000FF"/>
                </a:solidFill>
              </a:rPr>
              <a:t>дядя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7956550" y="5300663"/>
            <a:ext cx="96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рожь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56647E-6 L -0.40174 0.046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0.22011 " pathEditMode="relative" ptsTypes="AA">
                                      <p:cBhvr>
                                        <p:cTn id="56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1387E-6 L -0.3974 0.20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51445E-7 L -0.30278 0.31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4335E-6 L -0.30365 -0.320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955 0.10497 " pathEditMode="relative" ptsTypes="AA">
                                      <p:cBhvr>
                                        <p:cTn id="72" dur="2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81" grpId="0"/>
      <p:bldP spid="23581" grpId="1"/>
      <p:bldP spid="23582" grpId="0"/>
      <p:bldP spid="23582" grpId="1"/>
      <p:bldP spid="23583" grpId="0"/>
      <p:bldP spid="23583" grpId="1"/>
      <p:bldP spid="23584" grpId="0"/>
      <p:bldP spid="23584" grpId="1"/>
      <p:bldP spid="23594" grpId="0"/>
      <p:bldP spid="23594" grpId="1"/>
      <p:bldP spid="23596" grpId="0"/>
      <p:bldP spid="2359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38575" y="5805488"/>
            <a:ext cx="1624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К рощ</a:t>
            </a:r>
            <a:r>
              <a:rPr lang="ru-RU" sz="2800" b="1" i="1" dirty="0">
                <a:solidFill>
                  <a:srgbClr val="FF3300"/>
                </a:solidFill>
              </a:rPr>
              <a:t>…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42988" y="4868863"/>
            <a:ext cx="2579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На пароход</a:t>
            </a:r>
            <a:r>
              <a:rPr lang="ru-RU" sz="2800" b="1" i="1" dirty="0">
                <a:solidFill>
                  <a:srgbClr val="FF3300"/>
                </a:solidFill>
              </a:rPr>
              <a:t>…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292725" y="4868863"/>
            <a:ext cx="3155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Около </a:t>
            </a:r>
            <a:r>
              <a:rPr lang="ru-RU" sz="2800" b="1" i="1" dirty="0" err="1">
                <a:solidFill>
                  <a:schemeClr val="tx2">
                    <a:lumMod val="50000"/>
                  </a:schemeClr>
                </a:solidFill>
              </a:rPr>
              <a:t>площад</a:t>
            </a:r>
            <a:r>
              <a:rPr lang="ru-RU" sz="2800" b="1" i="1" dirty="0">
                <a:solidFill>
                  <a:srgbClr val="FF3300"/>
                </a:solidFill>
              </a:rPr>
              <a:t>…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132138" y="486886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003800" y="580548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956550" y="4797425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071813" y="1214438"/>
            <a:ext cx="2881312" cy="2087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1скл.-весна</a:t>
            </a:r>
          </a:p>
          <a:p>
            <a:pPr algn="ctr"/>
            <a:r>
              <a:rPr lang="ru-RU" sz="2400" b="1" i="1">
                <a:solidFill>
                  <a:srgbClr val="FFFF00"/>
                </a:solidFill>
              </a:rPr>
              <a:t>2скл.- окно</a:t>
            </a:r>
          </a:p>
          <a:p>
            <a:pPr algn="ctr"/>
            <a:r>
              <a:rPr lang="ru-RU" sz="2400" b="1" i="1">
                <a:solidFill>
                  <a:srgbClr val="FFFF00"/>
                </a:solidFill>
              </a:rPr>
              <a:t>3скл.- степь</a:t>
            </a:r>
          </a:p>
        </p:txBody>
      </p:sp>
      <p:pic>
        <p:nvPicPr>
          <p:cNvPr id="12297" name="Picture 15" descr="Картинка 127 из 959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8" y="1000125"/>
            <a:ext cx="32400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5322094" y="1607344"/>
            <a:ext cx="142875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179219" y="2035969"/>
            <a:ext cx="142875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Прямоугольник 13"/>
          <p:cNvSpPr>
            <a:spLocks noChangeArrowheads="1"/>
          </p:cNvSpPr>
          <p:nvPr/>
        </p:nvSpPr>
        <p:spPr bwMode="auto">
          <a:xfrm>
            <a:off x="714375" y="3929063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/>
              <a:t>Без ошибк</a:t>
            </a:r>
            <a:r>
              <a:rPr lang="ru-RU" sz="2800" b="1" i="1">
                <a:solidFill>
                  <a:srgbClr val="FF0000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…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1750" y="3857625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2302" name="Прямоугольник 16"/>
          <p:cNvSpPr>
            <a:spLocks noChangeArrowheads="1"/>
          </p:cNvSpPr>
          <p:nvPr/>
        </p:nvSpPr>
        <p:spPr bwMode="auto">
          <a:xfrm>
            <a:off x="6286500" y="4000500"/>
            <a:ext cx="1863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  </a:t>
            </a:r>
            <a:r>
              <a:rPr lang="ru-RU" sz="2800" b="1" i="1"/>
              <a:t>В пол</a:t>
            </a:r>
            <a:r>
              <a:rPr lang="ru-RU" sz="28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643813" y="392906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00125" y="5715000"/>
            <a:ext cx="23923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роскош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857500" y="5572125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25610" grpId="0"/>
      <p:bldP spid="25611" grpId="0"/>
      <p:bldP spid="25613" grpId="0"/>
      <p:bldP spid="25614" grpId="0"/>
      <p:bldP spid="25606" grpId="0" animBg="1"/>
      <p:bldP spid="15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5" name="Group 117"/>
          <p:cNvGraphicFramePr>
            <a:graphicFrameLocks noGrp="1"/>
          </p:cNvGraphicFramePr>
          <p:nvPr/>
        </p:nvGraphicFramePr>
        <p:xfrm>
          <a:off x="755650" y="1268413"/>
          <a:ext cx="8128000" cy="2600008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  <a:gridCol w="203200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скл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скл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скл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Р.п.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0" b="1" i="1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8000" b="1" i="1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Д.п.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8000" b="1" i="1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П.п.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90" name="Text Box 119"/>
          <p:cNvSpPr txBox="1">
            <a:spLocks noChangeArrowheads="1"/>
          </p:cNvSpPr>
          <p:nvPr/>
        </p:nvSpPr>
        <p:spPr bwMode="auto">
          <a:xfrm>
            <a:off x="1655763" y="260350"/>
            <a:ext cx="583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Падежные окончания </a:t>
            </a:r>
            <a:b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имён существительных</a:t>
            </a:r>
          </a:p>
        </p:txBody>
      </p:sp>
      <p:sp>
        <p:nvSpPr>
          <p:cNvPr id="24717" name="Rectangle 141"/>
          <p:cNvSpPr>
            <a:spLocks noChangeArrowheads="1"/>
          </p:cNvSpPr>
          <p:nvPr/>
        </p:nvSpPr>
        <p:spPr bwMode="auto">
          <a:xfrm>
            <a:off x="3708400" y="4365625"/>
            <a:ext cx="2232025" cy="1657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К опушк</a:t>
            </a:r>
            <a:r>
              <a:rPr lang="ru-RU" sz="2400" b="1" i="1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24719" name="Rectangle 143"/>
          <p:cNvSpPr>
            <a:spLocks noChangeArrowheads="1"/>
          </p:cNvSpPr>
          <p:nvPr/>
        </p:nvSpPr>
        <p:spPr bwMode="auto">
          <a:xfrm>
            <a:off x="3708400" y="4365625"/>
            <a:ext cx="2232025" cy="165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К опушк</a:t>
            </a:r>
            <a:r>
              <a:rPr lang="ru-RU" sz="2400" b="1" i="1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24703" name="Rectangle 127"/>
          <p:cNvSpPr>
            <a:spLocks noChangeArrowheads="1"/>
          </p:cNvSpPr>
          <p:nvPr/>
        </p:nvSpPr>
        <p:spPr bwMode="auto">
          <a:xfrm>
            <a:off x="3708400" y="4365625"/>
            <a:ext cx="2159000" cy="165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У лошад</a:t>
            </a:r>
            <a:r>
              <a:rPr lang="ru-RU" sz="2400" b="1" i="1">
                <a:solidFill>
                  <a:srgbClr val="FF3300"/>
                </a:solidFill>
              </a:rPr>
              <a:t>…</a:t>
            </a:r>
          </a:p>
        </p:txBody>
      </p:sp>
      <p:sp>
        <p:nvSpPr>
          <p:cNvPr id="24720" name="Rectangle 144"/>
          <p:cNvSpPr>
            <a:spLocks noChangeArrowheads="1"/>
          </p:cNvSpPr>
          <p:nvPr/>
        </p:nvSpPr>
        <p:spPr bwMode="auto">
          <a:xfrm>
            <a:off x="3708400" y="4365625"/>
            <a:ext cx="2303463" cy="173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У лошад</a:t>
            </a:r>
            <a:r>
              <a:rPr lang="ru-RU" sz="2400" b="1" i="1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4699" name="Rectangle 123"/>
          <p:cNvSpPr>
            <a:spLocks noChangeArrowheads="1"/>
          </p:cNvSpPr>
          <p:nvPr/>
        </p:nvSpPr>
        <p:spPr bwMode="auto">
          <a:xfrm>
            <a:off x="3708400" y="4365625"/>
            <a:ext cx="2232025" cy="165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На речк</a:t>
            </a:r>
            <a:r>
              <a:rPr lang="ru-RU" sz="2400" b="1" i="1">
                <a:solidFill>
                  <a:srgbClr val="FF3300"/>
                </a:solidFill>
              </a:rPr>
              <a:t>…</a:t>
            </a:r>
          </a:p>
        </p:txBody>
      </p:sp>
      <p:sp>
        <p:nvSpPr>
          <p:cNvPr id="24721" name="Rectangle 145"/>
          <p:cNvSpPr>
            <a:spLocks noChangeArrowheads="1"/>
          </p:cNvSpPr>
          <p:nvPr/>
        </p:nvSpPr>
        <p:spPr bwMode="auto">
          <a:xfrm>
            <a:off x="3779838" y="4365625"/>
            <a:ext cx="2159000" cy="1584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На речк</a:t>
            </a:r>
            <a:r>
              <a:rPr lang="ru-RU" sz="2400" b="1" i="1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24710" name="Rectangle 134"/>
          <p:cNvSpPr>
            <a:spLocks noChangeArrowheads="1"/>
          </p:cNvSpPr>
          <p:nvPr/>
        </p:nvSpPr>
        <p:spPr bwMode="auto">
          <a:xfrm>
            <a:off x="3708400" y="4365625"/>
            <a:ext cx="2232025" cy="1584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В подъезд</a:t>
            </a:r>
            <a:r>
              <a:rPr lang="ru-RU" sz="2400" b="1" i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4724" name="Rectangle 148"/>
          <p:cNvSpPr>
            <a:spLocks noChangeArrowheads="1"/>
          </p:cNvSpPr>
          <p:nvPr/>
        </p:nvSpPr>
        <p:spPr bwMode="auto">
          <a:xfrm>
            <a:off x="3779838" y="4365625"/>
            <a:ext cx="2303462" cy="165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</a:rPr>
              <a:t>В подъезд</a:t>
            </a:r>
            <a:r>
              <a:rPr lang="ru-RU" sz="2400" b="1" i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3276600" y="2060575"/>
            <a:ext cx="10795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-и,-ы</a:t>
            </a:r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>
            <a:off x="4716463" y="2565400"/>
            <a:ext cx="41767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>
            <a:off x="2771775" y="3141663"/>
            <a:ext cx="6049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9" name="WordArt 111"/>
          <p:cNvSpPr>
            <a:spLocks noChangeArrowheads="1" noChangeShapeType="1" noTextEdit="1"/>
          </p:cNvSpPr>
          <p:nvPr/>
        </p:nvSpPr>
        <p:spPr bwMode="auto">
          <a:xfrm>
            <a:off x="3419475" y="2708275"/>
            <a:ext cx="6477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-е</a:t>
            </a:r>
          </a:p>
        </p:txBody>
      </p:sp>
      <p:sp>
        <p:nvSpPr>
          <p:cNvPr id="7280" name="WordArt 112"/>
          <p:cNvSpPr>
            <a:spLocks noChangeArrowheads="1" noChangeShapeType="1" noTextEdit="1"/>
          </p:cNvSpPr>
          <p:nvPr/>
        </p:nvSpPr>
        <p:spPr bwMode="auto">
          <a:xfrm>
            <a:off x="3419475" y="3284538"/>
            <a:ext cx="6477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-е</a:t>
            </a:r>
          </a:p>
        </p:txBody>
      </p:sp>
      <p:sp>
        <p:nvSpPr>
          <p:cNvPr id="7281" name="WordArt 113"/>
          <p:cNvSpPr>
            <a:spLocks noChangeArrowheads="1" noChangeShapeType="1" noTextEdit="1"/>
          </p:cNvSpPr>
          <p:nvPr/>
        </p:nvSpPr>
        <p:spPr bwMode="auto">
          <a:xfrm>
            <a:off x="5580063" y="3284538"/>
            <a:ext cx="6477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-е</a:t>
            </a:r>
          </a:p>
        </p:txBody>
      </p:sp>
      <p:sp>
        <p:nvSpPr>
          <p:cNvPr id="7282" name="WordArt 114"/>
          <p:cNvSpPr>
            <a:spLocks noChangeArrowheads="1" noChangeShapeType="1" noTextEdit="1"/>
          </p:cNvSpPr>
          <p:nvPr/>
        </p:nvSpPr>
        <p:spPr bwMode="auto">
          <a:xfrm>
            <a:off x="7524750" y="2060575"/>
            <a:ext cx="6477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-и</a:t>
            </a:r>
          </a:p>
        </p:txBody>
      </p:sp>
      <p:sp>
        <p:nvSpPr>
          <p:cNvPr id="7283" name="WordArt 115"/>
          <p:cNvSpPr>
            <a:spLocks noChangeArrowheads="1" noChangeShapeType="1" noTextEdit="1"/>
          </p:cNvSpPr>
          <p:nvPr/>
        </p:nvSpPr>
        <p:spPr bwMode="auto">
          <a:xfrm>
            <a:off x="7524750" y="2708275"/>
            <a:ext cx="6477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-и</a:t>
            </a:r>
          </a:p>
        </p:txBody>
      </p:sp>
      <p:sp>
        <p:nvSpPr>
          <p:cNvPr id="7284" name="WordArt 116"/>
          <p:cNvSpPr>
            <a:spLocks noChangeArrowheads="1" noChangeShapeType="1" noTextEdit="1"/>
          </p:cNvSpPr>
          <p:nvPr/>
        </p:nvSpPr>
        <p:spPr bwMode="auto">
          <a:xfrm>
            <a:off x="7524750" y="3284538"/>
            <a:ext cx="6477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-и</a:t>
            </a:r>
          </a:p>
        </p:txBody>
      </p:sp>
      <p:sp>
        <p:nvSpPr>
          <p:cNvPr id="7286" name="WordArt 118"/>
          <p:cNvSpPr>
            <a:spLocks noChangeArrowheads="1" noChangeShapeType="1" noTextEdit="1"/>
          </p:cNvSpPr>
          <p:nvPr/>
        </p:nvSpPr>
        <p:spPr bwMode="auto">
          <a:xfrm>
            <a:off x="5364163" y="2060575"/>
            <a:ext cx="936625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-а,-я</a:t>
            </a:r>
          </a:p>
        </p:txBody>
      </p:sp>
      <p:sp>
        <p:nvSpPr>
          <p:cNvPr id="7287" name="WordArt 119"/>
          <p:cNvSpPr>
            <a:spLocks noChangeArrowheads="1" noChangeShapeType="1" noTextEdit="1"/>
          </p:cNvSpPr>
          <p:nvPr/>
        </p:nvSpPr>
        <p:spPr bwMode="auto">
          <a:xfrm>
            <a:off x="5364163" y="2708275"/>
            <a:ext cx="9366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-у,-ю</a:t>
            </a:r>
          </a:p>
        </p:txBody>
      </p:sp>
      <p:pic>
        <p:nvPicPr>
          <p:cNvPr id="13356" name="Picture 121" descr="Картинка 127 из 959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4143375"/>
            <a:ext cx="28797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17" grpId="0" animBg="1"/>
      <p:bldP spid="24719" grpId="0" animBg="1"/>
      <p:bldP spid="24703" grpId="0" animBg="1"/>
      <p:bldP spid="24720" grpId="0" animBg="1"/>
      <p:bldP spid="24699" grpId="0" animBg="1"/>
      <p:bldP spid="24721" grpId="0" animBg="1"/>
      <p:bldP spid="24710" grpId="0" animBg="1"/>
      <p:bldP spid="24724" grpId="0" animBg="1"/>
      <p:bldP spid="7206" grpId="0" animBg="1"/>
      <p:bldP spid="7277" grpId="0" animBg="1"/>
      <p:bldP spid="7278" grpId="0" animBg="1"/>
      <p:bldP spid="7279" grpId="0" animBg="1"/>
      <p:bldP spid="7280" grpId="0" animBg="1"/>
      <p:bldP spid="7281" grpId="0" animBg="1"/>
      <p:bldP spid="7282" grpId="0" animBg="1"/>
      <p:bldP spid="7283" grpId="0" animBg="1"/>
      <p:bldP spid="7284" grpId="0" animBg="1"/>
      <p:bldP spid="7286" grpId="0" animBg="1"/>
      <p:bldP spid="728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809</TotalTime>
  <Words>447</Words>
  <Application>Microsoft Office PowerPoint</Application>
  <PresentationFormat>Экран (4:3)</PresentationFormat>
  <Paragraphs>141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Терпенье и труд к  успехам приведут.</vt:lpstr>
      <vt:lpstr> </vt:lpstr>
      <vt:lpstr>Слайд 4</vt:lpstr>
      <vt:lpstr>Слайд 5</vt:lpstr>
      <vt:lpstr>Алгоритм работы:</vt:lpstr>
      <vt:lpstr>Склонение имён существительных</vt:lpstr>
      <vt:lpstr>Слайд 8</vt:lpstr>
      <vt:lpstr>Слайд 9</vt:lpstr>
      <vt:lpstr>Слайд 10</vt:lpstr>
      <vt:lpstr>Выполните самостоятельно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Ирина</cp:lastModifiedBy>
  <cp:revision>115</cp:revision>
  <dcterms:created xsi:type="dcterms:W3CDTF">2009-11-12T16:53:18Z</dcterms:created>
  <dcterms:modified xsi:type="dcterms:W3CDTF">2014-02-02T13:03:13Z</dcterms:modified>
</cp:coreProperties>
</file>