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78" r:id="rId4"/>
    <p:sldId id="279" r:id="rId5"/>
    <p:sldId id="283" r:id="rId6"/>
    <p:sldId id="280" r:id="rId7"/>
    <p:sldId id="257" r:id="rId8"/>
    <p:sldId id="261" r:id="rId9"/>
    <p:sldId id="282" r:id="rId10"/>
    <p:sldId id="269" r:id="rId11"/>
    <p:sldId id="266" r:id="rId12"/>
    <p:sldId id="270" r:id="rId13"/>
    <p:sldId id="267" r:id="rId14"/>
    <p:sldId id="263" r:id="rId15"/>
    <p:sldId id="262" r:id="rId16"/>
    <p:sldId id="271" r:id="rId17"/>
    <p:sldId id="272" r:id="rId18"/>
    <p:sldId id="264" r:id="rId19"/>
    <p:sldId id="273" r:id="rId20"/>
    <p:sldId id="277" r:id="rId21"/>
    <p:sldId id="275" r:id="rId22"/>
    <p:sldId id="276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057393-F376-4622-8BF1-69BB741DA419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4BE811-CD51-487F-8EF5-2A317DDFE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3%E1%E5%E6%E8%F9%E5_%E3%F0%E0%E6%E4%E0%ED%F1%EA%EE%E9_%EE%E1%EE%F0%EE%ED%FB#cite_note-plakat-5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emur59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624736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Т Е М А: Мероприятия по инженерной защите населения от чрезвычайных 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ситуаций техногенного характера.</a:t>
            </a:r>
            <a:endParaRPr lang="ru-RU" sz="2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192688" cy="3240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комплекс заблаговременных и оперативных мер по защите населения в ЧС техногенного характера входят мероприятия по инженерной защите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5119" y="465313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itchFamily="18" charset="0"/>
              </a:rPr>
              <a:t>МБОУ СОШ </a:t>
            </a:r>
            <a:r>
              <a:rPr lang="ru-RU" sz="1400" dirty="0" err="1" smtClean="0">
                <a:latin typeface="Cambria" pitchFamily="18" charset="0"/>
              </a:rPr>
              <a:t>с.Наскафтым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</a:rPr>
              <a:t>                  </a:t>
            </a:r>
            <a:r>
              <a:rPr lang="ru-RU" sz="1400" dirty="0" err="1" smtClean="0">
                <a:latin typeface="Cambria" pitchFamily="18" charset="0"/>
              </a:rPr>
              <a:t>В.С.Артемьев</a:t>
            </a:r>
            <a:r>
              <a:rPr lang="ru-RU" sz="1400" dirty="0" smtClean="0">
                <a:latin typeface="Cambria" pitchFamily="18" charset="0"/>
              </a:rPr>
              <a:t>-</a:t>
            </a:r>
          </a:p>
          <a:p>
            <a:r>
              <a:rPr lang="ru-RU" sz="1400" dirty="0" smtClean="0">
                <a:latin typeface="Cambria" pitchFamily="18" charset="0"/>
              </a:rPr>
              <a:t>Преподаватель - организатор ОБЖ</a:t>
            </a:r>
          </a:p>
          <a:p>
            <a:pPr algn="r"/>
            <a:r>
              <a:rPr lang="ru-RU" sz="1400" dirty="0" smtClean="0">
                <a:latin typeface="Cambria" pitchFamily="18" charset="0"/>
              </a:rPr>
              <a:t>24.02.2014 г.</a:t>
            </a:r>
            <a:endParaRPr lang="ru-RU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3"/>
            <a:ext cx="7488831" cy="8112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Убежища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подразделяются:                 обеспечивают: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3384376" cy="4392488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900" dirty="0" smtClean="0"/>
              <a:t>По времени возведения  - построенные заблаговременно и быстровозводимые</a:t>
            </a:r>
          </a:p>
          <a:p>
            <a:r>
              <a:rPr lang="ru-RU" sz="1900" dirty="0" smtClean="0"/>
              <a:t>По вместимости</a:t>
            </a:r>
          </a:p>
          <a:p>
            <a:r>
              <a:rPr lang="ru-RU" sz="1900" dirty="0" smtClean="0"/>
              <a:t>По защитным свойствам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427984" y="1700808"/>
            <a:ext cx="3960440" cy="4464496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Непрерывное пребывание людей</a:t>
            </a:r>
          </a:p>
          <a:p>
            <a:r>
              <a:rPr lang="ru-RU" sz="1800" dirty="0" smtClean="0"/>
              <a:t>Снабжение электроэнергией от внешних источников</a:t>
            </a:r>
          </a:p>
          <a:p>
            <a:r>
              <a:rPr lang="ru-RU" sz="1800" dirty="0" smtClean="0"/>
              <a:t>Телефонную связь и радиосвязь</a:t>
            </a:r>
          </a:p>
          <a:p>
            <a:r>
              <a:rPr lang="ru-RU" sz="1800" dirty="0" smtClean="0"/>
              <a:t>Минимальный запас воды из расчета 6 литров питья   4 литра для санитарно – гигиенических норм</a:t>
            </a:r>
          </a:p>
          <a:p>
            <a:r>
              <a:rPr lang="ru-RU" sz="1800" dirty="0" smtClean="0"/>
              <a:t>Систему вентиляции работающую в двух режимах – чистая вентиляция и фильтровентиляция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832648" cy="5171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План убежища: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7344816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400" dirty="0">
              <a:solidFill>
                <a:srgbClr val="000000"/>
              </a:solidFill>
              <a:latin typeface="Arial"/>
            </a:endParaRPr>
          </a:p>
          <a:p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endParaRPr lang="ru-RU" sz="1400" dirty="0">
              <a:solidFill>
                <a:srgbClr val="000000"/>
              </a:solidFill>
              <a:latin typeface="Arial"/>
            </a:endParaRPr>
          </a:p>
          <a:p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endParaRPr lang="ru-RU" sz="1400" dirty="0">
              <a:solidFill>
                <a:srgbClr val="000000"/>
              </a:solidFill>
              <a:latin typeface="Arial"/>
            </a:endParaRPr>
          </a:p>
          <a:p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algn="l"/>
            <a:endParaRPr lang="ru-RU" sz="1400" b="1" i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1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помещение для укрываемых;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пункт управления;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3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медицинский пункт (может не устраиваться);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4 –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</a:rPr>
              <a:t>фильтровентиляционная 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камера;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5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помещение дизельной электростанции;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6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санитарный узел;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7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помещение для ГСМ и </a:t>
            </a:r>
            <a:r>
              <a:rPr lang="ru-RU" sz="1400" b="1" dirty="0" err="1">
                <a:solidFill>
                  <a:srgbClr val="000000"/>
                </a:solidFill>
                <a:latin typeface="Cambria" pitchFamily="18" charset="0"/>
              </a:rPr>
              <a:t>электрощитовая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8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помещение для продовольствия (может не устраиваться);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9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вход с тамбуром; </a:t>
            </a:r>
            <a:endParaRPr lang="ru-RU" sz="1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ru-RU" sz="1400" b="1" i="1" dirty="0" smtClean="0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 — аварийный выход с тамбуром.</a:t>
            </a:r>
            <a:r>
              <a:rPr lang="ru-RU" sz="1400" b="1" baseline="30000" dirty="0">
                <a:solidFill>
                  <a:srgbClr val="0B0080"/>
                </a:solidFill>
                <a:latin typeface="Cambria" pitchFamily="18" charset="0"/>
                <a:hlinkClick r:id="rId2"/>
              </a:rPr>
              <a:t>[2]</a:t>
            </a:r>
            <a:endParaRPr lang="ru-RU" sz="1400" b="1" dirty="0">
              <a:latin typeface="Cambria" pitchFamily="18" charset="0"/>
            </a:endParaRPr>
          </a:p>
        </p:txBody>
      </p:sp>
      <p:pic>
        <p:nvPicPr>
          <p:cNvPr id="6" name="Picture 2" descr="http://upload.wikimedia.org/wikipedia/ru/thumb/2/23/%D0%9F%D0%BB%D0%B0%D0%BD_%D1%83%D0%B1%D0%B5%D0%B6%D0%B8%D1%89%D0%B0.jpg/800px-%D0%9F%D0%BB%D0%B0%D0%BD_%D1%83%D0%B1%D0%B5%D0%B6%D0%B8%D1%89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2" y="1412776"/>
            <a:ext cx="66282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49385" cy="12024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Противорадиационные укрытия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19257"/>
            <a:ext cx="7200800" cy="36038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ПРУ это защитные сооружения гражданской обороны, которые используются главным образом для защиты населения сельской местности и небольших городов</a:t>
            </a:r>
          </a:p>
          <a:p>
            <a:endParaRPr lang="ru-RU" dirty="0" smtClean="0"/>
          </a:p>
          <a:p>
            <a:r>
              <a:rPr lang="ru-RU" dirty="0" smtClean="0"/>
              <a:t>Особенно удобно устраивать ПРУ в подвалах, в цокольных и первых этажах зданий, в сооружениях хозяйственного назначения (погребах, подпольях, овощехранилищах)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38718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Противорадиационные укрытия могут быть оборудованы в подвалах жилых домов , погребах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r="2234"/>
          <a:stretch>
            <a:fillRect/>
          </a:stretch>
        </p:blipFill>
        <p:spPr bwMode="auto">
          <a:xfrm>
            <a:off x="971600" y="1844824"/>
            <a:ext cx="6840760" cy="23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lemur59.ru/sites/default/files/images/03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4" t="57219" r="50447"/>
          <a:stretch/>
        </p:blipFill>
        <p:spPr bwMode="auto">
          <a:xfrm>
            <a:off x="1187624" y="1844825"/>
            <a:ext cx="3312368" cy="23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lemur59.ru/sites/default/files/images/03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64" b="40849"/>
          <a:stretch/>
        </p:blipFill>
        <p:spPr bwMode="auto">
          <a:xfrm>
            <a:off x="3059832" y="4175453"/>
            <a:ext cx="3096344" cy="20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40911"/>
            <a:ext cx="6264696" cy="8232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Противорадиационное укрытие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1844824"/>
            <a:ext cx="3096344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Cambria" pitchFamily="18" charset="0"/>
              </a:rPr>
              <a:t>Овощехранилище используемое как ПРУ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5" name="Рисунок 4" descr="A:\ПРУ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76494">
            <a:off x="3874598" y="2237469"/>
            <a:ext cx="4174566" cy="3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3386336" cy="11718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Погреб приспособленный под укрытие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2326" r="12326"/>
          <a:stretch>
            <a:fillRect/>
          </a:stretch>
        </p:blipFill>
        <p:spPr bwMode="auto">
          <a:xfrm rot="60000">
            <a:off x="4395371" y="1157707"/>
            <a:ext cx="3820102" cy="49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-60000">
            <a:off x="1139764" y="2202417"/>
            <a:ext cx="3143228" cy="3520978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Основное помещение</a:t>
            </a:r>
          </a:p>
          <a:p>
            <a:endParaRPr lang="ru-RU" sz="2000" dirty="0" smtClean="0"/>
          </a:p>
          <a:p>
            <a:r>
              <a:rPr lang="ru-RU" sz="2000" dirty="0" smtClean="0"/>
              <a:t>Место для сидения</a:t>
            </a:r>
          </a:p>
          <a:p>
            <a:endParaRPr lang="ru-RU" sz="2000" dirty="0" smtClean="0"/>
          </a:p>
          <a:p>
            <a:r>
              <a:rPr lang="ru-RU" sz="2000" dirty="0" smtClean="0"/>
              <a:t>Вода</a:t>
            </a:r>
          </a:p>
          <a:p>
            <a:endParaRPr lang="ru-RU" sz="2000" dirty="0" smtClean="0"/>
          </a:p>
          <a:p>
            <a:r>
              <a:rPr lang="ru-RU" sz="2000" dirty="0" smtClean="0"/>
              <a:t>Приточный короб</a:t>
            </a:r>
          </a:p>
          <a:p>
            <a:endParaRPr lang="ru-RU" sz="2000" dirty="0" smtClean="0"/>
          </a:p>
          <a:p>
            <a:r>
              <a:rPr lang="ru-RU" sz="2000" dirty="0" smtClean="0"/>
              <a:t>Вытяжной короб</a:t>
            </a:r>
          </a:p>
          <a:p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17268" y="2497857"/>
            <a:ext cx="2376264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72111" y="3104964"/>
            <a:ext cx="2356073" cy="1836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78125" y="3856670"/>
            <a:ext cx="2127275" cy="724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86411" y="3104964"/>
            <a:ext cx="729605" cy="1435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72111" y="3104964"/>
            <a:ext cx="4228281" cy="2268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723468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ЗАПОМНИТЕ!!!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768752" cy="30963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ru-RU" sz="3300" b="1" dirty="0" smtClean="0">
                <a:solidFill>
                  <a:schemeClr val="tx1"/>
                </a:solidFill>
                <a:latin typeface="Cambria" pitchFamily="18" charset="0"/>
              </a:rPr>
              <a:t>Дооборудование подвальных  этажей и внутренних помещений зданий повышает их защитные свойства в несколько раз. Так, необорудованный погреб ослабляет ионизирующее излучение в 7 -12 раз, а оборудованный – 350 -  400 раз.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7"/>
            <a:ext cx="6254044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6644125" cy="4176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В настоящее время фонд защитных сооружений гражданской обороны составляет 33 тысячи убежищ и около 11 тысяч противорадиационных укрытий, что составляет около 80% от потребности. </a:t>
            </a:r>
          </a:p>
          <a:p>
            <a:pPr algn="l"/>
            <a:r>
              <a:rPr lang="ru-RU" sz="2800" b="1" i="1" u="sng" dirty="0" smtClean="0">
                <a:solidFill>
                  <a:schemeClr val="tx1"/>
                </a:solidFill>
                <a:latin typeface="Cambria" pitchFamily="18" charset="0"/>
              </a:rPr>
              <a:t>По данным МЧС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75882" y="815831"/>
            <a:ext cx="6507828" cy="3800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Простейшее укрытие  - щель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1484784"/>
            <a:ext cx="2232248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Наиболее доступное простейшее укрытие являются  щели. Возводится самостоятельно населением в местах проживания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5" name="Picture 2" descr="http://lemur59.ru/sites/default/files/images/03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6" t="58090" r="2145" b="7033"/>
          <a:stretch/>
        </p:blipFill>
        <p:spPr bwMode="auto">
          <a:xfrm rot="344851">
            <a:off x="3383431" y="1786704"/>
            <a:ext cx="4841268" cy="37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20080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Перекрытые щели предохраняют от непосредственного попадания на одежду и кожу людей радиоактивных осадков, а также от поражения обломками разрушающихся зданий.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636912"/>
            <a:ext cx="6899104" cy="3240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40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Щели рассматриваются как промежуточный этап в обеспечении населения защитными сооружениями. В конечном итоге все население страны должно иметь возможность укрываться в более надежных сооружениях – убежищах и противорадиационных укрытиях.</a:t>
            </a:r>
            <a:endParaRPr lang="ru-RU" sz="240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должен знать каждый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632848" cy="42148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sz="3800" b="1" i="1" u="sng" dirty="0" smtClean="0">
                <a:latin typeface="Cambria" pitchFamily="18" charset="0"/>
              </a:rPr>
              <a:t>Основные мероприятия инженерной защиты населения в условиях чрезвычайной ситуации техногенного характера являются: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Укрытия людей в существующих защитных сооружениях     гражданской обороны и в приспособленных сооружения(подвальное помещение, цокольные этажи, подземные пространства объектов торгово – социального назначения)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Использование отдельных герметизированных помещений в жилых домах и общественных зданий на территориях, прилегающих к радиационно и химически опасным объектам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Предотвращение  разливов аварийно химически опасных веществ путем обвалки или заглубления емкостей АХОВ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254044" cy="1362075"/>
          </a:xfrm>
        </p:spPr>
        <p:txBody>
          <a:bodyPr/>
          <a:lstStyle/>
          <a:p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2276872"/>
            <a:ext cx="6231467" cy="1309511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Три группы  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Cambria" pitchFamily="18" charset="0"/>
              </a:rPr>
              <a:t>Убежище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Cambria" pitchFamily="18" charset="0"/>
              </a:rPr>
              <a:t>Противорадиационное укрытие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Cambria" pitchFamily="18" charset="0"/>
              </a:rPr>
              <a:t>Перекрытая щель</a:t>
            </a:r>
          </a:p>
          <a:p>
            <a:pPr marL="457200" indent="-457200" algn="l">
              <a:buAutoNum type="arabicPeriod"/>
            </a:pPr>
            <a:endParaRPr lang="ru-RU" dirty="0" smtClean="0">
              <a:latin typeface="Cambria" pitchFamily="18" charset="0"/>
            </a:endParaRPr>
          </a:p>
          <a:p>
            <a:pPr marL="457200" indent="-457200" algn="l"/>
            <a:r>
              <a:rPr lang="ru-RU" b="1" dirty="0" smtClean="0">
                <a:latin typeface="Cambria" pitchFamily="18" charset="0"/>
              </a:rPr>
              <a:t>Цель</a:t>
            </a:r>
            <a:r>
              <a:rPr lang="ru-RU" dirty="0" smtClean="0">
                <a:latin typeface="Cambria" pitchFamily="18" charset="0"/>
              </a:rPr>
              <a:t> : </a:t>
            </a:r>
            <a:r>
              <a:rPr lang="ru-RU" b="1" i="1" dirty="0" smtClean="0">
                <a:latin typeface="Cambria" pitchFamily="18" charset="0"/>
              </a:rPr>
              <a:t>определить сравнением  лучшее укрытие от поражающих факторов  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397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должен знать каждый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7700962" cy="535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Некоторые правила поведения укрываемых в защитных сооружениях  гражданской обороны.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Укрытие населения в защитных сооружения производится по соответствующим сигналам оповещения органов ГОЧС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Заполнение защитных сооружений производится организованно и быстро. Люди размещаются в них по указанию коменданта (старшего) защитного  сооружения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По истечению времени, указанного в речевой информации ГОЧС, заполнение сооружение прекращается, двери в него закрываются.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В защитных сооружения необходимо строго соблюдать установленный  режим и распорядок дня. Укрываемые должны беспрекословно выполнять все распоряжения коменданта (старшего). Укрываемым не разрешается без необходимости ходить по помещению укрытия, курить, самостоятельно включать и выключать электроосвещение, инженерные агрегаты, открывать и закрывать двери. В защитных сооружениях необходимо соблюдать тишину.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При необходимости выхода из укрытия на зараженную местность следует использовать средства индивидуальной защиты.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Время пребывания людей в защитных сооружениях определяется органами ГОЧС. Они устанавливают порядок действия и правила поведения населения при выходе его их защитных сооружений. Команды об этом передаются в защитные сооружения по средствам связи.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945308"/>
            <a:ext cx="7056784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180000"/>
                  <a:lumMod val="100000"/>
                </a:schemeClr>
              </a:gs>
              <a:gs pos="64000">
                <a:schemeClr val="accent1">
                  <a:tint val="60000"/>
                  <a:satMod val="130000"/>
                  <a:lumMod val="100000"/>
                </a:schemeClr>
              </a:gs>
              <a:gs pos="100000">
                <a:schemeClr val="accent1">
                  <a:tint val="96000"/>
                  <a:lumMod val="108000"/>
                </a:schemeClr>
              </a:gs>
            </a:gsLst>
            <a:lin ang="5400000" scaled="1"/>
            <a:tileRect/>
          </a:gradFill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 А С И Б О !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547260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ru-RU" sz="2800" b="1" spc="50" dirty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Смирнов </a:t>
            </a:r>
            <a:r>
              <a:rPr lang="ru-RU" sz="2800" b="1" spc="50" dirty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А.Т., Хренников Б.О. «Основы   безопасности жизнедеятельности»  8 </a:t>
            </a:r>
            <a:r>
              <a:rPr lang="ru-RU" sz="2800" b="1" spc="50" dirty="0" err="1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кл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.</a:t>
            </a:r>
            <a:r>
              <a:rPr lang="ru-RU" b="1" spc="50" dirty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ru-RU" sz="2700" b="1" spc="50" dirty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. Интернет 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ресурсы:</a:t>
            </a:r>
            <a:br>
              <a:rPr lang="ru-RU" sz="27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             </a:t>
            </a:r>
            <a:r>
              <a:rPr lang="ru-RU" sz="27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-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http://lemur59.ru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/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rgbClr val="C557D1"/>
                </a:solidFill>
              </a:rPr>
              <a:t>(картинки)</a:t>
            </a:r>
            <a:br>
              <a:rPr lang="ru-RU" sz="2400" dirty="0" smtClean="0">
                <a:solidFill>
                  <a:srgbClr val="C557D1"/>
                </a:solidFill>
              </a:rPr>
            </a:br>
            <a:r>
              <a:rPr lang="ru-RU" sz="2400" dirty="0">
                <a:solidFill>
                  <a:srgbClr val="C557D1"/>
                </a:solidFill>
              </a:rPr>
              <a:t> </a:t>
            </a:r>
            <a:r>
              <a:rPr lang="ru-RU" sz="2400" dirty="0" smtClean="0">
                <a:solidFill>
                  <a:srgbClr val="C557D1"/>
                </a:solidFill>
              </a:rPr>
              <a:t>         - </a:t>
            </a:r>
            <a:r>
              <a:rPr lang="en-US" sz="2400" u="sng" dirty="0" err="1">
                <a:solidFill>
                  <a:srgbClr val="C557D1"/>
                </a:solidFill>
              </a:rPr>
              <a:t>ru.wikipedia</a:t>
            </a:r>
            <a:r>
              <a:rPr lang="en-US" sz="2400" u="sng" dirty="0" smtClean="0">
                <a:solidFill>
                  <a:srgbClr val="C557D1"/>
                </a:solidFill>
              </a:rPr>
              <a:t>.</a:t>
            </a:r>
            <a:r>
              <a:rPr lang="ru-RU" sz="2400" u="sng" dirty="0" smtClean="0">
                <a:solidFill>
                  <a:srgbClr val="C557D1"/>
                </a:solidFill>
              </a:rPr>
              <a:t>  </a:t>
            </a:r>
            <a:r>
              <a:rPr lang="ru-RU" sz="2400" dirty="0" smtClean="0">
                <a:solidFill>
                  <a:srgbClr val="C557D1"/>
                </a:solidFill>
              </a:rPr>
              <a:t>(план убежища)</a:t>
            </a:r>
            <a:r>
              <a:rPr lang="ru-RU" sz="2700" b="1" spc="50" dirty="0">
                <a:ln w="11430"/>
                <a:solidFill>
                  <a:srgbClr val="C557D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solidFill>
                  <a:srgbClr val="C557D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6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39" y="692696"/>
            <a:ext cx="7344816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200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результате воздействия ионизирующих излучений, так же как и при воздействии проникающей радиации, у людей возникают лучевые болезни.</a:t>
            </a:r>
            <a:br>
              <a:rPr lang="ru-RU" sz="2200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endParaRPr lang="ru-RU" sz="2000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943" y="2060848"/>
            <a:ext cx="6624736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ru-RU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Лучевая болезнь:</a:t>
            </a:r>
          </a:p>
          <a:p>
            <a:pPr algn="l"/>
            <a:r>
              <a:rPr lang="ru-RU" sz="1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І степени – 100 -200 р.</a:t>
            </a:r>
          </a:p>
          <a:p>
            <a:pPr algn="l"/>
            <a:r>
              <a:rPr lang="ru-RU" sz="1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ІІ степени – 200 - 400 р.</a:t>
            </a:r>
          </a:p>
          <a:p>
            <a:pPr algn="l"/>
            <a:r>
              <a:rPr lang="ru-RU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ІІІ степени – 400 - 600 р.</a:t>
            </a:r>
          </a:p>
          <a:p>
            <a:pPr algn="l"/>
            <a:r>
              <a:rPr lang="ru-RU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І</a:t>
            </a:r>
            <a:r>
              <a:rPr lang="en-US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ru-RU" sz="1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степени – свыше 600 р.</a:t>
            </a:r>
          </a:p>
          <a:p>
            <a:pPr algn="l"/>
            <a:endParaRPr lang="ru-RU" dirty="0" smtClean="0">
              <a:solidFill>
                <a:srgbClr val="465E9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09516"/>
              </p:ext>
            </p:extLst>
          </p:nvPr>
        </p:nvGraphicFramePr>
        <p:xfrm>
          <a:off x="870832" y="4302576"/>
          <a:ext cx="7488829" cy="18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09"/>
                <a:gridCol w="786090"/>
                <a:gridCol w="696078"/>
                <a:gridCol w="832092"/>
                <a:gridCol w="832092"/>
                <a:gridCol w="832092"/>
                <a:gridCol w="832092"/>
                <a:gridCol w="832092"/>
                <a:gridCol w="832092"/>
              </a:tblGrid>
              <a:tr h="4713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2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3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5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7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10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27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48 ч.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32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800 Р/ч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100%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43%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27%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15%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10%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6 %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itchFamily="18" charset="0"/>
                        </a:rPr>
                        <a:t>2 %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itchFamily="18" charset="0"/>
                        </a:rPr>
                        <a:t>1 %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240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Р/ч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80 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Р/ч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8    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Р/ч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3587869"/>
            <a:ext cx="68407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Снижение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уровня радиации на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радиоактивном следе по времени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3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4481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Таблица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ВЕЛИЧИН</a:t>
            </a:r>
            <a:r>
              <a:rPr lang="ru-RU" sz="31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ослабления </a:t>
            </a:r>
            <a:br>
              <a:rPr lang="ru-RU" sz="3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</a:br>
            <a:r>
              <a:rPr lang="ru-RU" sz="3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в 2 </a:t>
            </a:r>
            <a:r>
              <a:rPr lang="ru-RU" sz="3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раза</a:t>
            </a:r>
            <a:endParaRPr lang="ru-RU" sz="3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2348880"/>
            <a:ext cx="6231467" cy="28803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92810"/>
              </p:ext>
            </p:extLst>
          </p:nvPr>
        </p:nvGraphicFramePr>
        <p:xfrm>
          <a:off x="899592" y="1628800"/>
          <a:ext cx="7416824" cy="395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10"/>
                <a:gridCol w="4691158"/>
                <a:gridCol w="2304256"/>
              </a:tblGrid>
              <a:tr h="623667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Материал  засыпки защитных сооружений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Толщина в см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602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Древесина 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30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18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Полиэтилен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22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56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Вода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20,4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21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Грунт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13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Кирпичная кладка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13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Стеклопластик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12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Железобетон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9.5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Броня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3.5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Свинец 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chemeClr val="accent2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2</a:t>
                      </a:r>
                      <a:endParaRPr lang="ru-RU" sz="1600" b="0" cap="none" spc="0" dirty="0">
                        <a:ln w="18415" cmpd="sng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7458" y="5570636"/>
            <a:ext cx="73489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При определении режима радиационной защиты учтено, что в военное время местность считается зараженной 0,5 и выше Р/ч</a:t>
            </a:r>
            <a:endParaRPr lang="ru-RU" sz="1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87187"/>
            <a:ext cx="71287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Радиация ослабляется…</a:t>
            </a:r>
            <a:endParaRPr kumimoji="0" lang="ru-RU" sz="2400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067252"/>
            <a:ext cx="741682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DADADA">
                    <a:lumMod val="10000"/>
                  </a:srgbClr>
                </a:solidFill>
                <a:latin typeface="Cambria" pitchFamily="18" charset="0"/>
              </a:rPr>
              <a:t>Следует помнить, что различные здания и сооружения по-разному ослабляют проникающую радиацию: помещения первого этажа деревянных зданий ослабляют проникающую радиацию в 2-3 раза; помещения первого этажа каменных зданий - в 10 раз; помещения верхних этажей (за исключением самого верхнего) многоэтажных зданий - в 50 раз; средняя часть подвала многоэтажного каменного здания - 500-1000 раз.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016" y="2564904"/>
            <a:ext cx="6657975" cy="3828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2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7"/>
            <a:ext cx="7128792" cy="2880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КОЭФФИЦИЕНТЫ ОСЛАБЛЕНИЯ УРОВНЯ РАДИАЦИИ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772816"/>
            <a:ext cx="6231467" cy="326202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74651"/>
              </p:ext>
            </p:extLst>
          </p:nvPr>
        </p:nvGraphicFramePr>
        <p:xfrm>
          <a:off x="755576" y="1052737"/>
          <a:ext cx="7632848" cy="518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076564"/>
                <a:gridCol w="1908212"/>
              </a:tblGrid>
              <a:tr h="288031"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НАИМЕНОВАНИЕ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      </a:t>
                      </a:r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 УКРЫТИЯ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Коэф.ослабления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Автомобиль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2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2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Открытая траншея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3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3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Деревянный одноэтажный дом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3-5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4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Перекрытая траншея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40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5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Каменный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 одноэтажный дом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10-15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6104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6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Бронетранспортер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4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7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Неприспособленное подполье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7-12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8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Приспособленное подполье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400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9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Неприспособленный погреб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7-12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10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Приспособленный погреб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350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11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Неприспособленный  подвал в многоэтажном доме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100-400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12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Неприспособленный подвал  под  убежище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1000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13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Неприспособленное овощехранилище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40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089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14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Укрытие из местных материалов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150-400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5452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" pitchFamily="18" charset="0"/>
                        </a:rPr>
                        <a:t>15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Железобетон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 ,убежище, шахты, горные выработки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Полностью </a:t>
                      </a:r>
                      <a:r>
                        <a:rPr lang="ru-RU" sz="1400" b="1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ослаблен.рад</a:t>
                      </a:r>
                      <a:r>
                        <a:rPr lang="ru-RU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mbria" pitchFamily="18" charset="0"/>
                        </a:rPr>
                        <a:t>.</a:t>
                      </a:r>
                      <a:endParaRPr lang="ru-RU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39250" y="69532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4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Защитные сооружения гражданской обороны по своему предназначению и защитным свойствам делятся: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420888"/>
            <a:ext cx="6120680" cy="28083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Убежище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Противорадиационные укрытия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Простейшие укрытия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20080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УБЕЖИЩЕ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Сооружение ГО которое предназначены для обеспечения надежной защиты укрываемых в них людей от воздействия всех поражающих факторов ядерного взрыва, отравляющих веществ бактериальных средств высоких температур от отравления продуктами горения и аварийно химически  опасными веществами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72728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Убежище по месту расположения могут быть </a:t>
            </a:r>
            <a:r>
              <a:rPr lang="ru-RU" sz="2400" dirty="0">
                <a:ln w="11430"/>
                <a:solidFill>
                  <a:srgbClr val="AA2B1E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встроенные</a:t>
            </a:r>
            <a:r>
              <a:rPr lang="ru-RU" sz="24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или </a:t>
            </a:r>
            <a:r>
              <a:rPr lang="ru-RU" sz="2400" dirty="0">
                <a:ln w="11430"/>
                <a:solidFill>
                  <a:srgbClr val="AA2B1E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отдельно</a:t>
            </a:r>
            <a:r>
              <a:rPr lang="ru-RU" sz="24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стоящие</a:t>
            </a:r>
            <a:endParaRPr lang="ru-RU" dirty="0"/>
          </a:p>
        </p:txBody>
      </p:sp>
      <p:pic>
        <p:nvPicPr>
          <p:cNvPr id="4" name="Picture 4" descr="http://lemur59.ru/sites/default/files/images/03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2" t="11562" r="7842" b="55023"/>
          <a:stretch/>
        </p:blipFill>
        <p:spPr bwMode="auto">
          <a:xfrm>
            <a:off x="813947" y="1951713"/>
            <a:ext cx="3794057" cy="30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emur59.ru/sites/default/files/images/03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12461" r="53632" b="55418"/>
          <a:stretch/>
        </p:blipFill>
        <p:spPr bwMode="auto">
          <a:xfrm>
            <a:off x="4642547" y="1971134"/>
            <a:ext cx="3622981" cy="31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526</TotalTime>
  <Words>911</Words>
  <Application>Microsoft Office PowerPoint</Application>
  <PresentationFormat>Экран (4:3)</PresentationFormat>
  <Paragraphs>198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Т Е М А: Мероприятия по инженерной защите населения от чрезвычайных ситуаций техногенного характера.</vt:lpstr>
      <vt:lpstr>Это должен знать каждый</vt:lpstr>
      <vt:lpstr>      В результате воздействия ионизирующих излучений, так же как и при воздействии проникающей радиации, у людей возникают лучевые болезни.      </vt:lpstr>
      <vt:lpstr>Таблица  ВЕЛИЧИН ослабления   в 2 раза</vt:lpstr>
      <vt:lpstr>Презентация PowerPoint</vt:lpstr>
      <vt:lpstr>КОЭФФИЦИЕНТЫ ОСЛАБЛЕНИЯ УРОВНЯ РАДИАЦИИ</vt:lpstr>
      <vt:lpstr>Защитные сооружения гражданской обороны по своему предназначению и защитным свойствам делятся:</vt:lpstr>
      <vt:lpstr>      УБЕЖИЩЕ  Сооружение ГО которое предназначены для обеспечения надежной защиты укрываемых в них людей от воздействия всех поражающих факторов ядерного взрыва, отравляющих веществ бактериальных средств высоких температур от отравления продуктами горения и аварийно химически  опасными веществами</vt:lpstr>
      <vt:lpstr>Презентация PowerPoint</vt:lpstr>
      <vt:lpstr>                               Убежища  подразделяются:                 обеспечивают:</vt:lpstr>
      <vt:lpstr> План убежища:</vt:lpstr>
      <vt:lpstr>Противорадиационные укрытия</vt:lpstr>
      <vt:lpstr>Противорадиационные укрытия могут быть оборудованы в подвалах жилых домов , погребах </vt:lpstr>
      <vt:lpstr>Противорадиационное укрытие</vt:lpstr>
      <vt:lpstr>     Погреб приспособленный под укрытие</vt:lpstr>
      <vt:lpstr>ЗАПОМНИТЕ!!!</vt:lpstr>
      <vt:lpstr>СТАТИСТИКА</vt:lpstr>
      <vt:lpstr>Простейшее укрытие  - щель</vt:lpstr>
      <vt:lpstr>Перекрытые щели предохраняют от непосредственного попадания на одежду и кожу людей радиоактивных осадков, а также от поражения обломками разрушающихся зданий.</vt:lpstr>
      <vt:lpstr>Самостоятельная работа </vt:lpstr>
      <vt:lpstr>Это должен знать каждый</vt:lpstr>
      <vt:lpstr>Презентация PowerPoint</vt:lpstr>
      <vt:lpstr>                                   Литература: 1. Смирнов А.Т., Хренников Б.О. «Основы   безопасности жизнедеятельности»  8 кл.  2. Интернет ресурсы:               - http://lemur59.ru/   (картинки)           - ru.wikipedia.  (план убежища)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Защите населения от чрезвычайных ситуаций техногенного характера</dc:title>
  <dc:creator>userolcsh</dc:creator>
  <cp:lastModifiedBy>User</cp:lastModifiedBy>
  <cp:revision>56</cp:revision>
  <dcterms:created xsi:type="dcterms:W3CDTF">2008-02-15T06:27:14Z</dcterms:created>
  <dcterms:modified xsi:type="dcterms:W3CDTF">2014-02-23T12:02:48Z</dcterms:modified>
</cp:coreProperties>
</file>