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5" r:id="rId11"/>
    <p:sldId id="264" r:id="rId12"/>
    <p:sldId id="263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7508" autoAdjust="0"/>
  </p:normalViewPr>
  <p:slideViewPr>
    <p:cSldViewPr>
      <p:cViewPr varScale="1">
        <p:scale>
          <a:sx n="78" d="100"/>
          <a:sy n="78" d="100"/>
        </p:scale>
        <p:origin x="-11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0E51E-5B77-4995-B4B6-2BE221B6A120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47C2B-9369-4A33-88BB-F680737C2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773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47C2B-9369-4A33-88BB-F680737C2F9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708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47C2B-9369-4A33-88BB-F680737C2F9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997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C706-4F69-45C0-A317-F1F86E1473D3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06A1-4708-4221-A208-52A077D6B14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C706-4F69-45C0-A317-F1F86E1473D3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06A1-4708-4221-A208-52A077D6B1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C706-4F69-45C0-A317-F1F86E1473D3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06A1-4708-4221-A208-52A077D6B1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C706-4F69-45C0-A317-F1F86E1473D3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06A1-4708-4221-A208-52A077D6B1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C706-4F69-45C0-A317-F1F86E1473D3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8A206A1-4708-4221-A208-52A077D6B1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C706-4F69-45C0-A317-F1F86E1473D3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06A1-4708-4221-A208-52A077D6B1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C706-4F69-45C0-A317-F1F86E1473D3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06A1-4708-4221-A208-52A077D6B1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C706-4F69-45C0-A317-F1F86E1473D3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06A1-4708-4221-A208-52A077D6B1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C706-4F69-45C0-A317-F1F86E1473D3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06A1-4708-4221-A208-52A077D6B1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C706-4F69-45C0-A317-F1F86E1473D3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06A1-4708-4221-A208-52A077D6B1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C706-4F69-45C0-A317-F1F86E1473D3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06A1-4708-4221-A208-52A077D6B1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766C706-4F69-45C0-A317-F1F86E1473D3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8A206A1-4708-4221-A208-52A077D6B14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1%82%D1%83%D1%82%D1%8C" TargetMode="External"/><Relationship Id="rId2" Type="http://schemas.openxmlformats.org/officeDocument/2006/relationships/hyperlink" Target="http://ru.wikipedia.org/wiki/%D0%A1%D0%BF%D0%B8%D1%80%D1%8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D%D0%BB%D0%B5%D0%BA%D1%82%D1%80%D0%B8%D1%87%D0%B5%D1%81%D0%BA%D0%BE%D0%B5_%D1%81%D0%BE%D0%BF%D1%80%D0%BE%D1%82%D0%B8%D0%B2%D0%BB%D0%B5%D0%BD%D0%B8%D0%B5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ru.wikipedia.org/wiki/%D0%AD%D0%BB%D0%B5%D0%BA%D1%82%D1%80%D0%BE%D0%BD%D0%BD%D0%BE%D0%B5_%D1%83%D1%81%D1%82%D1%80%D0%BE%D0%B9%D1%81%D1%82%D0%B2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F%D0%BE%D0%BB%D1%83%D0%BF%D1%80%D0%BE%D0%B2%D0%BE%D0%B4%D0%BD%D0%B8%D0%BA" TargetMode="External"/><Relationship Id="rId5" Type="http://schemas.openxmlformats.org/officeDocument/2006/relationships/hyperlink" Target="http://ru.wikipedia.org/wiki/%D0%A1%D0%BF%D0%BB%D0%B0%D0%B2" TargetMode="External"/><Relationship Id="rId4" Type="http://schemas.openxmlformats.org/officeDocument/2006/relationships/hyperlink" Target="http://ru.wikipedia.org/wiki/%D0%9C%D0%B5%D1%82%D0%B0%D0%BB%D0%BB%D1%8B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0%BD%D1%84%D1%80%D0%B0%D0%BA%D1%80%D0%B0%D1%81%D0%BD%D0%BE%D0%B5_%D0%B8%D0%B7%D0%BB%D1%83%D1%87%D0%B5%D0%BD%D0%B8%D0%B5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://ru.wikipedia.org/wiki/%D0%A2%D0%B5%D0%BC%D0%BF%D0%B5%D1%80%D0%B0%D1%82%D1%83%D1%80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ru.wikipedia.org/wiki/%CF%E8%F0%EE%EC%E5%F2%F0" TargetMode="External"/><Relationship Id="rId4" Type="http://schemas.openxmlformats.org/officeDocument/2006/relationships/hyperlink" Target="http://ru.wikipedia.org/wiki/%D0%92%D0%B8%D0%B4%D0%B8%D0%BC%D0%BE%D0%B5_%D0%B8%D0%B7%D0%BB%D1%83%D1%87%D0%B5%D0%BD%D0%B8%D0%B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168351"/>
          </a:xfrm>
        </p:spPr>
        <p:txBody>
          <a:bodyPr>
            <a:normAutofit/>
          </a:bodyPr>
          <a:lstStyle/>
          <a:p>
            <a:r>
              <a:rPr lang="ru-RU" dirty="0" smtClean="0"/>
              <a:t>Измерительные приборы в котельной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65618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производственного обучения</a:t>
            </a:r>
          </a:p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Боровикова Марина Владимировна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911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4800" dirty="0" err="1" smtClean="0"/>
              <a:t>Тягонапоромеры</a:t>
            </a:r>
            <a:endParaRPr lang="ru-RU" sz="4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980728"/>
            <a:ext cx="4316288" cy="576064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В котельных установках широко применяются приборы, принцип действия которых основан на упругой деформации чувствительных элементов. В качестве упругих чувствительных элементов применяют мембраны, мембранные коробки, сильфоны, трубчатые пружины. 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5" name="Picture 7" descr="G:\КИП\tjagonaporo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2736"/>
            <a:ext cx="4320480" cy="221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80" y="3573015"/>
            <a:ext cx="4680520" cy="266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504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Тягомеры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435280" cy="5544656"/>
          </a:xfrm>
        </p:spPr>
        <p:txBody>
          <a:bodyPr/>
          <a:lstStyle/>
          <a:p>
            <a:pPr marL="137160" indent="0">
              <a:spcBef>
                <a:spcPts val="0"/>
              </a:spcBef>
              <a:buNone/>
            </a:pPr>
            <a:r>
              <a:rPr lang="ru-RU" sz="2400" dirty="0" smtClean="0"/>
              <a:t>Для </a:t>
            </a:r>
            <a:r>
              <a:rPr lang="ru-RU" sz="2400" dirty="0"/>
              <a:t>измерения разряжения применяются тягомеры - вакуумметры с пределом до минус 40 кПа. Конструкция мембранного блока тягомера практически ни чем не отличается от конструкции мембранного блока </a:t>
            </a:r>
            <a:r>
              <a:rPr lang="ru-RU" sz="2400" dirty="0" err="1"/>
              <a:t>напоромера</a:t>
            </a:r>
            <a:r>
              <a:rPr lang="ru-RU" dirty="0"/>
              <a:t>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8" y="2348880"/>
            <a:ext cx="619125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48880"/>
            <a:ext cx="266429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119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4800" dirty="0" err="1" smtClean="0"/>
              <a:t>Напоромеры</a:t>
            </a:r>
            <a:endParaRPr lang="ru-RU" sz="4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504" y="980728"/>
            <a:ext cx="4388296" cy="5145435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dirty="0" err="1"/>
              <a:t>Напоромеры</a:t>
            </a:r>
            <a:r>
              <a:rPr lang="ru-RU" dirty="0"/>
              <a:t> по принципу действия схожи с обычными механическими манометрами. Они предназначены для измерения небольших значений давления (до 40 кПа) воздуха или других неагрессивных газов. Это является их главным отличием от манометров и определяет их конструктивное исполнение.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08720"/>
            <a:ext cx="1657143" cy="275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28575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827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ru-RU" dirty="0" smtClean="0"/>
              <a:t>Манометры в котельной</a:t>
            </a:r>
            <a:endParaRPr lang="ru-RU" dirty="0"/>
          </a:p>
        </p:txBody>
      </p:sp>
      <p:pic>
        <p:nvPicPr>
          <p:cNvPr id="6146" name="Picture 2" descr="G:\КИП\0_1bbcf_d977f110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3443536" cy="293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КИП\Kotelnaya_novaya_v_do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536" y="2757839"/>
            <a:ext cx="561662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61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/>
          <a:lstStyle/>
          <a:p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</a:t>
            </a:r>
            <a:br>
              <a:rPr lang="ru-RU" dirty="0" smtClean="0"/>
            </a:br>
            <a:r>
              <a:rPr lang="ru-RU" dirty="0" smtClean="0"/>
              <a:t>внимание</a:t>
            </a:r>
            <a:endParaRPr lang="ru-RU" dirty="0"/>
          </a:p>
        </p:txBody>
      </p:sp>
      <p:sp>
        <p:nvSpPr>
          <p:cNvPr id="4" name="Управляющая кнопка: домой 3">
            <a:hlinkClick r:id="" action="ppaction://hlinkshowjump?jump=lastslide" highlightClick="1"/>
          </p:cNvPr>
          <p:cNvSpPr/>
          <p:nvPr/>
        </p:nvSpPr>
        <p:spPr>
          <a:xfrm>
            <a:off x="3995936" y="378904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753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Цели: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AutoNum type="arabicPeriod"/>
            </a:pPr>
            <a:r>
              <a:rPr lang="ru-RU" dirty="0" smtClean="0"/>
              <a:t>Ознакомить обучающихся с приборами для измерения температуры в котельной.</a:t>
            </a:r>
          </a:p>
          <a:p>
            <a:pPr marL="651510" indent="-514350">
              <a:buAutoNum type="arabicPeriod"/>
            </a:pPr>
            <a:r>
              <a:rPr lang="ru-RU" dirty="0" smtClean="0"/>
              <a:t>Ознакомить учащихся с приборами для измерения давления в котельной.</a:t>
            </a:r>
          </a:p>
          <a:p>
            <a:pPr marL="651510" indent="-514350">
              <a:buAutoNum type="arabicPeriod"/>
            </a:pPr>
            <a:r>
              <a:rPr lang="ru-RU" dirty="0" smtClean="0"/>
              <a:t>Показать область применения контрольно-измерительных приборов в котельной.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172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Жидкостной термометр</a:t>
            </a:r>
            <a:endParaRPr lang="ru-RU" sz="4800" dirty="0"/>
          </a:p>
        </p:txBody>
      </p:sp>
      <p:sp>
        <p:nvSpPr>
          <p:cNvPr id="20" name="Текст 19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544616"/>
          </a:xfrm>
        </p:spPr>
        <p:txBody>
          <a:bodyPr>
            <a:noAutofit/>
          </a:bodyPr>
          <a:lstStyle/>
          <a:p>
            <a:pPr marL="0" lvl="8" indent="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ru-RU" sz="2800" dirty="0"/>
              <a:t>Жидкостные термометры основаны на принципе изменения объёма жидкости, которая залита в термометр (обычно это </a:t>
            </a:r>
            <a:r>
              <a:rPr lang="ru-RU" sz="2800" dirty="0">
                <a:hlinkClick r:id="rId2" tooltip="Спирт"/>
              </a:rPr>
              <a:t>спирт</a:t>
            </a:r>
            <a:r>
              <a:rPr lang="ru-RU" sz="2800" dirty="0"/>
              <a:t> или </a:t>
            </a:r>
            <a:r>
              <a:rPr lang="ru-RU" sz="2800" dirty="0">
                <a:hlinkClick r:id="rId3" tooltip="Ртуть"/>
              </a:rPr>
              <a:t>ртуть</a:t>
            </a:r>
            <a:r>
              <a:rPr lang="ru-RU" sz="2800" dirty="0"/>
              <a:t>), при изменении температуры окружающей среды.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4284"/>
            <a:ext cx="3603068" cy="360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94284"/>
            <a:ext cx="2880320" cy="360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007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Термометр сопротивления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r>
              <a:rPr lang="ru-RU" sz="2000" b="1" dirty="0" err="1"/>
              <a:t>Термо́метр</a:t>
            </a:r>
            <a:r>
              <a:rPr lang="ru-RU" sz="2000" b="1" dirty="0"/>
              <a:t> </a:t>
            </a:r>
            <a:r>
              <a:rPr lang="ru-RU" sz="2000" b="1" dirty="0" err="1"/>
              <a:t>сопротивле́ния</a:t>
            </a:r>
            <a:r>
              <a:rPr lang="ru-RU" sz="2000" dirty="0"/>
              <a:t> — </a:t>
            </a:r>
            <a:r>
              <a:rPr lang="ru-RU" sz="2000" dirty="0">
                <a:hlinkClick r:id="rId2" tooltip="Электронное устройство"/>
              </a:rPr>
              <a:t>электронный прибор</a:t>
            </a:r>
            <a:r>
              <a:rPr lang="ru-RU" sz="2000" dirty="0"/>
              <a:t>, предназначенный для измерения температуры. Принцип действия основан на зависимости </a:t>
            </a:r>
            <a:r>
              <a:rPr lang="ru-RU" sz="2000" dirty="0">
                <a:hlinkClick r:id="rId3" tooltip="Электрическое сопротивление"/>
              </a:rPr>
              <a:t>электрического сопротивления</a:t>
            </a:r>
            <a:r>
              <a:rPr lang="ru-RU" sz="2000" dirty="0"/>
              <a:t> </a:t>
            </a:r>
            <a:r>
              <a:rPr lang="ru-RU" sz="2000" dirty="0">
                <a:hlinkClick r:id="rId4" tooltip="Металлы"/>
              </a:rPr>
              <a:t>металлов</a:t>
            </a:r>
            <a:r>
              <a:rPr lang="ru-RU" sz="2000" dirty="0"/>
              <a:t>, </a:t>
            </a:r>
            <a:r>
              <a:rPr lang="ru-RU" sz="2000" dirty="0">
                <a:hlinkClick r:id="rId5" tooltip="Сплав"/>
              </a:rPr>
              <a:t>сплавов</a:t>
            </a:r>
            <a:r>
              <a:rPr lang="ru-RU" sz="2000" dirty="0"/>
              <a:t> и </a:t>
            </a:r>
            <a:r>
              <a:rPr lang="ru-RU" sz="2000" dirty="0">
                <a:hlinkClick r:id="rId6" tooltip="Полупроводник"/>
              </a:rPr>
              <a:t>полупроводниковых</a:t>
            </a:r>
            <a:r>
              <a:rPr lang="ru-RU" sz="2000" dirty="0"/>
              <a:t> материалов от температуры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27" y="2708920"/>
            <a:ext cx="7067550" cy="396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453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Термопары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>
            <a:normAutofit/>
          </a:bodyPr>
          <a:lstStyle/>
          <a:p>
            <a:r>
              <a:rPr lang="ru-RU" sz="2400" b="1" dirty="0"/>
              <a:t>Термопары</a:t>
            </a:r>
            <a:r>
              <a:rPr lang="ru-RU" sz="2400" dirty="0"/>
              <a:t> (или </a:t>
            </a:r>
            <a:r>
              <a:rPr lang="ru-RU" sz="2400" b="1" dirty="0" err="1"/>
              <a:t>термопреобразователи</a:t>
            </a:r>
            <a:r>
              <a:rPr lang="ru-RU" sz="2400" dirty="0"/>
              <a:t>) предназначены для измерения температуры (до 1600 С). Нужно сразу же отметить, что термопары используются только для определения разницы температур, а не для определения абсолютной температуры.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59417"/>
            <a:ext cx="4495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374441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186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Пирометры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62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b="1" dirty="0" smtClean="0"/>
              <a:t>Пирометр</a:t>
            </a:r>
            <a:r>
              <a:rPr lang="ru-RU" sz="2400" dirty="0"/>
              <a:t> — прибор для </a:t>
            </a:r>
            <a:r>
              <a:rPr lang="ru-RU" sz="2400" dirty="0" smtClean="0"/>
              <a:t>бесконтактного измерения</a:t>
            </a:r>
            <a:r>
              <a:rPr lang="ru-RU" sz="2400" dirty="0"/>
              <a:t> </a:t>
            </a:r>
            <a:r>
              <a:rPr lang="ru-RU" sz="2400" dirty="0">
                <a:hlinkClick r:id="rId2" tooltip="Температура"/>
              </a:rPr>
              <a:t>температуры</a:t>
            </a:r>
            <a:r>
              <a:rPr lang="ru-RU" sz="2400" dirty="0"/>
              <a:t> тел. Принцип действия основан на измерении мощности теплового </a:t>
            </a:r>
            <a:r>
              <a:rPr lang="ru-RU" sz="2400" dirty="0" smtClean="0"/>
              <a:t>излучения объекта </a:t>
            </a:r>
            <a:r>
              <a:rPr lang="ru-RU" sz="2400" dirty="0"/>
              <a:t>измерения </a:t>
            </a:r>
            <a:r>
              <a:rPr lang="ru-RU" sz="2400" dirty="0" smtClean="0"/>
              <a:t>преимущественно в диапазонах</a:t>
            </a:r>
            <a:r>
              <a:rPr lang="ru-RU" sz="2400" dirty="0"/>
              <a:t> </a:t>
            </a:r>
            <a:r>
              <a:rPr lang="ru-RU" sz="2400" dirty="0">
                <a:hlinkClick r:id="rId3" tooltip="Инфракрасное излучение"/>
              </a:rPr>
              <a:t>инфракрасного излучения</a:t>
            </a:r>
            <a:r>
              <a:rPr lang="ru-RU" sz="2400" dirty="0"/>
              <a:t> и </a:t>
            </a:r>
            <a:r>
              <a:rPr lang="ru-RU" sz="2400" dirty="0">
                <a:hlinkClick r:id="rId4" tooltip="Видимое излучение"/>
              </a:rPr>
              <a:t>видимого </a:t>
            </a:r>
            <a:r>
              <a:rPr lang="ru-RU" sz="2400" dirty="0" err="1" smtClean="0">
                <a:hlinkClick r:id="rId4" tooltip="Видимое излучение"/>
              </a:rPr>
              <a:t>света</a:t>
            </a:r>
            <a:r>
              <a:rPr lang="ru-RU" sz="2400" dirty="0" err="1" smtClean="0"/>
              <a:t>.</a:t>
            </a:r>
            <a:r>
              <a:rPr lang="ru-RU" sz="2400" dirty="0" err="1" smtClean="0">
                <a:hlinkClick r:id="rId5"/>
              </a:rPr>
              <a:t>источники</a:t>
            </a:r>
            <a:r>
              <a:rPr lang="ru-RU" sz="2400" dirty="0" smtClean="0">
                <a:hlinkClick r:id="rId5"/>
              </a:rPr>
              <a:t> </a:t>
            </a:r>
            <a:r>
              <a:rPr lang="ru-RU" sz="2400" dirty="0">
                <a:hlinkClick r:id="rId5"/>
              </a:rPr>
              <a:t>погрешности пирометров</a:t>
            </a:r>
            <a:endParaRPr lang="ru-RU" sz="2400" dirty="0"/>
          </a:p>
          <a:p>
            <a:pPr marL="1783080" lvl="6" indent="0">
              <a:buNone/>
            </a:pPr>
            <a:endParaRPr lang="ru-RU" sz="2600" dirty="0" smtClean="0"/>
          </a:p>
          <a:p>
            <a:pPr marL="137160" indent="0">
              <a:buNone/>
            </a:pP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4581466" cy="304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140968"/>
            <a:ext cx="3120118" cy="353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786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Autofit/>
          </a:bodyPr>
          <a:lstStyle/>
          <a:p>
            <a:r>
              <a:rPr lang="ru-RU" sz="5400" dirty="0" smtClean="0"/>
              <a:t>Манометр пружинный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8964488" cy="616530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000" b="1" i="1" dirty="0" smtClean="0"/>
              <a:t>Пружинные </a:t>
            </a:r>
            <a:r>
              <a:rPr lang="ru-RU" sz="2000" b="1" i="1" dirty="0"/>
              <a:t>манометры</a:t>
            </a:r>
            <a:r>
              <a:rPr lang="ru-RU" sz="2000" i="1" dirty="0"/>
              <a:t> </a:t>
            </a:r>
            <a:r>
              <a:rPr lang="ru-RU" sz="2000" dirty="0"/>
              <a:t>предназначены для измерения среднего и высокого давления (свыше 40 кПа).</a:t>
            </a:r>
            <a:br>
              <a:rPr lang="ru-RU" sz="2000" dirty="0"/>
            </a:br>
            <a:r>
              <a:rPr lang="ru-RU" sz="2000" b="1" i="1" dirty="0"/>
              <a:t>Пружинный манометр</a:t>
            </a:r>
            <a:r>
              <a:rPr lang="ru-RU" sz="2000" dirty="0"/>
              <a:t> — деформационный манометр, в котором чувствительным элементом является трубчатая пружина (см. рисунок).</a:t>
            </a:r>
          </a:p>
          <a:p>
            <a:pPr marL="137160" indent="0">
              <a:buNone/>
            </a:pPr>
            <a:r>
              <a:rPr lang="ru-RU" sz="2000" b="1" i="1" dirty="0"/>
              <a:t>Принцип действия пружинного манометра</a:t>
            </a:r>
            <a:r>
              <a:rPr lang="ru-RU" sz="2000" dirty="0"/>
              <a:t> основан на уравновешении избыточного давления силами упругой деформации трубчатой пружины.</a:t>
            </a:r>
          </a:p>
          <a:p>
            <a:pPr marL="137160" indent="0">
              <a:buNone/>
            </a:pPr>
            <a:endParaRPr lang="ru-RU" sz="2000" dirty="0"/>
          </a:p>
        </p:txBody>
      </p:sp>
      <p:pic>
        <p:nvPicPr>
          <p:cNvPr id="5126" name="Picture 6" descr="G:\арматура\large_mp2-u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24" y="2780924"/>
            <a:ext cx="4086575" cy="407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80927"/>
            <a:ext cx="4164360" cy="407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045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err="1" smtClean="0"/>
              <a:t>Электроконтактный</a:t>
            </a:r>
            <a:r>
              <a:rPr lang="ru-RU" dirty="0" smtClean="0"/>
              <a:t> манометр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/>
          </a:bodyPr>
          <a:lstStyle/>
          <a:p>
            <a:r>
              <a:rPr lang="ru-RU" sz="2400" dirty="0"/>
              <a:t>Манометр с </a:t>
            </a:r>
            <a:r>
              <a:rPr lang="ru-RU" sz="2400" dirty="0" err="1"/>
              <a:t>электроконтактной</a:t>
            </a:r>
            <a:r>
              <a:rPr lang="ru-RU" sz="2400" dirty="0"/>
              <a:t> приставкой предназначен для измерения давления и дискретного управления электрическими цепями вспомогательных и регулирующих устройств.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57" y="2641848"/>
            <a:ext cx="2286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G:\КИП\dm2010_razbor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99" y="2650350"/>
            <a:ext cx="5970240" cy="420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844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Манометр мембранный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400640"/>
          </a:xfrm>
        </p:spPr>
        <p:txBody>
          <a:bodyPr/>
          <a:lstStyle/>
          <a:p>
            <a:pPr marL="137160" indent="0">
              <a:buNone/>
            </a:pPr>
            <a:r>
              <a:rPr lang="ru-RU" sz="2400" dirty="0" smtClean="0"/>
              <a:t>Манометр мембранный -</a:t>
            </a:r>
            <a:r>
              <a:rPr lang="ru-RU" sz="2400" dirty="0"/>
              <a:t> предназначен для измерения избыточного давления агрессивных некристаллизующихся жидких и газообразных сред. В качестве чувствительного элемента используется мембрана, встроенная во фланец.</a:t>
            </a:r>
          </a:p>
          <a:p>
            <a:pPr marL="13716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G:\КИП\man-r-p-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424" y="2564904"/>
            <a:ext cx="3972024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913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457</TotalTime>
  <Words>207</Words>
  <Application>Microsoft Office PowerPoint</Application>
  <PresentationFormat>Экран (4:3)</PresentationFormat>
  <Paragraphs>35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Измерительные приборы в котельной</vt:lpstr>
      <vt:lpstr>Цели:</vt:lpstr>
      <vt:lpstr>Жидкостной термометр</vt:lpstr>
      <vt:lpstr>Термометр сопротивления</vt:lpstr>
      <vt:lpstr>Термопары</vt:lpstr>
      <vt:lpstr>Пирометры</vt:lpstr>
      <vt:lpstr>Манометр пружинный</vt:lpstr>
      <vt:lpstr>Электроконтактный манометр</vt:lpstr>
      <vt:lpstr>Манометр мембранный</vt:lpstr>
      <vt:lpstr>Тягонапоромеры</vt:lpstr>
      <vt:lpstr>Тягомеры</vt:lpstr>
      <vt:lpstr>Напоромеры</vt:lpstr>
      <vt:lpstr>Манометры в котельной</vt:lpstr>
      <vt:lpstr>Спасибо  за внимание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ПРИБОРЫ ДЛЯ  ИЗМЕРЕНИЯ ТНМПЕРАТУРЫ И ДАВЛЕНИЯ</dc:title>
  <dc:creator>Иван</dc:creator>
  <cp:lastModifiedBy>Иван</cp:lastModifiedBy>
  <cp:revision>30</cp:revision>
  <dcterms:created xsi:type="dcterms:W3CDTF">2013-12-06T14:02:51Z</dcterms:created>
  <dcterms:modified xsi:type="dcterms:W3CDTF">2013-12-12T16:00:31Z</dcterms:modified>
</cp:coreProperties>
</file>