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2"/>
  </p:notesMasterIdLst>
  <p:handoutMasterIdLst>
    <p:handoutMasterId r:id="rId13"/>
  </p:handout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2" r:id="rId9"/>
    <p:sldId id="273" r:id="rId10"/>
    <p:sldId id="274" r:id="rId11"/>
  </p:sldIdLst>
  <p:sldSz cx="9144000" cy="6858000" type="screen4x3"/>
  <p:notesSz cx="6846888" cy="99806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E61A2D"/>
    <a:srgbClr val="6600CC"/>
    <a:srgbClr val="333399"/>
    <a:srgbClr val="660066"/>
    <a:srgbClr val="CC0099"/>
    <a:srgbClr val="BA1697"/>
    <a:srgbClr val="CC3300"/>
    <a:srgbClr val="E87618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27" autoAdjust="0"/>
    <p:restoredTop sz="98073" autoAdjust="0"/>
  </p:normalViewPr>
  <p:slideViewPr>
    <p:cSldViewPr>
      <p:cViewPr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02" y="-96"/>
      </p:cViewPr>
      <p:guideLst>
        <p:guide orient="horz" pos="3143"/>
        <p:guide pos="215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70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78263" y="0"/>
            <a:ext cx="296703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E34A97-F6C6-4E45-9EA6-C671D690DEFE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80550"/>
            <a:ext cx="29670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78263" y="9480550"/>
            <a:ext cx="296703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EA06-B1D1-4E48-A530-E771FF7786F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7038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8263" y="0"/>
            <a:ext cx="2967037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060C-521A-4088-B38E-DB1E7BE4129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49300"/>
            <a:ext cx="4986338" cy="37417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4213" y="4740275"/>
            <a:ext cx="5478462" cy="44910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80550"/>
            <a:ext cx="2967038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8263" y="9480550"/>
            <a:ext cx="2967037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A646B-A7CD-4167-9E11-869B5B4F75D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0F8CDD8-C2F4-433D-B987-B14A919C882B}" type="datetimeFigureOut">
              <a:rPr lang="ru-RU" smtClean="0"/>
              <a:pPr/>
              <a:t>24.11.2011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1744360-74D8-4A18-971A-76E8D210A3C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1571612"/>
            <a:ext cx="8229600" cy="227646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Влияние конструктивных 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видов деятельности детей с УО </a:t>
            </a:r>
            <a:b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на развитие познавательной сферы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3"/>
          <p:cNvSpPr txBox="1">
            <a:spLocks/>
          </p:cNvSpPr>
          <p:nvPr/>
        </p:nvSpPr>
        <p:spPr>
          <a:xfrm>
            <a:off x="500034" y="5643578"/>
            <a:ext cx="8229600" cy="704832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chemeClr val="accent5">
                    <a:lumMod val="75000"/>
                  </a:schemeClr>
                </a:solidFill>
                <a:effectLst>
                  <a:innerShdw blurRad="50800" dist="25400" dir="13500000">
                    <a:prstClr val="black">
                      <a:alpha val="70000"/>
                    </a:prstClr>
                  </a:innerShdw>
                </a:effectLst>
                <a:uLnTx/>
                <a:uFillTx/>
                <a:latin typeface="+mj-lt"/>
                <a:ea typeface="+mj-ea"/>
                <a:cs typeface="+mj-cs"/>
              </a:rPr>
              <a:t>Абакан 2011</a:t>
            </a:r>
            <a:endParaRPr kumimoji="0" lang="ru-RU" sz="1400" b="0" i="0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chemeClr val="accent5">
                  <a:lumMod val="75000"/>
                </a:schemeClr>
              </a:solidFill>
              <a:effectLst>
                <a:innerShdw blurRad="50800" dist="25400" dir="13500000">
                  <a:prstClr val="black">
                    <a:alpha val="70000"/>
                  </a:prstClr>
                </a:inn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28596" y="428604"/>
            <a:ext cx="8229600" cy="704832"/>
          </a:xfrm>
          <a:prstGeom prst="rect">
            <a:avLst/>
          </a:prstGeom>
          <a:ln w="6350" cap="rnd">
            <a:noFill/>
          </a:ln>
        </p:spPr>
        <p:txBody>
          <a:bodyPr vert="horz" rtlCol="0" anchor="b" anchorCtr="0">
            <a:normAutofit fontScale="97500"/>
          </a:bodyPr>
          <a:lstStyle/>
          <a:p>
            <a:pPr algn="ctr"/>
            <a:r>
              <a:rPr lang="ru-RU" sz="1400" b="1" dirty="0" smtClean="0"/>
              <a:t>Государственное учреждение Республики Хакасия</a:t>
            </a:r>
            <a:endParaRPr lang="ru-RU" sz="1400" dirty="0" smtClean="0"/>
          </a:p>
          <a:p>
            <a:pPr algn="ctr"/>
            <a:r>
              <a:rPr lang="ru-RU" sz="1400" b="1" dirty="0" smtClean="0"/>
              <a:t>«Республиканский дом-интернат для умственно отсталых детей «Теремок»</a:t>
            </a:r>
            <a:endParaRPr lang="ru-RU" sz="1400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idx="1"/>
          </p:nvPr>
        </p:nvSpPr>
        <p:spPr>
          <a:xfrm>
            <a:off x="457200" y="5000636"/>
            <a:ext cx="8229600" cy="1428760"/>
          </a:xfrm>
        </p:spPr>
        <p:txBody>
          <a:bodyPr>
            <a:normAutofit fontScale="90000" lnSpcReduction="10000"/>
          </a:bodyPr>
          <a:lstStyle/>
          <a:p>
            <a:pPr algn="ctr">
              <a:buNone/>
              <a:defRPr/>
            </a:pPr>
            <a:r>
              <a:rPr lang="ru-RU" sz="3600" dirty="0" smtClean="0">
                <a:solidFill>
                  <a:srgbClr val="CC00CC"/>
                </a:solidFill>
              </a:rPr>
              <a:t/>
            </a:r>
            <a:br>
              <a:rPr lang="ru-RU" sz="3600" dirty="0" smtClean="0">
                <a:solidFill>
                  <a:srgbClr val="CC00CC"/>
                </a:solidFill>
              </a:rPr>
            </a:br>
            <a:r>
              <a:rPr lang="ru-RU" sz="3600" dirty="0" smtClean="0">
                <a:solidFill>
                  <a:srgbClr val="CC00CC"/>
                </a:solidFill>
              </a:rPr>
              <a:t/>
            </a:r>
            <a:br>
              <a:rPr lang="ru-RU" sz="3600" dirty="0" smtClean="0">
                <a:solidFill>
                  <a:srgbClr val="CC00CC"/>
                </a:solidFill>
              </a:rPr>
            </a:br>
            <a:r>
              <a:rPr lang="ru-RU" sz="3600" b="1" dirty="0" smtClean="0">
                <a:solidFill>
                  <a:srgbClr val="CC00CC"/>
                </a:solidFill>
              </a:rPr>
              <a:t>СПАСИБО ЗА ВНИМАНИЕ!</a:t>
            </a:r>
            <a:endParaRPr lang="ru-RU" b="1" dirty="0"/>
          </a:p>
        </p:txBody>
      </p:sp>
      <p:pic>
        <p:nvPicPr>
          <p:cNvPr id="1026" name="Picture 2" descr="http://img-fotki.yandex.ru/get/4000/dreamnataly.28/0_1c87d_7342d697_X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381775"/>
            <a:ext cx="7097304" cy="51189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4329114" cy="45720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Из продуктивных видов деятельности умственно отсталых детей больше изучена изобразительная деятельность (Т. Н. Головина, О. П. </a:t>
            </a:r>
            <a:r>
              <a:rPr lang="ru-RU" sz="2000" dirty="0" err="1" smtClean="0"/>
              <a:t>Гаврилушкина</a:t>
            </a:r>
            <a:r>
              <a:rPr lang="ru-RU" sz="2000" dirty="0" smtClean="0"/>
              <a:t> и др.). Изобразительная деятельность таких детей формируется замедленно и своеобразно.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2000" dirty="0" smtClean="0"/>
              <a:t>В этих рисунках находят свое отражение </a:t>
            </a:r>
            <a:r>
              <a:rPr lang="ru-RU" sz="2000" dirty="0" err="1" smtClean="0"/>
              <a:t>недифференцированность</a:t>
            </a:r>
            <a:r>
              <a:rPr lang="ru-RU" sz="2000" dirty="0" smtClean="0"/>
              <a:t> зрительного восприятия, низкий уровень мышления и памяти и, конечно, несовершенство двигательной сферы.</a:t>
            </a: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071934" y="152400"/>
            <a:ext cx="4614866" cy="1847840"/>
          </a:xfrm>
        </p:spPr>
        <p:txBody>
          <a:bodyPr>
            <a:normAutofit fontScale="90000"/>
          </a:bodyPr>
          <a:lstStyle/>
          <a:p>
            <a:pPr algn="r"/>
            <a:r>
              <a:rPr lang="ru-RU" sz="2300" dirty="0" smtClean="0">
                <a:solidFill>
                  <a:schemeClr val="tx1"/>
                </a:solidFill>
              </a:rPr>
              <a:t>«Дети должны жить в мире красоты, </a:t>
            </a:r>
            <a:br>
              <a:rPr lang="ru-RU" sz="2300" dirty="0" smtClean="0">
                <a:solidFill>
                  <a:schemeClr val="tx1"/>
                </a:solidFill>
              </a:rPr>
            </a:br>
            <a:r>
              <a:rPr lang="ru-RU" sz="2300" dirty="0" smtClean="0">
                <a:solidFill>
                  <a:schemeClr val="tx1"/>
                </a:solidFill>
              </a:rPr>
              <a:t>игры, сказки, музыки, рисунка, </a:t>
            </a:r>
            <a:br>
              <a:rPr lang="ru-RU" sz="2300" dirty="0" smtClean="0">
                <a:solidFill>
                  <a:schemeClr val="tx1"/>
                </a:solidFill>
              </a:rPr>
            </a:br>
            <a:r>
              <a:rPr lang="ru-RU" sz="2300" dirty="0" smtClean="0">
                <a:solidFill>
                  <a:schemeClr val="tx1"/>
                </a:solidFill>
              </a:rPr>
              <a:t>фантазии, творчества»</a:t>
            </a:r>
            <a:br>
              <a:rPr lang="ru-RU" sz="2300" dirty="0" smtClean="0">
                <a:solidFill>
                  <a:schemeClr val="tx1"/>
                </a:solidFill>
              </a:rPr>
            </a:br>
            <a:r>
              <a:rPr lang="ru-RU" sz="2300" i="1" dirty="0" smtClean="0">
                <a:solidFill>
                  <a:schemeClr val="tx1"/>
                </a:solidFill>
              </a:rPr>
              <a:t>Василий Сухомлинский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Рисунок 3" descr="http://fantazeri-rzn.ru/img/fotoarhiv/mi-risuem-fa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928802"/>
            <a:ext cx="3286148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786190"/>
            <a:ext cx="8401080" cy="271464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2000" dirty="0" smtClean="0"/>
              <a:t>что без специального обучения специфические конструктивные действия у умственно отсталых дошкольников фактически отсутствуют — дети облизывают, кусают, потряхивают, стучат строительным материалом. По мнению исследователя, наиболее эффективным является развитие сюжетного конструирования, когда процесс конструирования подчинен игровой цели. В такой ситуации одновременно развивается не только моторика, но и высшие, опосредованные формы психической деятельности: произвольная память, элементарное планирование, пространственное мышление.</a:t>
            </a:r>
          </a:p>
          <a:p>
            <a:pPr>
              <a:buNone/>
            </a:pPr>
            <a:endParaRPr lang="ru-RU" sz="1600" dirty="0"/>
          </a:p>
        </p:txBody>
      </p:sp>
      <p:pic>
        <p:nvPicPr>
          <p:cNvPr id="4" name="Рисунок 3" descr="http://www.psy.cmu.edu/~kidsweb/Program/08%20Center%20Photos/Manipulative1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14290"/>
            <a:ext cx="4572032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одержимое 1"/>
          <p:cNvSpPr txBox="1">
            <a:spLocks/>
          </p:cNvSpPr>
          <p:nvPr/>
        </p:nvSpPr>
        <p:spPr>
          <a:xfrm>
            <a:off x="5857884" y="357166"/>
            <a:ext cx="2928958" cy="3429024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lvl="0" algn="just">
              <a:lnSpc>
                <a:spcPct val="80000"/>
              </a:lnSpc>
              <a:buClr>
                <a:schemeClr val="accent2"/>
              </a:buClr>
              <a:buSzPct val="85000"/>
            </a:pPr>
            <a:r>
              <a:rPr lang="ru-RU" sz="2000" dirty="0" smtClean="0"/>
              <a:t>В связи с низким уровнем развития тонкой моторики большое значение имеет использование конструктивной деятельности в качестве </a:t>
            </a:r>
            <a:r>
              <a:rPr lang="ru-RU" sz="2000" dirty="0" err="1" smtClean="0"/>
              <a:t>общеразвивающего</a:t>
            </a:r>
            <a:r>
              <a:rPr lang="ru-RU" sz="2000" dirty="0" smtClean="0"/>
              <a:t> и коррекционного средства. Имеющиеся данные (О. П. </a:t>
            </a:r>
            <a:r>
              <a:rPr lang="ru-RU" sz="2000" dirty="0" err="1" smtClean="0"/>
              <a:t>Гаврилушкина</a:t>
            </a:r>
            <a:r>
              <a:rPr lang="ru-RU" sz="2000" dirty="0" smtClean="0"/>
              <a:t>) показывают,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428604"/>
            <a:ext cx="8258204" cy="292895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/>
              <a:t> Говоря о творчестве ребенка, имеющего ограничения в своем развитии, мы можем сформулировать </a:t>
            </a:r>
            <a:r>
              <a:rPr lang="ru-RU" b="1" dirty="0" smtClean="0"/>
              <a:t>цель</a:t>
            </a:r>
            <a:r>
              <a:rPr lang="ru-RU" dirty="0" smtClean="0"/>
              <a:t> занятий изобразительной и конструктивной деятельности: </a:t>
            </a:r>
            <a:r>
              <a:rPr lang="ru-RU" b="1" dirty="0" smtClean="0"/>
              <a:t>создание условий для становления личности ребенка через развитие интереса к изобразительной и конструктивной деятельности.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</a:t>
            </a:r>
          </a:p>
          <a:p>
            <a:endParaRPr lang="ru-RU" dirty="0"/>
          </a:p>
        </p:txBody>
      </p:sp>
      <p:pic>
        <p:nvPicPr>
          <p:cNvPr id="4" name="Рисунок 3" descr="http://warrensburg.k12.mo.us/iadventure/4314Sum04/KDeLapp/dad_baby_hand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3286124"/>
            <a:ext cx="5429288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развитие моторики и речи;</a:t>
            </a:r>
          </a:p>
          <a:p>
            <a:r>
              <a:rPr lang="ru-RU" dirty="0" smtClean="0"/>
              <a:t>формирование навыков изобразительной деятельности как средства самовыражения ребенка;</a:t>
            </a:r>
          </a:p>
          <a:p>
            <a:r>
              <a:rPr lang="ru-RU" dirty="0" smtClean="0"/>
              <a:t>развитие творческого мышления и творческой активности;</a:t>
            </a:r>
          </a:p>
          <a:p>
            <a:r>
              <a:rPr lang="ru-RU" dirty="0" smtClean="0"/>
              <a:t>развитие познавательной и продуктивной деятельности ребенка.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Задачи: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3048008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Развитие познавательной сферы, стимуляция познавательной активности, развитие эмоциональной сферы и воображения.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Формирование положительного отношения к себе и к окружающему миру.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Создание условий для творческого самовыражения ребенка, выявления его внутренних возможностей.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490650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tx1"/>
                </a:solidFill>
              </a:rPr>
              <a:t>Блок занятий, направленных на развитие интереса к изо деятельности и конструированию особого ребенка может состоять из </a:t>
            </a:r>
            <a:r>
              <a:rPr lang="ru-RU" sz="2400" b="1" dirty="0" smtClean="0">
                <a:solidFill>
                  <a:schemeClr val="tx1"/>
                </a:solidFill>
              </a:rPr>
              <a:t>трех </a:t>
            </a:r>
            <a:r>
              <a:rPr lang="ru-RU" sz="2400" dirty="0" smtClean="0">
                <a:solidFill>
                  <a:schemeClr val="tx1"/>
                </a:solidFill>
              </a:rPr>
              <a:t>разделов: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Рисунок 3" descr="http://s54.radikal.ru/i146/0905/fb/47d4b56b4a2d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488" y="4286256"/>
            <a:ext cx="307657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3200" i="1" dirty="0" smtClean="0"/>
              <a:t>Чередование видов занятий:</a:t>
            </a:r>
            <a:r>
              <a:rPr lang="ru-RU" sz="3200" dirty="0" smtClean="0"/>
              <a:t> лепка, рисование красками, рисование брызгалкой на стене, рисование мелками и пр.</a:t>
            </a:r>
          </a:p>
          <a:p>
            <a:pPr algn="just"/>
            <a:r>
              <a:rPr lang="ru-RU" sz="3200" dirty="0" smtClean="0"/>
              <a:t>С</a:t>
            </a:r>
            <a:r>
              <a:rPr lang="ru-RU" sz="3200" i="1" dirty="0" smtClean="0"/>
              <a:t>очетание занятий с сюжетной игрой, с физическими упражнениями</a:t>
            </a:r>
            <a:r>
              <a:rPr lang="ru-RU" sz="3200" dirty="0" smtClean="0"/>
              <a:t> в игровой форме или в виде зарядки. </a:t>
            </a:r>
          </a:p>
          <a:p>
            <a:pPr algn="just"/>
            <a:r>
              <a:rPr lang="ru-RU" sz="3200" i="1" dirty="0" smtClean="0"/>
              <a:t>Закрепление места</a:t>
            </a:r>
            <a:r>
              <a:rPr lang="ru-RU" sz="3200" dirty="0" smtClean="0"/>
              <a:t> для каждого вида деятельности.</a:t>
            </a:r>
          </a:p>
          <a:p>
            <a:pPr algn="just"/>
            <a:r>
              <a:rPr lang="ru-RU" sz="3200" i="1" dirty="0" smtClean="0"/>
              <a:t>Изменение сложившегося стереотипа занятия, постепенное его расширение.</a:t>
            </a:r>
            <a:r>
              <a:rPr lang="ru-RU" sz="3200" dirty="0" smtClean="0"/>
              <a:t> </a:t>
            </a:r>
          </a:p>
          <a:p>
            <a:pPr algn="just"/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Методы работы</a:t>
            </a: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endParaRPr lang="ru-RU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57166"/>
            <a:ext cx="4329114" cy="573883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Темой занятия может стать любое эмоционально значимое событие для ребёнка, где педагог выступает в качестве организатора и непосредственного участника: игра, чаепитие, поездка, домашнее событие, дети принесли цветы к празднику, шмель влетел в класс и т.п.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lifeglobe.net/media/entry/264/hen1_3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642918"/>
            <a:ext cx="3429024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1785950"/>
          </a:xfrm>
        </p:spPr>
        <p:txBody>
          <a:bodyPr>
            <a:normAutofit fontScale="92500"/>
          </a:bodyPr>
          <a:lstStyle/>
          <a:p>
            <a:pPr algn="r">
              <a:buNone/>
            </a:pPr>
            <a:r>
              <a:rPr lang="ru-RU" dirty="0" smtClean="0"/>
              <a:t>«Воспитание значит питание </a:t>
            </a:r>
            <a:r>
              <a:rPr lang="ru-RU" dirty="0" smtClean="0"/>
              <a:t>способностей ребенка</a:t>
            </a:r>
            <a:r>
              <a:rPr lang="ru-RU" dirty="0" smtClean="0"/>
              <a:t>, </a:t>
            </a:r>
            <a:endParaRPr lang="ru-RU" dirty="0" smtClean="0"/>
          </a:p>
          <a:p>
            <a:pPr algn="r">
              <a:buNone/>
            </a:pPr>
            <a:r>
              <a:rPr lang="ru-RU" smtClean="0"/>
              <a:t>а </a:t>
            </a:r>
            <a:r>
              <a:rPr lang="ru-RU" dirty="0" smtClean="0"/>
              <a:t>не создание тех новых способностей</a:t>
            </a:r>
            <a:r>
              <a:rPr lang="ru-RU" smtClean="0"/>
              <a:t>, </a:t>
            </a:r>
            <a:endParaRPr lang="ru-RU" smtClean="0"/>
          </a:p>
          <a:p>
            <a:pPr algn="r">
              <a:buNone/>
            </a:pPr>
            <a:r>
              <a:rPr lang="ru-RU" smtClean="0"/>
              <a:t>которых </a:t>
            </a:r>
            <a:r>
              <a:rPr lang="ru-RU" dirty="0" smtClean="0"/>
              <a:t>в нем нет»</a:t>
            </a:r>
            <a:br>
              <a:rPr lang="ru-RU" dirty="0" smtClean="0"/>
            </a:br>
            <a:r>
              <a:rPr lang="ru-RU" i="1" dirty="0" smtClean="0"/>
              <a:t>Джузеппе Мадзини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http://www.resto.kharkov.ua/images/fotos/pasta_deti_1/big/1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2285992"/>
            <a:ext cx="592935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2079</TotalTime>
  <Words>427</Words>
  <Application>Microsoft Office PowerPoint</Application>
  <PresentationFormat>Экран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Влияние конструктивных  видов деятельности детей с УО  на развитие познавательной сферы</vt:lpstr>
      <vt:lpstr>«Дети должны жить в мире красоты,  игры, сказки, музыки, рисунка,  фантазии, творчества» Василий Сухомлинский </vt:lpstr>
      <vt:lpstr>Слайд 3</vt:lpstr>
      <vt:lpstr>Слайд 4</vt:lpstr>
      <vt:lpstr>Задачи: </vt:lpstr>
      <vt:lpstr>Блок занятий, направленных на развитие интереса к изо деятельности и конструированию особого ребенка может состоять из трех разделов: </vt:lpstr>
      <vt:lpstr>Методы работы 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ГУ РХ «Республиканский дом-интернат для детей «Теремок»</dc:title>
  <dc:creator>user4</dc:creator>
  <cp:lastModifiedBy>Admin</cp:lastModifiedBy>
  <cp:revision>221</cp:revision>
  <dcterms:created xsi:type="dcterms:W3CDTF">2010-06-18T01:13:39Z</dcterms:created>
  <dcterms:modified xsi:type="dcterms:W3CDTF">2011-11-24T03:28:25Z</dcterms:modified>
</cp:coreProperties>
</file>