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9" r:id="rId2"/>
    <p:sldId id="257" r:id="rId3"/>
    <p:sldId id="258" r:id="rId4"/>
    <p:sldId id="296" r:id="rId5"/>
    <p:sldId id="277" r:id="rId6"/>
    <p:sldId id="259" r:id="rId7"/>
    <p:sldId id="260" r:id="rId8"/>
    <p:sldId id="297" r:id="rId9"/>
    <p:sldId id="262" r:id="rId10"/>
    <p:sldId id="278" r:id="rId11"/>
    <p:sldId id="263" r:id="rId12"/>
    <p:sldId id="264" r:id="rId13"/>
    <p:sldId id="300" r:id="rId14"/>
    <p:sldId id="272" r:id="rId15"/>
    <p:sldId id="265" r:id="rId16"/>
    <p:sldId id="279" r:id="rId17"/>
    <p:sldId id="266" r:id="rId18"/>
    <p:sldId id="273" r:id="rId19"/>
    <p:sldId id="298" r:id="rId20"/>
    <p:sldId id="295" r:id="rId21"/>
    <p:sldId id="280" r:id="rId22"/>
    <p:sldId id="269" r:id="rId23"/>
    <p:sldId id="303" r:id="rId24"/>
    <p:sldId id="282" r:id="rId25"/>
    <p:sldId id="306" r:id="rId26"/>
    <p:sldId id="283" r:id="rId27"/>
    <p:sldId id="304" r:id="rId28"/>
    <p:sldId id="305" r:id="rId29"/>
    <p:sldId id="308" r:id="rId30"/>
    <p:sldId id="286" r:id="rId31"/>
    <p:sldId id="307" r:id="rId32"/>
    <p:sldId id="30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C8982F-F74D-42C4-BE97-417F3EF2B09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E20AD8-AD11-414B-B930-30717B4E1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EB3E-3811-4C15-8BEF-2EF6BDBAD91A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3358-0146-4EBF-94E3-4B21FE3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9D40-1922-4665-9A1D-BAAA465317C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52E4-465C-49E0-BBE0-760A5314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1688-93B3-4B1E-AAA4-0C011B7E98F1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D2F7-4025-4892-9BB4-94977EC4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0BC6-7C12-454F-85B9-4D3649EEB83F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73F8-3791-48F2-9862-C6F70591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45EC-A8A7-435A-9700-3A45C5E9049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B7D8-BFCA-4CE4-B9FB-FF591CEF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978-6DBF-498C-955F-2C3AB3ADBE4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1317-D38D-452B-9342-7E9EFD6D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9C1A-B1B2-4116-8014-DF0A429089E2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9D40-90FF-401A-B893-707B1692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EB4C-C8D2-48DF-B56F-E4A4ADB6563B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4048-5FA7-4E9C-883E-9D301972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884E-78BA-4E5A-9CE1-591B0F6B5949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F48E-865A-46B5-9D40-104F2CDF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F2B5-ED26-4A4A-914D-2BC6ACD83132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4171-B86F-457A-BCB2-843326F45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39F6-CDA9-4D1E-9084-2716B1D1F294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39694-C097-4F7B-A508-BE9E66960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CAFBC-CC86-4FEB-A6DE-EE721289D49E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43F7D6-2353-4FD9-B2BF-3136A966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28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7313" y="5357813"/>
            <a:ext cx="87709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«Профессиональная усталость: признаки, причины, методы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entury Gothic" pitchFamily="34" charset="0"/>
              </a:rPr>
              <a:t>предупреждения»</a:t>
            </a:r>
          </a:p>
          <a:p>
            <a:pPr algn="ctr"/>
            <a:endParaRPr lang="ru-RU" sz="2000" b="1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ru-RU" sz="1600">
                <a:latin typeface="Century Gothic" pitchFamily="34" charset="0"/>
              </a:rPr>
              <a:t>Исполнитель: Воронкова Е.Н., психолог МОУ «</a:t>
            </a:r>
            <a:r>
              <a:rPr lang="ru-RU" sz="1600"/>
              <a:t>СОШ№35 с УИОП</a:t>
            </a:r>
            <a:r>
              <a:rPr lang="ru-RU" sz="1600">
                <a:latin typeface="Century Gothic" pitchFamily="34" charset="0"/>
              </a:rPr>
              <a:t>»  г. Воркуты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1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87868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928688" y="357188"/>
            <a:ext cx="7648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7200" b="1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Ощущение, что жизнь пролетает мимо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925" y="2516188"/>
            <a:ext cx="17081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28625" y="571500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B050"/>
                </a:solidFill>
                <a:latin typeface="Century Gothic" pitchFamily="34" charset="0"/>
              </a:rPr>
              <a:t>Это происходит потому,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143000"/>
            <a:ext cx="43576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265907">
            <a:off x="915248" y="1562036"/>
            <a:ext cx="63954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«</a:t>
            </a:r>
            <a:r>
              <a:rPr lang="ru-RU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Зацикленность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на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1246880187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492918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 rot="10639968" flipV="1">
            <a:off x="220663" y="4597400"/>
            <a:ext cx="83454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B0F0"/>
                </a:solidFill>
                <a:latin typeface="Century Gothic" pitchFamily="34" charset="0"/>
              </a:rPr>
              <a:t>Ненормированность</a:t>
            </a:r>
          </a:p>
          <a:p>
            <a:pPr algn="ctr"/>
            <a:r>
              <a:rPr lang="ru-RU" sz="5400">
                <a:solidFill>
                  <a:srgbClr val="00B0F0"/>
                </a:solidFill>
                <a:latin typeface="Century Gothic" pitchFamily="34" charset="0"/>
              </a:rPr>
              <a:t>рабочего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gallery_2_202_6119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74787" y="285728"/>
            <a:ext cx="539442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Отсутствие дружеского общения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929687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916465" y="4352776"/>
            <a:ext cx="53110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конфликты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дома…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tt-47e196214972d_85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8858280" cy="6572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000495" y="1357298"/>
            <a:ext cx="442915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… и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работе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8d33238a3b04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10441">
            <a:off x="1957388" y="385763"/>
            <a:ext cx="7158037" cy="5214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 rot="10495541" flipV="1">
            <a:off x="1214438" y="3109913"/>
            <a:ext cx="2425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Century Gothic" pitchFamily="34" charset="0"/>
              </a:rPr>
              <a:t>Потеря смысла  </a:t>
            </a:r>
          </a:p>
          <a:p>
            <a:pPr algn="ctr"/>
            <a:r>
              <a:rPr lang="ru-RU" sz="3600">
                <a:solidFill>
                  <a:srgbClr val="FF0000"/>
                </a:solidFill>
                <a:latin typeface="Century Gothic" pitchFamily="34" charset="0"/>
              </a:rPr>
              <a:t>и нужности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357188"/>
            <a:ext cx="8358187" cy="63579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714375" y="5500688"/>
            <a:ext cx="7600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entury Gothic" pitchFamily="34" charset="0"/>
              </a:rPr>
              <a:t>Однообразие работы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43375" y="2571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6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071563" y="642938"/>
            <a:ext cx="7286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Century Gothic" pitchFamily="34" charset="0"/>
              </a:rPr>
              <a:t>Маленькая заработная 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3357563"/>
            <a:ext cx="2857500" cy="1570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 утрам  с трудом заставляете идти себя на работу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50" y="571500"/>
            <a:ext cx="26162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Если вы…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30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14313" y="5857875"/>
            <a:ext cx="921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entury Gothic" pitchFamily="34" charset="0"/>
              </a:rPr>
              <a:t>Плохие бытовые условия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866" y="2967335"/>
            <a:ext cx="445827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Что делать?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PICT01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857375" y="642938"/>
            <a:ext cx="6648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entury Gothic" pitchFamily="34" charset="0"/>
              </a:rPr>
              <a:t>Хорошее лекарство – </a:t>
            </a:r>
          </a:p>
          <a:p>
            <a:r>
              <a:rPr lang="ru-RU" sz="2400">
                <a:solidFill>
                  <a:srgbClr val="FFFF00"/>
                </a:solidFill>
                <a:latin typeface="Century Gothic" pitchFamily="34" charset="0"/>
              </a:rPr>
              <a:t>общение с прекрасным: </a:t>
            </a:r>
          </a:p>
          <a:p>
            <a:r>
              <a:rPr lang="ru-RU" sz="2400">
                <a:solidFill>
                  <a:srgbClr val="FFFF00"/>
                </a:solidFill>
                <a:latin typeface="Century Gothic" pitchFamily="34" charset="0"/>
              </a:rPr>
              <a:t>книгой, музыкой, архитектурой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19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14313" y="5929313"/>
            <a:ext cx="879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Century Gothic" pitchFamily="34" charset="0"/>
              </a:rPr>
              <a:t>Анализ своих дел еще никому не вредил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17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500063" y="357188"/>
            <a:ext cx="6065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B0F0"/>
                </a:solidFill>
                <a:latin typeface="Century Gothic" pitchFamily="34" charset="0"/>
              </a:rPr>
              <a:t>рекомендуется</a:t>
            </a:r>
          </a:p>
          <a:p>
            <a:r>
              <a:rPr lang="ru-RU" sz="3600" b="1">
                <a:solidFill>
                  <a:srgbClr val="00B0F0"/>
                </a:solidFill>
                <a:latin typeface="Century Gothic" pitchFamily="34" charset="0"/>
              </a:rPr>
              <a:t>полноценный отдых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269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857250" y="35718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entury Gothic" pitchFamily="34" charset="0"/>
              </a:rPr>
              <a:t>еще лучше с друзьями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188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500563" y="571500"/>
            <a:ext cx="500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По</a:t>
            </a:r>
            <a:r>
              <a:rPr lang="ru-RU" sz="2800" b="1">
                <a:solidFill>
                  <a:srgbClr val="7030A0"/>
                </a:solidFill>
              </a:rPr>
              <a:t>с</a:t>
            </a:r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ле работы примите</a:t>
            </a:r>
          </a:p>
          <a:p>
            <a:r>
              <a:rPr lang="ru-RU" sz="2800" b="1">
                <a:solidFill>
                  <a:srgbClr val="7030A0"/>
                </a:solidFill>
                <a:latin typeface="Century Gothic" pitchFamily="34" charset="0"/>
              </a:rPr>
              <a:t>душ…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23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143375" y="5500688"/>
            <a:ext cx="484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Gothic" pitchFamily="34" charset="0"/>
              </a:rPr>
              <a:t>сходите в спортзал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35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357688" y="571500"/>
            <a:ext cx="4786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или займитесь</a:t>
            </a:r>
          </a:p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водными </a:t>
            </a:r>
          </a:p>
          <a:p>
            <a:r>
              <a:rPr lang="ru-RU" sz="4800" b="1">
                <a:solidFill>
                  <a:schemeClr val="bg1"/>
                </a:solidFill>
                <a:latin typeface="Century Gothic" pitchFamily="34" charset="0"/>
              </a:rPr>
              <a:t>процедурами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270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14313"/>
            <a:ext cx="942975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786313"/>
            <a:ext cx="42148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Иногда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подумать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и о себе</a:t>
            </a:r>
            <a:endParaRPr lang="ru-RU" sz="44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71500" y="4286250"/>
            <a:ext cx="82819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entury Gothic" pitchFamily="34" charset="0"/>
              </a:rPr>
              <a:t>у вас падает </a:t>
            </a:r>
          </a:p>
          <a:p>
            <a:r>
              <a:rPr lang="ru-RU" sz="6000" b="1">
                <a:solidFill>
                  <a:srgbClr val="FF0000"/>
                </a:solidFill>
                <a:latin typeface="Century Gothic" pitchFamily="34" charset="0"/>
              </a:rPr>
              <a:t>работоспособность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206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071563" y="5357813"/>
            <a:ext cx="78787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Century Gothic" pitchFamily="34" charset="0"/>
              </a:rPr>
              <a:t>Уделите внимание своему</a:t>
            </a:r>
          </a:p>
          <a:p>
            <a:r>
              <a:rPr lang="ru-RU" sz="4400" b="1">
                <a:solidFill>
                  <a:srgbClr val="FFFF00"/>
                </a:solidFill>
                <a:latin typeface="Century Gothic" pitchFamily="34" charset="0"/>
              </a:rPr>
              <a:t> внешнему виду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 descr="20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0" y="428625"/>
            <a:ext cx="9215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entury Gothic" pitchFamily="34" charset="0"/>
              </a:rPr>
              <a:t>Позвольте себе иногда расслабиться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6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857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571504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Если станет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совсем тяжко-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меняйте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профессию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28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8304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entury Gothic" pitchFamily="34" charset="0"/>
              </a:rPr>
              <a:t>Вы не чувствуете уже себя человеком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143000" y="5143500"/>
            <a:ext cx="6740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entury Gothic" pitchFamily="34" charset="0"/>
              </a:rPr>
              <a:t>Раздражают телефонные звонки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3886009">
            <a:off x="2370207" y="1497189"/>
            <a:ext cx="4879045" cy="42473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даже веселый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праздник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радует…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7535" y="2967335"/>
            <a:ext cx="75889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latin typeface="+mn-lt"/>
              </a:rPr>
              <a:t>портятся отношения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latin typeface="+mn-lt"/>
              </a:rPr>
              <a:t>с коллегами</a:t>
            </a:r>
            <a:endParaRPr lang="ru-RU" sz="5400" b="1" dirty="0">
              <a:ln w="50800"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235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4929188"/>
            <a:ext cx="56689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FF00"/>
                </a:solidFill>
                <a:latin typeface="Century Gothic" pitchFamily="34" charset="0"/>
              </a:rPr>
              <a:t>Вас приследует</a:t>
            </a:r>
          </a:p>
          <a:p>
            <a:r>
              <a:rPr lang="ru-RU" sz="3600" b="1">
                <a:solidFill>
                  <a:srgbClr val="FFFF00"/>
                </a:solidFill>
                <a:latin typeface="Century Gothic" pitchFamily="34" charset="0"/>
              </a:rPr>
              <a:t>постоянная усталость </a:t>
            </a:r>
          </a:p>
          <a:p>
            <a:r>
              <a:rPr lang="ru-RU" sz="3600" b="1">
                <a:solidFill>
                  <a:srgbClr val="FFFF00"/>
                </a:solidFill>
                <a:latin typeface="Century Gothic" pitchFamily="34" charset="0"/>
              </a:rPr>
              <a:t>и головные боли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25"/>
            <a:ext cx="3887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3227971">
            <a:off x="5206799" y="2045826"/>
            <a:ext cx="2893100" cy="334099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Любое замечание вызывает слезы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122</Words>
  <Application>Microsoft Office PowerPoint</Application>
  <PresentationFormat>Экран (4:3)</PresentationFormat>
  <Paragraphs>42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Century Gothic</vt:lpstr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Gimnazia-6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User</cp:lastModifiedBy>
  <cp:revision>33</cp:revision>
  <dcterms:created xsi:type="dcterms:W3CDTF">2010-01-19T11:59:30Z</dcterms:created>
  <dcterms:modified xsi:type="dcterms:W3CDTF">2012-01-28T05:36:28Z</dcterms:modified>
</cp:coreProperties>
</file>