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65" r:id="rId5"/>
    <p:sldId id="263" r:id="rId6"/>
    <p:sldId id="260" r:id="rId7"/>
    <p:sldId id="266" r:id="rId8"/>
    <p:sldId id="262" r:id="rId9"/>
    <p:sldId id="25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1CE1E8-C33A-4839-9FE2-F65CFF57F6B3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DFCAE2-CDC5-43FA-9055-D34BCFAFC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E%D1%81%D1%81%D0%B8%D1%8F" TargetMode="External"/><Relationship Id="rId3" Type="http://schemas.openxmlformats.org/officeDocument/2006/relationships/hyperlink" Target="http://ru.wikipedia.org/wiki/%D0%9A%D0%B0%D1%82%D0%B5%D1%80" TargetMode="External"/><Relationship Id="rId7" Type="http://schemas.openxmlformats.org/officeDocument/2006/relationships/hyperlink" Target="http://ru.wikipedia.org/wiki/%D0%93%D0%B8%D0%B4%D1%80%D0%BE%D1%86%D0%B8%D0%BA%D0%BB" TargetMode="External"/><Relationship Id="rId2" Type="http://schemas.openxmlformats.org/officeDocument/2006/relationships/hyperlink" Target="http://ru.wikipedia.org/wiki/%D0%9F%D0%B0%D1%80%D1%83%D1%81%D0%BD%D0%BE%D0%B5_%D1%81%D1%83%D0%B4%D0%BD%D0%B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C%D0%BE%D1%82%D0%BE%D1%80%D0%BD%D0%B0%D1%8F_%D0%BB%D0%BE%D0%B4%D0%BA%D0%B0" TargetMode="External"/><Relationship Id="rId5" Type="http://schemas.openxmlformats.org/officeDocument/2006/relationships/hyperlink" Target="http://ru.wikipedia.org/wiki/%D0%9C%D0%BE%D1%82%D0%BE%D1%81%D0%B0%D0%BD%D0%B8" TargetMode="External"/><Relationship Id="rId4" Type="http://schemas.openxmlformats.org/officeDocument/2006/relationships/hyperlink" Target="http://ru.wikipedia.org/wiki/%D0%A1%D0%BD%D0%B5%D0%B3%D0%BE%D1%85%D0%BE%D0%B4" TargetMode="Externa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8%D1%82%D0%B0%D1%82_%D0%9D%D1%8C%D1%8E-%D0%99%D0%BE%D1%80%D0%BA" TargetMode="External"/><Relationship Id="rId2" Type="http://schemas.openxmlformats.org/officeDocument/2006/relationships/hyperlink" Target="http://ru.wikipedia.org/w/index.php?title=%D0%A2%D1%80%D0%B0%D0%BD%D1%81%D0%BF%D0%BE%D1%80%D1%82%D0%BD%D1%8B%D0%B9_%D0%BD%D0%B0%D0%BB%D0%BE%D0%B3&amp;action=edit&amp;section=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A%D0%B0%D0%BB%D0%B8%D1%84%D0%BE%D1%80%D0%BD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286124"/>
            <a:ext cx="7772400" cy="91440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транспортный налог?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8251060" cy="1086995"/>
          </a:xfrm>
        </p:spPr>
        <p:txBody>
          <a:bodyPr/>
          <a:lstStyle/>
          <a:p>
            <a:r>
              <a:rPr lang="ru-RU" dirty="0" smtClean="0"/>
              <a:t>ТН – это налог, взимаемый с владельцев зарегистрированных транспортных средств.</a:t>
            </a:r>
            <a:endParaRPr lang="ru-RU" dirty="0"/>
          </a:p>
        </p:txBody>
      </p:sp>
      <p:pic>
        <p:nvPicPr>
          <p:cNvPr id="5" name="Содержимое 4" descr="нал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643042" y="2786058"/>
            <a:ext cx="5500726" cy="3502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Объектом налогообложения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Объектом налогообложения признаются автомобили, мотоциклы, мотороллеры, автобусы и другие самоходные машины и механизмы на пневматическом и гусеничном ходу, самолёты, </a:t>
            </a:r>
            <a:r>
              <a:rPr lang="ru-RU" u="sng" dirty="0" smtClean="0"/>
              <a:t>вертолёты</a:t>
            </a:r>
            <a:r>
              <a:rPr lang="ru-RU" dirty="0" smtClean="0"/>
              <a:t>, теплоходы, яхты, </a:t>
            </a:r>
            <a:r>
              <a:rPr lang="ru-RU" dirty="0" smtClean="0">
                <a:hlinkClick r:id="rId2" tooltip="Парусное судно"/>
              </a:rPr>
              <a:t>парусные суда</a:t>
            </a:r>
            <a:r>
              <a:rPr lang="ru-RU" dirty="0" smtClean="0"/>
              <a:t>, </a:t>
            </a:r>
            <a:r>
              <a:rPr lang="ru-RU" dirty="0" smtClean="0">
                <a:hlinkClick r:id="rId3" tooltip="Катер"/>
              </a:rPr>
              <a:t>катера</a:t>
            </a:r>
            <a:r>
              <a:rPr lang="ru-RU" dirty="0" smtClean="0"/>
              <a:t>, </a:t>
            </a:r>
            <a:r>
              <a:rPr lang="ru-RU" dirty="0" smtClean="0">
                <a:hlinkClick r:id="rId4" tooltip="Снегоход"/>
              </a:rPr>
              <a:t>снегоходы</a:t>
            </a:r>
            <a:r>
              <a:rPr lang="ru-RU" dirty="0" smtClean="0"/>
              <a:t>, </a:t>
            </a:r>
            <a:r>
              <a:rPr lang="ru-RU" dirty="0" smtClean="0">
                <a:hlinkClick r:id="rId5" tooltip="Мотосани"/>
              </a:rPr>
              <a:t>мотосани</a:t>
            </a:r>
            <a:r>
              <a:rPr lang="ru-RU" dirty="0" smtClean="0"/>
              <a:t>, </a:t>
            </a:r>
            <a:r>
              <a:rPr lang="ru-RU" dirty="0" smtClean="0">
                <a:hlinkClick r:id="rId6" tooltip="Моторная лодка"/>
              </a:rPr>
              <a:t>моторные </a:t>
            </a:r>
            <a:r>
              <a:rPr lang="ru-RU" dirty="0" err="1" smtClean="0">
                <a:hlinkClick r:id="rId6" tooltip="Моторная лодка"/>
              </a:rPr>
              <a:t>лодки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7" tooltip="Гидроцикл"/>
              </a:rPr>
              <a:t>гидроциклы</a:t>
            </a:r>
            <a:r>
              <a:rPr lang="ru-RU" dirty="0" smtClean="0"/>
              <a:t>, несамоходные (буксируемые суда) и другие водные и воздушные транспортные средства, зарегистрированные в установленном порядке в соответствии с законодательством </a:t>
            </a:r>
            <a:r>
              <a:rPr lang="ru-RU" dirty="0" smtClean="0">
                <a:hlinkClick r:id="rId8" tooltip="Россия"/>
              </a:rPr>
              <a:t>Российской Федерации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Содержимое 7" descr="transport.jpg"/>
          <p:cNvPicPr>
            <a:picLocks noGrp="1" noChangeAspect="1"/>
          </p:cNvPicPr>
          <p:nvPr>
            <p:ph sz="half" idx="2"/>
          </p:nvPr>
        </p:nvPicPr>
        <p:blipFill>
          <a:blip r:embed="rId9" cstate="print"/>
          <a:stretch>
            <a:fillRect/>
          </a:stretch>
        </p:blipFill>
        <p:spPr>
          <a:xfrm>
            <a:off x="4643438" y="2428868"/>
            <a:ext cx="3968685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928670"/>
            <a:ext cx="6786610" cy="5047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.JULIA\Рабочий стол\Дымбрыл\Налоги\яхты картинки  1 млн изображений найдено в Яндекс.Картинках_files\821f3e3a22f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876"/>
            <a:ext cx="3357586" cy="26697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643050"/>
            <a:ext cx="4038600" cy="2961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Объектом налогообложения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Налоговые ставки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Налоговые ставки устанавливаются законами субъектов Российской Федерации соответственно в зависимости от мощности двигателя, тягиреактивного двигателя или валовой вместимости транспортных средств, категории транспортных средств в расчёте на одну лошадиную силу мощности двигателя транспортного средства, один килограмм-силы тяги реактивного двигателя, одну регистровую тонну транспортного средства или единицу транспортного средства в следующих размерах:</a:t>
            </a:r>
            <a:endParaRPr lang="ru-RU" dirty="0"/>
          </a:p>
        </p:txBody>
      </p:sp>
      <p:pic>
        <p:nvPicPr>
          <p:cNvPr id="5" name="Содержимое 4" descr="нал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138" y="2747423"/>
            <a:ext cx="4038600" cy="2571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472518" cy="1059548"/>
          </a:xfrm>
        </p:spPr>
        <p:txBody>
          <a:bodyPr/>
          <a:lstStyle/>
          <a:p>
            <a:r>
              <a:rPr lang="ru-RU" dirty="0" smtClean="0"/>
              <a:t>Не признаются объектом налогообложения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928802"/>
            <a:ext cx="8572560" cy="464347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весельные лодки, а также моторные лодки с двигателем мощностью не свыше 5 л.с.; </a:t>
            </a:r>
          </a:p>
          <a:p>
            <a:r>
              <a:rPr lang="ru-RU" dirty="0" smtClean="0"/>
              <a:t>автомобили легковые, специально оборудованные для использования инвалидами, а также легковые автомобили с мощностью двигателя до 100 лошадиных сил (до 73,55 кВт), полученные (приобретенные) через органы социальной защиты населения;</a:t>
            </a:r>
          </a:p>
          <a:p>
            <a:r>
              <a:rPr lang="ru-RU" dirty="0" smtClean="0"/>
              <a:t> промысловые морские и речные суда; пассажирские и грузовые морские, речные и воздушные суда, находящиеся в собственности (на праве хозяйственного ведения или оперативного управления) организаций, основным видом деятельности которых является осуществление пассажирских и (или) грузовых перевозок;</a:t>
            </a:r>
          </a:p>
          <a:p>
            <a:r>
              <a:rPr lang="ru-RU" dirty="0" smtClean="0"/>
              <a:t> транспортные средства, находящиеся в розыске, при условии подтверждения факта их угона (кражи) документом, выдаваемым уполномоченным органом;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71480"/>
            <a:ext cx="6000792" cy="54304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За рубежом</a:t>
            </a:r>
          </a:p>
          <a:p>
            <a:r>
              <a:rPr lang="ru-RU" dirty="0" smtClean="0"/>
              <a:t>В большинстве стран не существует единого транспортного налога. Вместо него могут взиматься следующие налоги:</a:t>
            </a:r>
          </a:p>
          <a:p>
            <a:r>
              <a:rPr lang="ru-RU" b="1" dirty="0" smtClean="0"/>
              <a:t>Налог на имущество</a:t>
            </a:r>
            <a:r>
              <a:rPr lang="ru-RU" dirty="0" smtClean="0"/>
              <a:t> - налог, прямо или косвенно зависящий от стоимости автомобиля. Несмотря на существование подоходного налога, во многих странах взимается и налог на имущество; от этого налога обычно труднее уклоняться, чем от подоходного налога.</a:t>
            </a:r>
          </a:p>
          <a:p>
            <a:r>
              <a:rPr lang="ru-RU" b="1" dirty="0" smtClean="0"/>
              <a:t>Дорожный налог</a:t>
            </a:r>
            <a:r>
              <a:rPr lang="ru-RU" dirty="0" smtClean="0"/>
              <a:t> - </a:t>
            </a:r>
            <a:r>
              <a:rPr lang="ru-RU" dirty="0" err="1" smtClean="0"/>
              <a:t>налог</a:t>
            </a:r>
            <a:r>
              <a:rPr lang="ru-RU" dirty="0" smtClean="0"/>
              <a:t>, деньги от уплаты которого идут на строительство и ремонт автотрасс.</a:t>
            </a:r>
          </a:p>
          <a:p>
            <a:r>
              <a:rPr lang="ru-RU" b="1" dirty="0" smtClean="0"/>
              <a:t>Экологический налог</a:t>
            </a:r>
            <a:r>
              <a:rPr lang="ru-RU" dirty="0" smtClean="0"/>
              <a:t> - </a:t>
            </a:r>
            <a:r>
              <a:rPr lang="ru-RU" dirty="0" err="1" smtClean="0"/>
              <a:t>налог</a:t>
            </a:r>
            <a:r>
              <a:rPr lang="ru-RU" dirty="0" smtClean="0"/>
              <a:t>, стимулирующий приобретение автомобилей, меньше отравляющих атмосферу, либо пользование </a:t>
            </a:r>
            <a:r>
              <a:rPr lang="ru-RU" dirty="0" err="1" smtClean="0"/>
              <a:t>незагрязняющими</a:t>
            </a:r>
            <a:r>
              <a:rPr lang="ru-RU" dirty="0" smtClean="0"/>
              <a:t> типами транспорта (метро, троллейбус).</a:t>
            </a:r>
          </a:p>
          <a:p>
            <a:r>
              <a:rPr lang="ru-RU" dirty="0" smtClean="0"/>
              <a:t>Некоторые из этих налогов могут отсутствовать, быть скрытыми либо объединяться вместе.</a:t>
            </a:r>
          </a:p>
          <a:p>
            <a:r>
              <a:rPr lang="ru-RU" dirty="0" smtClean="0"/>
              <a:t>[</a:t>
            </a:r>
            <a:r>
              <a:rPr lang="ru-RU" dirty="0" smtClean="0">
                <a:hlinkClick r:id="rId2" tooltip="Редактировать раздел «В США»"/>
              </a:rPr>
              <a:t>править</a:t>
            </a:r>
            <a:r>
              <a:rPr lang="ru-RU" dirty="0" smtClean="0"/>
              <a:t>]</a:t>
            </a:r>
            <a:r>
              <a:rPr lang="ru-RU" b="1" dirty="0" smtClean="0"/>
              <a:t>В США</a:t>
            </a:r>
          </a:p>
          <a:p>
            <a:r>
              <a:rPr lang="ru-RU" dirty="0" smtClean="0"/>
              <a:t>Федерального транспортного налога не существует, однако во всех штатах установлен ежегодный сбор за регистрацию транспортного средства. Помимо этого, некоторые штаты облагают владение транспортными средствами дополнительными налогами. </a:t>
            </a:r>
            <a:r>
              <a:rPr lang="ru-RU" dirty="0" smtClean="0">
                <a:hlinkClick r:id="rId3" tooltip="Штат Нью-Йорк"/>
              </a:rPr>
              <a:t>Штат Нью-Йорк</a:t>
            </a:r>
            <a:r>
              <a:rPr lang="ru-RU" dirty="0" smtClean="0"/>
              <a:t> взимает налог на транспортные средства в зависимости от их массы. В </a:t>
            </a:r>
            <a:r>
              <a:rPr lang="ru-RU" dirty="0" smtClean="0">
                <a:hlinkClick r:id="rId4" tooltip="Калифорния"/>
              </a:rPr>
              <a:t>Калифорнии</a:t>
            </a:r>
            <a:r>
              <a:rPr lang="ru-RU" dirty="0" smtClean="0"/>
              <a:t> размер ежегодного регистрационного сбора зависит от текущей стоимости автомобиля.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</TotalTime>
  <Words>176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Транспортный налог</vt:lpstr>
      <vt:lpstr>Что такое транспортный налог?</vt:lpstr>
      <vt:lpstr>Объектом налогообложения</vt:lpstr>
      <vt:lpstr>Слайд 4</vt:lpstr>
      <vt:lpstr>Объектом налогообложения</vt:lpstr>
      <vt:lpstr>Налоговые ставки</vt:lpstr>
      <vt:lpstr>Не признаются объектом налогообложения</vt:lpstr>
      <vt:lpstr>Слайд 8</vt:lpstr>
      <vt:lpstr>Другое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Транспортный налог</dc:title>
  <dc:creator>Юля</dc:creator>
  <cp:lastModifiedBy>user1</cp:lastModifiedBy>
  <cp:revision>9</cp:revision>
  <dcterms:created xsi:type="dcterms:W3CDTF">2013-01-27T10:04:48Z</dcterms:created>
  <dcterms:modified xsi:type="dcterms:W3CDTF">2013-12-02T23:35:29Z</dcterms:modified>
</cp:coreProperties>
</file>