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9" r:id="rId3"/>
    <p:sldId id="260" r:id="rId4"/>
    <p:sldId id="262" r:id="rId5"/>
    <p:sldId id="263" r:id="rId6"/>
    <p:sldId id="264" r:id="rId7"/>
    <p:sldId id="265" r:id="rId8"/>
    <p:sldId id="267" r:id="rId9"/>
    <p:sldId id="268" r:id="rId10"/>
    <p:sldId id="271" r:id="rId11"/>
    <p:sldId id="274" r:id="rId12"/>
    <p:sldId id="266" r:id="rId13"/>
    <p:sldId id="270" r:id="rId14"/>
    <p:sldId id="269" r:id="rId15"/>
    <p:sldId id="277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A5A-CEFB-4F26-AB10-6D80D3D6A864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DF8F-A9BC-4886-9A8F-6470CD3ED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A5A-CEFB-4F26-AB10-6D80D3D6A864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DF8F-A9BC-4886-9A8F-6470CD3ED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A5A-CEFB-4F26-AB10-6D80D3D6A864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DF8F-A9BC-4886-9A8F-6470CD3ED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A5A-CEFB-4F26-AB10-6D80D3D6A864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DF8F-A9BC-4886-9A8F-6470CD3ED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A5A-CEFB-4F26-AB10-6D80D3D6A864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DF8F-A9BC-4886-9A8F-6470CD3ED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A5A-CEFB-4F26-AB10-6D80D3D6A864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DF8F-A9BC-4886-9A8F-6470CD3ED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A5A-CEFB-4F26-AB10-6D80D3D6A864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DF8F-A9BC-4886-9A8F-6470CD3ED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A5A-CEFB-4F26-AB10-6D80D3D6A864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DF8F-A9BC-4886-9A8F-6470CD3ED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A5A-CEFB-4F26-AB10-6D80D3D6A864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DF8F-A9BC-4886-9A8F-6470CD3ED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A5A-CEFB-4F26-AB10-6D80D3D6A864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DF8F-A9BC-4886-9A8F-6470CD3ED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A5A-CEFB-4F26-AB10-6D80D3D6A864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676DF8F-A9BC-4886-9A8F-6470CD3ED2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9EEA5A-CEFB-4F26-AB10-6D80D3D6A864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76DF8F-A9BC-4886-9A8F-6470CD3ED2C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251520" y="260648"/>
            <a:ext cx="8352928" cy="6336703"/>
          </a:xfrm>
          <a:noFill/>
          <a:ln>
            <a:noFill/>
          </a:ln>
          <a:scene3d>
            <a:camera prst="obliqueTopLeft"/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i="1" dirty="0" smtClean="0"/>
              <a:t>Психолого-педагогическое сопровождение детей  с ограниченными возможностями здоровья начальных классов в условиях МС(К)ОУ  «Специальная (коррекционная) общеобразовательная школа  вида» </a:t>
            </a:r>
            <a:br>
              <a:rPr lang="ru-RU" sz="4000" b="1" i="1" dirty="0" smtClean="0"/>
            </a:br>
            <a:r>
              <a:rPr lang="ru-RU" sz="4000" b="1" i="1" dirty="0" smtClean="0"/>
              <a:t>г. Мичуринска</a:t>
            </a:r>
            <a:r>
              <a:rPr lang="ru-RU" sz="4000" b="1" i="1" smtClean="0"/>
              <a:t/>
            </a:r>
            <a:br>
              <a:rPr lang="ru-RU" sz="4000" b="1" i="1" smtClean="0"/>
            </a:br>
            <a:r>
              <a:rPr lang="ru-RU" sz="4000" b="1" i="1" smtClean="0"/>
              <a:t/>
            </a:r>
            <a:br>
              <a:rPr lang="ru-RU" sz="4000" b="1" i="1" smtClean="0"/>
            </a:br>
            <a:r>
              <a:rPr lang="ru-RU" sz="3600" b="1" i="1" smtClean="0"/>
              <a:t>педагог-психолог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О.П.Сергеева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305800" cy="1368152"/>
          </a:xfrm>
        </p:spPr>
        <p:txBody>
          <a:bodyPr>
            <a:normAutofit fontScale="90000"/>
          </a:bodyPr>
          <a:lstStyle/>
          <a:p>
            <a:r>
              <a:rPr lang="ru-RU" sz="3100" b="1" i="1" u="sng" dirty="0" smtClean="0"/>
              <a:t>Оценка</a:t>
            </a:r>
            <a:r>
              <a:rPr lang="ru-RU" sz="3100" b="1" i="1" dirty="0" smtClean="0"/>
              <a:t> </a:t>
            </a:r>
            <a:r>
              <a:rPr lang="ru-RU" sz="3100" b="1" i="1" u="sng" dirty="0" smtClean="0"/>
              <a:t>содержания актуального опыта ребенка</a:t>
            </a:r>
            <a:r>
              <a:rPr lang="ru-RU" sz="3100" b="1" i="1" dirty="0" smtClean="0"/>
              <a:t> состоит из трех этапов, так как динамика развития детей разворачивается очень медленно.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1763688" y="1772816"/>
            <a:ext cx="5184576" cy="129614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1. Исследование когнитивных действий</a:t>
            </a:r>
            <a:endParaRPr lang="ru-RU" sz="2800" b="1" i="1" dirty="0"/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1763688" y="3284984"/>
            <a:ext cx="5256584" cy="151216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2. Исследование хозяйственно-бытовых действий</a:t>
            </a:r>
            <a:endParaRPr lang="ru-RU" sz="2800" b="1" i="1" dirty="0"/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1763688" y="5013176"/>
            <a:ext cx="5256584" cy="14401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Исследование социальных действий</a:t>
            </a:r>
            <a:endParaRPr lang="ru-RU" sz="2800" b="1" i="1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4283968" y="2924944"/>
            <a:ext cx="144016" cy="504056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4283968" y="4653136"/>
            <a:ext cx="189735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3999" cy="6898948"/>
        </p:xfrm>
        <a:graphic>
          <a:graphicData uri="http://schemas.openxmlformats.org/drawingml/2006/table">
            <a:tbl>
              <a:tblPr/>
              <a:tblGrid>
                <a:gridCol w="4617535"/>
                <a:gridCol w="1229839"/>
                <a:gridCol w="1098875"/>
                <a:gridCol w="1098875"/>
                <a:gridCol w="1098875"/>
              </a:tblGrid>
              <a:tr h="498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Действия</a:t>
                      </a: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Уровень овладения</a:t>
                      </a: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79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0" dirty="0">
                          <a:latin typeface="Times New Roman"/>
                        </a:rPr>
                        <a:t>Когнитивные</a:t>
                      </a: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200   – 200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</a:rPr>
                        <a:t>уч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. г.</a:t>
                      </a: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200  -200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/>
                          <a:ea typeface="Times New Roman"/>
                        </a:rPr>
                        <a:t>уч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. г.</a:t>
                      </a: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200  -20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/>
                          <a:ea typeface="Times New Roman"/>
                        </a:rPr>
                        <a:t>уч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. г.</a:t>
                      </a: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200  - 20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/>
                          <a:ea typeface="Times New Roman"/>
                        </a:rPr>
                        <a:t>уч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 . г.</a:t>
                      </a: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/>
                          <a:ea typeface="Times New Roman"/>
                        </a:rPr>
                        <a:t>Сенсорно-перцептивные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Сенсорно-двигательные</a:t>
                      </a: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/>
                          <a:ea typeface="Times New Roman"/>
                        </a:rPr>
                        <a:t>Графомоторные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 навыки</a:t>
                      </a: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Навыки невербальной коммуникации</a:t>
                      </a: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Общение и речь</a:t>
                      </a: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0">
                          <a:latin typeface="Times New Roman"/>
                        </a:rPr>
                        <a:t>Хозяйственно-бытовые</a:t>
                      </a: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Навыки самообслуживания</a:t>
                      </a: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Знание назначения предметов обихода</a:t>
                      </a: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Приготовление холодной пищи</a:t>
                      </a: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Стирка вещей</a:t>
                      </a: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Уборка помещения</a:t>
                      </a: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Определение видов пищевых продуктов</a:t>
                      </a: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Определение видов упаковки продуктов</a:t>
                      </a: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Использование денег</a:t>
                      </a: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0">
                          <a:latin typeface="Times New Roman"/>
                        </a:rPr>
                        <a:t>Социальные</a:t>
                      </a: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Пользование телефоном</a:t>
                      </a: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Ориентация на проезжей части улицы</a:t>
                      </a: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Пользование общественным транспортом</a:t>
                      </a: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/>
              <a:t>Просветительская работа</a:t>
            </a:r>
            <a:endParaRPr lang="ru-RU" sz="4000" b="1" i="1" dirty="0"/>
          </a:p>
        </p:txBody>
      </p:sp>
      <p:pic>
        <p:nvPicPr>
          <p:cNvPr id="21506" name="Picture 2" descr="C:\Users\user\Desktop\Новая папка\IMG_18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488832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Просвещение родителей по вопросам развития и воспитания детей с ОВЗ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4040188" cy="1008112"/>
          </a:xfrm>
        </p:spPr>
        <p:txBody>
          <a:bodyPr/>
          <a:lstStyle/>
          <a:p>
            <a:r>
              <a:rPr lang="ru-RU" sz="2000" dirty="0" smtClean="0"/>
              <a:t>Выступление на областном семинаре в ТОИПКРО</a:t>
            </a:r>
            <a:endParaRPr lang="ru-RU" sz="2000" dirty="0"/>
          </a:p>
        </p:txBody>
      </p:sp>
      <p:pic>
        <p:nvPicPr>
          <p:cNvPr id="4098" name="Picture 2" descr="C:\Users\user\Desktop\Новая папка\PIC_003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83905"/>
            <a:ext cx="4317876" cy="3325415"/>
          </a:xfrm>
          <a:prstGeom prst="rect">
            <a:avLst/>
          </a:prstGeom>
          <a:noFill/>
        </p:spPr>
      </p:pic>
      <p:pic>
        <p:nvPicPr>
          <p:cNvPr id="4099" name="Picture 3" descr="C:\Users\user\Desktop\Новая папка\собрание, педсовет по ЗОЖ 09 00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996952"/>
            <a:ext cx="4103439" cy="3387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/>
              <a:t>Психологическое сопровождение младших школьников в канун перехода в среднее звено</a:t>
            </a:r>
            <a:endParaRPr lang="ru-RU" sz="3600" b="1" i="1" dirty="0"/>
          </a:p>
        </p:txBody>
      </p:sp>
      <p:pic>
        <p:nvPicPr>
          <p:cNvPr id="3074" name="Picture 2" descr="C:\Users\user\Desktop\Новая папка\PIC_0001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23344"/>
            <a:ext cx="4495800" cy="3325936"/>
          </a:xfrm>
          <a:prstGeom prst="rect">
            <a:avLst/>
          </a:prstGeom>
          <a:noFill/>
        </p:spPr>
      </p:pic>
      <p:pic>
        <p:nvPicPr>
          <p:cNvPr id="3075" name="Picture 3" descr="C:\Users\user\Desktop\Новая папка\PIC_0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23344"/>
            <a:ext cx="4495800" cy="3325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683568" y="908721"/>
          <a:ext cx="6768752" cy="5354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2880320"/>
              </a:tblGrid>
              <a:tr h="76324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Социальный статус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Количество детей из начальной школы</a:t>
                      </a:r>
                      <a:endParaRPr lang="ru-RU" sz="2000" dirty="0"/>
                    </a:p>
                  </a:txBody>
                  <a:tcPr/>
                </a:tc>
              </a:tr>
              <a:tr h="44219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Дети</a:t>
                      </a:r>
                      <a:r>
                        <a:rPr lang="ru-RU" sz="2000" baseline="0" dirty="0" smtClean="0"/>
                        <a:t> «группы риска»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76324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Дети, оставшиеся без попечения родителей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44219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Дети-инвалиды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76324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Дети, находящиеся на домашнем</a:t>
                      </a:r>
                      <a:r>
                        <a:rPr lang="ru-RU" sz="2000" baseline="0" dirty="0" smtClean="0"/>
                        <a:t> обучении;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76324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Дети, длительно не посещающие школу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1417451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Дети из семей беженцев</a:t>
                      </a:r>
                      <a:r>
                        <a:rPr lang="ru-RU" sz="2000" baseline="0" dirty="0" smtClean="0"/>
                        <a:t> и вынужденных переселенцев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36487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Карта психолого-педагогического и медико-социального сопровождения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ученика специальной (коррекционной) школы г. Мичуринска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Фамилия, </a:t>
            </a:r>
            <a:r>
              <a:rPr lang="ru-RU" sz="2000" b="1" dirty="0" err="1" smtClean="0"/>
              <a:t>имя______________________</a:t>
            </a:r>
            <a:r>
              <a:rPr lang="ru-RU" sz="2000" b="1" dirty="0" smtClean="0"/>
              <a:t> Дата </a:t>
            </a:r>
            <a:r>
              <a:rPr lang="ru-RU" sz="2000" b="1" dirty="0" err="1" smtClean="0"/>
              <a:t>рождения________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Класс____</a:t>
            </a:r>
            <a:r>
              <a:rPr lang="ru-RU" sz="2000" b="1" dirty="0" smtClean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Домашний </a:t>
            </a:r>
            <a:r>
              <a:rPr lang="ru-RU" sz="2000" b="1" dirty="0" err="1" smtClean="0"/>
              <a:t>адрес___________________________________________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Улыбающееся лицо 2"/>
          <p:cNvSpPr/>
          <p:nvPr/>
        </p:nvSpPr>
        <p:spPr>
          <a:xfrm>
            <a:off x="3491880" y="3356992"/>
            <a:ext cx="2160240" cy="122413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РЕБЕНОК</a:t>
            </a:r>
            <a:endParaRPr lang="ru-RU" sz="2000" dirty="0"/>
          </a:p>
        </p:txBody>
      </p:sp>
      <p:sp>
        <p:nvSpPr>
          <p:cNvPr id="4" name="Овал 3"/>
          <p:cNvSpPr/>
          <p:nvPr/>
        </p:nvSpPr>
        <p:spPr>
          <a:xfrm>
            <a:off x="3491880" y="1844824"/>
            <a:ext cx="223224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учитель</a:t>
            </a:r>
            <a:endParaRPr lang="ru-RU" sz="2400" dirty="0"/>
          </a:p>
        </p:txBody>
      </p:sp>
      <p:sp>
        <p:nvSpPr>
          <p:cNvPr id="5" name="Овал 4"/>
          <p:cNvSpPr/>
          <p:nvPr/>
        </p:nvSpPr>
        <p:spPr>
          <a:xfrm>
            <a:off x="755576" y="2492896"/>
            <a:ext cx="208823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врач</a:t>
            </a:r>
            <a:endParaRPr lang="ru-RU" sz="2400" dirty="0"/>
          </a:p>
        </p:txBody>
      </p:sp>
      <p:sp>
        <p:nvSpPr>
          <p:cNvPr id="6" name="Овал 5"/>
          <p:cNvSpPr/>
          <p:nvPr/>
        </p:nvSpPr>
        <p:spPr>
          <a:xfrm>
            <a:off x="539552" y="4149080"/>
            <a:ext cx="244827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Социальный педагог</a:t>
            </a:r>
            <a:endParaRPr lang="ru-RU" sz="2000" dirty="0"/>
          </a:p>
        </p:txBody>
      </p:sp>
      <p:sp>
        <p:nvSpPr>
          <p:cNvPr id="7" name="Овал 6"/>
          <p:cNvSpPr/>
          <p:nvPr/>
        </p:nvSpPr>
        <p:spPr>
          <a:xfrm>
            <a:off x="6300192" y="2492896"/>
            <a:ext cx="2088232" cy="1058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педагог-психолог</a:t>
            </a:r>
          </a:p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228184" y="4365104"/>
            <a:ext cx="208823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учитель-логопед</a:t>
            </a:r>
            <a:endParaRPr lang="ru-RU" sz="2400" dirty="0"/>
          </a:p>
        </p:txBody>
      </p:sp>
      <p:sp>
        <p:nvSpPr>
          <p:cNvPr id="9" name="Овал 8"/>
          <p:cNvSpPr/>
          <p:nvPr/>
        </p:nvSpPr>
        <p:spPr>
          <a:xfrm>
            <a:off x="3491880" y="5301208"/>
            <a:ext cx="237626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воспитатель</a:t>
            </a:r>
            <a:endParaRPr lang="ru-RU" sz="20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4499992" y="2996952"/>
            <a:ext cx="28803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868144" y="2348880"/>
            <a:ext cx="432048" cy="288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5724128" y="3429000"/>
            <a:ext cx="720080" cy="3600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7128284" y="3969060"/>
            <a:ext cx="50405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652120" y="4365104"/>
            <a:ext cx="576064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 flipV="1">
            <a:off x="5868144" y="5301208"/>
            <a:ext cx="576064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4463988" y="4977172"/>
            <a:ext cx="36004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 flipV="1">
            <a:off x="2915816" y="2420888"/>
            <a:ext cx="504056" cy="1440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915816" y="3212976"/>
            <a:ext cx="576064" cy="288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1547664" y="3789040"/>
            <a:ext cx="43204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3059832" y="4221088"/>
            <a:ext cx="432048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2699792" y="5085184"/>
            <a:ext cx="720080" cy="3600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04088"/>
            <a:ext cx="3816424" cy="55332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4000" b="1" i="1" dirty="0" smtClean="0"/>
              <a:t>Согласно «Словарю русского языка» сопровождать— значит следовать рядом, вместе с кем-либо в качестве спутника или провожатого</a:t>
            </a:r>
            <a:r>
              <a:rPr lang="ru-RU" sz="4000" dirty="0" smtClean="0"/>
              <a:t>. </a:t>
            </a:r>
            <a:endParaRPr lang="ru-RU" sz="4000" dirty="0"/>
          </a:p>
        </p:txBody>
      </p:sp>
      <p:pic>
        <p:nvPicPr>
          <p:cNvPr id="16386" name="Picture 2" descr="C:\Users\user\Desktop\Cute_Asian_Children_photos_HU122_350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54044">
            <a:off x="4515419" y="1183769"/>
            <a:ext cx="4162241" cy="2962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Сферы деятельности </a:t>
            </a:r>
            <a:br>
              <a:rPr lang="ru-RU" b="1" i="1" dirty="0" smtClean="0"/>
            </a:br>
            <a:r>
              <a:rPr lang="ru-RU" b="1" i="1" dirty="0" smtClean="0"/>
              <a:t>педагога-психолога</a:t>
            </a:r>
            <a:endParaRPr lang="ru-RU" b="1" i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3140968"/>
            <a:ext cx="2520280" cy="17784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Психологическое сопровождение развития и обучения учащихся  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7864" y="3140968"/>
            <a:ext cx="2520280" cy="17784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Психологическое сопровождение педагогического  коллектива</a:t>
            </a:r>
            <a:endParaRPr lang="ru-RU" sz="2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72200" y="3140968"/>
            <a:ext cx="2520280" cy="17784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Психологическое сопровождение родителей (лиц, их заменяющих) обучающихся</a:t>
            </a:r>
            <a:endParaRPr lang="ru-RU" sz="20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1331640" y="191683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355976" y="198884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452320" y="198884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/>
              <a:t>Цель психологического </a:t>
            </a:r>
            <a:br>
              <a:rPr lang="ru-RU" sz="3600" b="1" i="1" dirty="0" smtClean="0"/>
            </a:br>
            <a:r>
              <a:rPr lang="ru-RU" sz="3600" b="1" i="1" dirty="0" smtClean="0"/>
              <a:t>сопровождения:</a:t>
            </a:r>
            <a:endParaRPr lang="ru-RU" sz="36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0" y="1700808"/>
            <a:ext cx="4644008" cy="4659512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создание комплексной системы психолого-педагогических условий, способствующих успешной адаптации, реабилитации и личностному росту детей в социуме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user\Desktop\Новая папка\P101004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1" y="1844824"/>
            <a:ext cx="4392488" cy="4105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987824" y="836712"/>
            <a:ext cx="3168352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Психологическое сопровождение процесса обучения включает:</a:t>
            </a:r>
            <a:endParaRPr lang="ru-RU" sz="2400" b="1" i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3573016"/>
            <a:ext cx="2267744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диагностику уровня </a:t>
            </a:r>
          </a:p>
          <a:p>
            <a:pPr algn="ctr"/>
            <a:r>
              <a:rPr lang="ru-RU" dirty="0" smtClean="0"/>
              <a:t>развития детей;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39752" y="3573016"/>
            <a:ext cx="2195736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индивидуальные и групповые коррекционно-развивающие занятия психолога с детьми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44008" y="3501008"/>
            <a:ext cx="2195736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психологическое </a:t>
            </a:r>
            <a:r>
              <a:rPr lang="ru-RU" dirty="0" err="1" smtClean="0"/>
              <a:t>консультирова</a:t>
            </a:r>
            <a:r>
              <a:rPr lang="ru-RU" dirty="0" smtClean="0"/>
              <a:t>-</a:t>
            </a:r>
          </a:p>
          <a:p>
            <a:pPr algn="ctr"/>
            <a:r>
              <a:rPr lang="ru-RU" dirty="0" err="1" smtClean="0"/>
              <a:t>ние</a:t>
            </a:r>
            <a:r>
              <a:rPr lang="ru-RU" dirty="0" smtClean="0"/>
              <a:t> педагогов, родителей, обучающихся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948264" y="3501008"/>
            <a:ext cx="2195736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психологическое просвещение педагогов, родителей, обучающихся</a:t>
            </a:r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rot="16200000" flipH="1">
            <a:off x="5040052" y="2816932"/>
            <a:ext cx="86409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3131840" y="2780928"/>
            <a:ext cx="93610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 flipV="1">
            <a:off x="1331640" y="2492896"/>
            <a:ext cx="194421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940152" y="2492896"/>
            <a:ext cx="216024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3059832" y="6093296"/>
            <a:ext cx="316835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психопрофилактика</a:t>
            </a:r>
            <a:endParaRPr lang="ru-RU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1835696" y="5805264"/>
            <a:ext cx="108012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 flipV="1">
            <a:off x="6300192" y="5877272"/>
            <a:ext cx="122413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0800000" flipV="1">
            <a:off x="5436096" y="5805264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3851920" y="5805264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67464" cy="5760640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i="1" dirty="0" smtClean="0"/>
              <a:t>Задачи психологического сопровождения ребенка с ОВЗ:</a:t>
            </a:r>
            <a:br>
              <a:rPr lang="ru-RU" sz="4000" b="1" i="1" dirty="0" smtClean="0"/>
            </a:br>
            <a:r>
              <a:rPr lang="ru-RU" sz="4000" dirty="0" smtClean="0"/>
              <a:t> - </a:t>
            </a:r>
            <a:r>
              <a:rPr lang="ru-RU" sz="3100" b="1" i="1" dirty="0" smtClean="0"/>
              <a:t>определение наиболее адекватных путей и средств </a:t>
            </a:r>
            <a:r>
              <a:rPr lang="ru-RU" sz="3100" b="1" i="1" dirty="0" err="1" smtClean="0"/>
              <a:t>развивающе-коррекционной</a:t>
            </a:r>
            <a:r>
              <a:rPr lang="ru-RU" sz="3100" b="1" i="1" dirty="0" smtClean="0"/>
              <a:t> работы с ребёнком;</a:t>
            </a:r>
            <a:br>
              <a:rPr lang="ru-RU" sz="3100" b="1" i="1" dirty="0" smtClean="0"/>
            </a:br>
            <a:r>
              <a:rPr lang="ru-RU" sz="3100" b="1" i="1" dirty="0" smtClean="0"/>
              <a:t> -  прогнозирование развития ребёнка и возможностей обучения на основе выявленных особенностей развития;</a:t>
            </a:r>
            <a:br>
              <a:rPr lang="ru-RU" sz="3100" b="1" i="1" dirty="0" smtClean="0"/>
            </a:br>
            <a:r>
              <a:rPr lang="ru-RU" sz="3100" b="1" i="1" dirty="0" smtClean="0"/>
              <a:t> -  реализация собственно психологической </a:t>
            </a:r>
            <a:r>
              <a:rPr lang="ru-RU" sz="3100" b="1" i="1" dirty="0" err="1" smtClean="0"/>
              <a:t>развивающе-коррекционной</a:t>
            </a:r>
            <a:r>
              <a:rPr lang="ru-RU" sz="3100" b="1" i="1" dirty="0" smtClean="0"/>
              <a:t> работы на протяжении всего образовательного процесса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648" y="548680"/>
            <a:ext cx="8845352" cy="6120680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i="1" dirty="0" smtClean="0"/>
              <a:t>Психологическое сопровождение детей</a:t>
            </a:r>
            <a:br>
              <a:rPr lang="ru-RU" sz="3600" b="1" i="1" dirty="0" smtClean="0"/>
            </a:br>
            <a:r>
              <a:rPr lang="ru-RU" sz="3600" b="1" i="1" dirty="0" smtClean="0"/>
              <a:t> на приеме и адаптации:</a:t>
            </a:r>
            <a:br>
              <a:rPr lang="ru-RU" sz="3600" b="1" i="1" dirty="0" smtClean="0"/>
            </a:br>
            <a:r>
              <a:rPr lang="ru-RU" sz="2200" dirty="0" smtClean="0"/>
              <a:t>  </a:t>
            </a:r>
            <a:r>
              <a:rPr lang="ru-RU" sz="2200" b="1" i="1" dirty="0" smtClean="0"/>
              <a:t>- создание системы психолого-педагогической поддержки всех  учащихся в период их школьной адаптации,</a:t>
            </a:r>
            <a:br>
              <a:rPr lang="ru-RU" sz="2200" b="1" i="1" dirty="0" smtClean="0"/>
            </a:br>
            <a:r>
              <a:rPr lang="ru-RU" sz="2200" b="1" i="1" dirty="0" smtClean="0"/>
              <a:t> - выявление детей, нуждающихся в специализированной помощи психолога,</a:t>
            </a:r>
            <a:br>
              <a:rPr lang="ru-RU" sz="2200" b="1" i="1" dirty="0" smtClean="0"/>
            </a:br>
            <a:r>
              <a:rPr lang="ru-RU" sz="2200" b="1" i="1" dirty="0" smtClean="0"/>
              <a:t> - диагностика оценки состояния ребёнка и его адаптивных возможностей, </a:t>
            </a:r>
            <a:br>
              <a:rPr lang="ru-RU" sz="2200" b="1" i="1" dirty="0" smtClean="0"/>
            </a:br>
            <a:r>
              <a:rPr lang="ru-RU" sz="2200" b="1" i="1" dirty="0" smtClean="0"/>
              <a:t> - определение причин и механизмов конкретного варианта отклоняющегося развития,</a:t>
            </a:r>
            <a:br>
              <a:rPr lang="ru-RU" sz="2200" b="1" i="1" dirty="0" smtClean="0"/>
            </a:br>
            <a:r>
              <a:rPr lang="ru-RU" sz="2200" b="1" i="1" dirty="0" smtClean="0"/>
              <a:t> - разработка коррекционных мероприятий с целью обеспечения максимальной  - социально-психологической адаптации ребёнка в образовательной среде, коллективе сверстников,</a:t>
            </a:r>
            <a:br>
              <a:rPr lang="ru-RU" sz="2200" b="1" i="1" dirty="0" smtClean="0"/>
            </a:br>
            <a:r>
              <a:rPr lang="ru-RU" sz="2200" b="1" i="1" dirty="0" smtClean="0"/>
              <a:t> - создание специальных педагогических и социально-психо­логических условий, позволяющих осуществить развивающую, кор­рекционно-развивающую работу с детьми, испытывающими различные адаптационные трудности.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В кабинете психологической разгрузки</a:t>
            </a:r>
            <a:endParaRPr lang="ru-RU" sz="36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уроке здоровья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Динамическая пауза</a:t>
            </a:r>
            <a:endParaRPr lang="ru-RU" dirty="0"/>
          </a:p>
        </p:txBody>
      </p:sp>
      <p:pic>
        <p:nvPicPr>
          <p:cNvPr id="1026" name="Picture 2" descr="C:\Users\user\Desktop\Новая папка\IMG_179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22786"/>
            <a:ext cx="4245868" cy="3746574"/>
          </a:xfrm>
          <a:prstGeom prst="rect">
            <a:avLst/>
          </a:prstGeom>
          <a:noFill/>
        </p:spPr>
      </p:pic>
      <p:pic>
        <p:nvPicPr>
          <p:cNvPr id="1027" name="Picture 3" descr="C:\Users\user\Desktop\Новая папка\2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924944"/>
            <a:ext cx="4176464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/>
              <a:t>Семинары для педагогов школы по ЗОТ</a:t>
            </a:r>
            <a:endParaRPr lang="ru-RU" sz="3600" b="1" i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792088"/>
          </a:xfrm>
        </p:spPr>
        <p:txBody>
          <a:bodyPr/>
          <a:lstStyle/>
          <a:p>
            <a:r>
              <a:rPr lang="ru-RU" i="1" dirty="0" smtClean="0"/>
              <a:t>Тренинг для педагогов «Часы моей жизни»</a:t>
            </a:r>
            <a:endParaRPr lang="ru-RU" i="1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572000" y="1484784"/>
            <a:ext cx="4041775" cy="720080"/>
          </a:xfrm>
        </p:spPr>
        <p:txBody>
          <a:bodyPr/>
          <a:lstStyle/>
          <a:p>
            <a:pPr algn="ctr"/>
            <a:r>
              <a:rPr lang="ru-RU" i="1" dirty="0" smtClean="0"/>
              <a:t>«Начни с себя!»</a:t>
            </a:r>
            <a:endParaRPr lang="ru-RU" i="1" dirty="0"/>
          </a:p>
        </p:txBody>
      </p:sp>
      <p:pic>
        <p:nvPicPr>
          <p:cNvPr id="2050" name="Picture 2" descr="C:\Users\user\Desktop\Новая папка\IMG_185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4245868" cy="3460031"/>
          </a:xfrm>
          <a:prstGeom prst="rect">
            <a:avLst/>
          </a:prstGeom>
          <a:noFill/>
        </p:spPr>
      </p:pic>
      <p:pic>
        <p:nvPicPr>
          <p:cNvPr id="2051" name="Picture 3" descr="C:\Users\user\Desktop\Новая папка\PIC_004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492897"/>
            <a:ext cx="4319463" cy="3460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286</TotalTime>
  <Words>326</Words>
  <Application>Microsoft Office PowerPoint</Application>
  <PresentationFormat>Экран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           Психолого-педагогическое сопровождение детей  с ограниченными возможностями здоровья начальных классов в условиях МС(К)ОУ  «Специальная (коррекционная) общеобразовательная школа  вида»  г. Мичуринска  педагог-психолог О.П.Сергеева </vt:lpstr>
      <vt:lpstr> Согласно «Словарю русского языка» сопровождать— значит следовать рядом, вместе с кем-либо в качестве спутника или провожатого. </vt:lpstr>
      <vt:lpstr>Сферы деятельности  педагога-психолога</vt:lpstr>
      <vt:lpstr>Цель психологического  сопровождения:</vt:lpstr>
      <vt:lpstr>Слайд 5</vt:lpstr>
      <vt:lpstr>Задачи психологического сопровождения ребенка с ОВЗ:  - определение наиболее адекватных путей и средств развивающе-коррекционной работы с ребёнком;  -  прогнозирование развития ребёнка и возможностей обучения на основе выявленных особенностей развития;  -  реализация собственно психологической развивающе-коррекционной работы на протяжении всего образовательного процесса </vt:lpstr>
      <vt:lpstr>Психологическое сопровождение детей  на приеме и адаптации:   - создание системы психолого-педагогической поддержки всех  учащихся в период их школьной адаптации,  - выявление детей, нуждающихся в специализированной помощи психолога,  - диагностика оценки состояния ребёнка и его адаптивных возможностей,   - определение причин и механизмов конкретного варианта отклоняющегося развития,  - разработка коррекционных мероприятий с целью обеспечения максимальной  - социально-психологической адаптации ребёнка в образовательной среде, коллективе сверстников,  - создание специальных педагогических и социально-психо­логических условий, позволяющих осуществить развивающую, кор­рекционно-развивающую работу с детьми, испытывающими различные адаптационные трудности.  </vt:lpstr>
      <vt:lpstr>В кабинете психологической разгрузки</vt:lpstr>
      <vt:lpstr>Семинары для педагогов школы по ЗОТ</vt:lpstr>
      <vt:lpstr>Оценка содержания актуального опыта ребенка состоит из трех этапов, так как динамика развития детей разворачивается очень медленно. </vt:lpstr>
      <vt:lpstr>Слайд 11</vt:lpstr>
      <vt:lpstr>Просветительская работа</vt:lpstr>
      <vt:lpstr>Слайд 13</vt:lpstr>
      <vt:lpstr>Психологическое сопровождение младших школьников в канун перехода в среднее звено</vt:lpstr>
      <vt:lpstr>Слайд 15</vt:lpstr>
      <vt:lpstr>Карта психолого-педагогического и медико-социального сопровождения  ученика специальной (коррекционной) школы г. Мичуринска Фамилия, имя______________________ Дата рождения________ Класс____  Домашний адрес___________________________________________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48</cp:revision>
  <dcterms:created xsi:type="dcterms:W3CDTF">2011-02-15T13:05:30Z</dcterms:created>
  <dcterms:modified xsi:type="dcterms:W3CDTF">2011-12-07T13:00:04Z</dcterms:modified>
</cp:coreProperties>
</file>