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1" r:id="rId13"/>
    <p:sldId id="266" r:id="rId14"/>
    <p:sldId id="267" r:id="rId15"/>
    <p:sldId id="272" r:id="rId16"/>
    <p:sldId id="274" r:id="rId17"/>
    <p:sldId id="275" r:id="rId18"/>
    <p:sldId id="276" r:id="rId19"/>
    <p:sldId id="316" r:id="rId20"/>
    <p:sldId id="318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4" r:id="rId58"/>
    <p:sldId id="317" r:id="rId59"/>
    <p:sldId id="315" r:id="rId6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5611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A3ED9-0812-494F-B051-232A3FBCDE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9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Какие правила безопасного поведения необходимо соблюдать во время прогулки по улице?</a:t>
            </a:r>
            <a:endParaRPr lang="ru-RU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908720"/>
            <a:ext cx="8183880" cy="51125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«Уголовная ответственность несовершеннолетних» </a:t>
            </a:r>
          </a:p>
          <a:p>
            <a:pPr algn="ctr">
              <a:buNone/>
            </a:pPr>
            <a:endParaRPr lang="ru-RU" sz="3600" b="1" dirty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sz="36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sz="36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sz="36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Корнеева Е.С.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Учитель ОБЖ МБОУ СОШ № 8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Возраст уголовной ответственности в правовых системах мира</a:t>
            </a:r>
          </a:p>
          <a:p>
            <a:endParaRPr lang="ru-RU" b="1" dirty="0" smtClean="0"/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США — 16 лет.</a:t>
            </a: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Франция — 13 лет.</a:t>
            </a: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ФРГ — 14 лет.</a:t>
            </a: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Япония — 14 лет.</a:t>
            </a: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Англия — 10—17 лет (по различным составам преступлений).</a:t>
            </a: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Ирландия — 7 лет.</a:t>
            </a: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Финляндия — 15 лет.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Статья 87 УК РФ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«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Несовершеннолетними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признаются лица, которым ко времени совершения преступления исполнилось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14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но не исполнилось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18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лет»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Статья 20, часть 1</a:t>
            </a:r>
          </a:p>
          <a:p>
            <a:r>
              <a:rPr lang="ru-RU" sz="3000" dirty="0" smtClean="0">
                <a:latin typeface="Arial Black" pitchFamily="34" charset="0"/>
                <a:cs typeface="Times New Roman" pitchFamily="18" charset="0"/>
              </a:rPr>
              <a:t>Уголовной ответственности подлежит лицо, достигшее ко времени совершения преступления шестнадцатилетнего возраста. </a:t>
            </a:r>
          </a:p>
          <a:p>
            <a:endParaRPr lang="ru-RU" b="1" dirty="0" smtClean="0">
              <a:solidFill>
                <a:schemeClr val="accent1">
                  <a:lumMod val="50000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Статья 20, часть 2</a:t>
            </a:r>
          </a:p>
          <a:p>
            <a:r>
              <a:rPr lang="ru-RU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  <a:cs typeface="Times New Roman" pitchFamily="18" charset="0"/>
              </a:rPr>
              <a:t>Уголовная ответственность с 14 лет наступает за убийство, умышленное причинение тяжкого и среднего вреда здоровью, похищение человека, изнасилование, вандализм, угон автотранспорта и др.</a:t>
            </a:r>
            <a:endParaRPr lang="ru-RU" sz="3000" b="1" dirty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183880" cy="5544616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4200" dirty="0" smtClean="0">
                <a:latin typeface="Arial Black" pitchFamily="34" charset="0"/>
              </a:rPr>
              <a:t> </a:t>
            </a:r>
            <a:r>
              <a:rPr lang="ru-RU" sz="4200" dirty="0" smtClean="0">
                <a:solidFill>
                  <a:srgbClr val="C00000"/>
                </a:solidFill>
                <a:latin typeface="Arial Black" pitchFamily="34" charset="0"/>
              </a:rPr>
              <a:t>Статья 88.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Видами наказаний, назначаемых несовершеннолетним, являются: </a:t>
            </a:r>
          </a:p>
          <a:p>
            <a:pPr>
              <a:buNone/>
            </a:pPr>
            <a:endParaRPr lang="ru-RU" sz="3000" dirty="0" smtClean="0">
              <a:latin typeface="Arial Black" pitchFamily="34" charset="0"/>
            </a:endParaRPr>
          </a:p>
          <a:p>
            <a:r>
              <a:rPr lang="ru-RU" sz="3000" dirty="0" smtClean="0">
                <a:latin typeface="Arial Black" pitchFamily="34" charset="0"/>
              </a:rPr>
              <a:t> а) штраф; </a:t>
            </a:r>
          </a:p>
          <a:p>
            <a:r>
              <a:rPr lang="ru-RU" sz="3000" dirty="0" smtClean="0">
                <a:latin typeface="Arial Black" pitchFamily="34" charset="0"/>
              </a:rPr>
              <a:t> б) лишение права заниматься определенной деятельностью; </a:t>
            </a:r>
          </a:p>
          <a:p>
            <a:r>
              <a:rPr lang="ru-RU" sz="3000" dirty="0" smtClean="0">
                <a:latin typeface="Arial Black" pitchFamily="34" charset="0"/>
              </a:rPr>
              <a:t> в) обязательные работы; </a:t>
            </a:r>
          </a:p>
          <a:p>
            <a:r>
              <a:rPr lang="ru-RU" sz="3000" dirty="0" smtClean="0">
                <a:latin typeface="Arial Black" pitchFamily="34" charset="0"/>
              </a:rPr>
              <a:t> г) исправительные работы; </a:t>
            </a:r>
          </a:p>
          <a:p>
            <a:r>
              <a:rPr lang="ru-RU" sz="3000" dirty="0" smtClean="0">
                <a:latin typeface="Arial Black" pitchFamily="34" charset="0"/>
              </a:rPr>
              <a:t> </a:t>
            </a:r>
            <a:r>
              <a:rPr lang="ru-RU" sz="3000" dirty="0" err="1" smtClean="0">
                <a:latin typeface="Arial Black" pitchFamily="34" charset="0"/>
              </a:rPr>
              <a:t>д</a:t>
            </a:r>
            <a:r>
              <a:rPr lang="ru-RU" sz="3000" dirty="0" smtClean="0">
                <a:latin typeface="Arial Black" pitchFamily="34" charset="0"/>
              </a:rPr>
              <a:t>) ограничение свободы;</a:t>
            </a:r>
          </a:p>
          <a:p>
            <a:r>
              <a:rPr lang="ru-RU" sz="3000" dirty="0" smtClean="0">
                <a:latin typeface="Arial Black" pitchFamily="34" charset="0"/>
              </a:rPr>
              <a:t> е) лишение свободы на определенный срок.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1"/>
          <p:cNvSpPr>
            <a:spLocks noGrp="1"/>
          </p:cNvSpPr>
          <p:nvPr>
            <p:ph idx="1"/>
          </p:nvPr>
        </p:nvSpPr>
        <p:spPr>
          <a:xfrm>
            <a:off x="0" y="357188"/>
            <a:ext cx="9144000" cy="6286500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latin typeface="Arial Black" pitchFamily="34" charset="0"/>
              </a:rPr>
              <a:t>Декларация прав ребенка была принята Генеральной Ассамблеей ООН  20.11.1959 г. </a:t>
            </a:r>
          </a:p>
          <a:p>
            <a:r>
              <a:rPr lang="ru-RU" sz="3200" dirty="0" smtClean="0">
                <a:latin typeface="Arial Black" pitchFamily="34" charset="0"/>
              </a:rPr>
              <a:t>Конвенция по правам ребенка в 1989 г.</a:t>
            </a:r>
          </a:p>
          <a:p>
            <a:r>
              <a:rPr lang="ru-RU" sz="3200" dirty="0" smtClean="0">
                <a:latin typeface="Arial Black" pitchFamily="34" charset="0"/>
              </a:rPr>
              <a:t>С 1990 г. Россия является участницей Конвенции ООН по правам ребенка.</a:t>
            </a:r>
          </a:p>
          <a:p>
            <a:r>
              <a:rPr lang="ru-RU" sz="3200" dirty="0" smtClean="0">
                <a:latin typeface="Arial Black" pitchFamily="34" charset="0"/>
              </a:rPr>
              <a:t> Конвенция о правах ребенка вступила в силу 15 сентября 1990 г.</a:t>
            </a:r>
          </a:p>
          <a:p>
            <a:pPr>
              <a:buFont typeface="Wingdings 3" pitchFamily="18" charset="2"/>
              <a:buNone/>
            </a:pPr>
            <a:r>
              <a:rPr lang="ru-RU" sz="3200" dirty="0" smtClean="0">
                <a:latin typeface="Arial Black" pitchFamily="34" charset="0"/>
              </a:rPr>
              <a:t/>
            </a:r>
            <a:br>
              <a:rPr lang="ru-RU" sz="3200" dirty="0" smtClean="0">
                <a:latin typeface="Arial Black" pitchFamily="34" charset="0"/>
              </a:rPr>
            </a:br>
            <a:r>
              <a:rPr lang="ru-RU" sz="3200" dirty="0" smtClean="0">
                <a:latin typeface="Arial Black" pitchFamily="34" charset="0"/>
              </a:rPr>
              <a:t>Познакомитесь с некоторыми статьями Конвенции. 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1"/>
          <p:cNvSpPr>
            <a:spLocks noGrp="1"/>
          </p:cNvSpPr>
          <p:nvPr>
            <p:ph idx="1"/>
          </p:nvPr>
        </p:nvSpPr>
        <p:spPr>
          <a:xfrm>
            <a:off x="0" y="764704"/>
            <a:ext cx="8858250" cy="587955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Arial Black" pitchFamily="34" charset="0"/>
              </a:rPr>
              <a:t>Статья 1. «Ребенком является каждое человеческое существо до достижения 18 – летнего возраста, если по закону, примененному к данному ребенку, он не достигает совершеннолетия ранее». </a:t>
            </a:r>
          </a:p>
          <a:p>
            <a:r>
              <a:rPr lang="ru-RU" dirty="0" smtClean="0">
                <a:latin typeface="Arial Black" pitchFamily="34" charset="0"/>
              </a:rPr>
              <a:t>Статья 6. «Каждый ребенок имеет право на жизнь». </a:t>
            </a:r>
          </a:p>
          <a:p>
            <a:r>
              <a:rPr lang="ru-RU" dirty="0" smtClean="0">
                <a:latin typeface="Arial Black" pitchFamily="34" charset="0"/>
              </a:rPr>
              <a:t>Статья 7. « С момента рождения ребенок имеет право на имя и приобретение гражданства». </a:t>
            </a:r>
          </a:p>
          <a:p>
            <a:r>
              <a:rPr lang="ru-RU" dirty="0" smtClean="0">
                <a:latin typeface="Arial Black" pitchFamily="34" charset="0"/>
              </a:rPr>
              <a:t>Статья 13. «Ребенок имеет право свободно выражать свое мнение». </a:t>
            </a:r>
          </a:p>
          <a:p>
            <a:r>
              <a:rPr lang="ru-RU" dirty="0" smtClean="0">
                <a:latin typeface="Arial Black" pitchFamily="34" charset="0"/>
              </a:rPr>
              <a:t>Статья 14. «Ребенок имеет право на свободу мысли, совести и религии». 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1"/>
          <p:cNvSpPr>
            <a:spLocks noGrp="1"/>
          </p:cNvSpPr>
          <p:nvPr>
            <p:ph idx="1"/>
          </p:nvPr>
        </p:nvSpPr>
        <p:spPr>
          <a:xfrm>
            <a:off x="214313" y="285750"/>
            <a:ext cx="8715375" cy="609557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Arial Black" pitchFamily="34" charset="0"/>
              </a:rPr>
              <a:t>Статья 16 «Ни один ребенок не может быть объектом произвольного или незаконного вмешательства в осуществлении его права на личную жизнь, неприкосновенность жилища или тайну корреспонденции, или незаконного посягательства на его честь и репутацию». </a:t>
            </a:r>
          </a:p>
          <a:p>
            <a:r>
              <a:rPr lang="ru-RU" dirty="0" smtClean="0">
                <a:latin typeface="Arial Black" pitchFamily="34" charset="0"/>
              </a:rPr>
              <a:t>Статья 28 «Ребенок имеет право на образование» </a:t>
            </a:r>
          </a:p>
          <a:p>
            <a:r>
              <a:rPr lang="ru-RU" dirty="0" smtClean="0">
                <a:latin typeface="Arial Black" pitchFamily="34" charset="0"/>
              </a:rPr>
              <a:t>Статья 31 «Каждый ребенок имеет право на отдых и досуг». </a:t>
            </a:r>
          </a:p>
          <a:p>
            <a:r>
              <a:rPr lang="ru-RU" dirty="0" smtClean="0">
                <a:latin typeface="Arial Black" pitchFamily="34" charset="0"/>
              </a:rPr>
              <a:t>Статья 37. «Ни один ребенок не может быть подвергнут пыткам или другим жестоким, бесчеловечным или унижающим достоинство видам обращения и наказания»… 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КОНКУРС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«Правовой статус ребёнка»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 рождения</a:t>
            </a:r>
          </a:p>
          <a:p>
            <a:r>
              <a:rPr lang="ru-RU" sz="3200" b="1" dirty="0" smtClean="0"/>
              <a:t>С 6 лет</a:t>
            </a:r>
          </a:p>
          <a:p>
            <a:r>
              <a:rPr lang="ru-RU" sz="3200" b="1" dirty="0" smtClean="0"/>
              <a:t>С 10 лет</a:t>
            </a:r>
          </a:p>
          <a:p>
            <a:r>
              <a:rPr lang="ru-RU" sz="3200" b="1" dirty="0" smtClean="0"/>
              <a:t>С 14 лет</a:t>
            </a:r>
          </a:p>
          <a:p>
            <a:r>
              <a:rPr lang="ru-RU" sz="3200" b="1" dirty="0" smtClean="0"/>
              <a:t>С 16 лет</a:t>
            </a:r>
          </a:p>
          <a:p>
            <a:r>
              <a:rPr lang="ru-RU" sz="3200" b="1" dirty="0" smtClean="0"/>
              <a:t>С 18 лет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388674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500" b="1" dirty="0" smtClean="0">
                <a:solidFill>
                  <a:srgbClr val="FF0000"/>
                </a:solidFill>
              </a:rPr>
              <a:t>КОНКУРС </a:t>
            </a:r>
            <a:r>
              <a:rPr lang="ru-RU" sz="4500" b="1" dirty="0">
                <a:solidFill>
                  <a:srgbClr val="FF0000"/>
                </a:solidFill>
              </a:rPr>
              <a:t/>
            </a:r>
            <a:br>
              <a:rPr lang="ru-RU" sz="4500" b="1" dirty="0">
                <a:solidFill>
                  <a:srgbClr val="FF0000"/>
                </a:solidFill>
              </a:rPr>
            </a:br>
            <a:r>
              <a:rPr lang="ru-RU" sz="4500" b="1" dirty="0" smtClean="0">
                <a:solidFill>
                  <a:srgbClr val="FF0000"/>
                </a:solidFill>
              </a:rPr>
              <a:t>«Уголовное право»</a:t>
            </a:r>
            <a:br>
              <a:rPr lang="ru-RU" sz="4500" b="1" dirty="0" smtClean="0">
                <a:solidFill>
                  <a:srgbClr val="FF0000"/>
                </a:solidFill>
              </a:rPr>
            </a:br>
            <a:r>
              <a:rPr lang="ru-RU" sz="4500" b="1" dirty="0">
                <a:solidFill>
                  <a:srgbClr val="FF0000"/>
                </a:solidFill>
              </a:rPr>
              <a:t/>
            </a:r>
            <a:br>
              <a:rPr lang="ru-RU" sz="4500" b="1" dirty="0">
                <a:solidFill>
                  <a:srgbClr val="FF0000"/>
                </a:solidFill>
              </a:rPr>
            </a:br>
            <a:r>
              <a:rPr lang="ru-RU" sz="4500" b="1" dirty="0" smtClean="0">
                <a:solidFill>
                  <a:srgbClr val="FF0000"/>
                </a:solidFill>
              </a:rPr>
              <a:t>правильный ответ - 3 балла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2675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Какие меры безопасности вы примете, возвращаясь домой поздно вечером?</a:t>
            </a:r>
            <a:endParaRPr lang="ru-RU" sz="40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 descr="скан00069"/>
          <p:cNvPicPr>
            <a:picLocks noChangeAspect="1" noChangeArrowheads="1"/>
          </p:cNvPicPr>
          <p:nvPr/>
        </p:nvPicPr>
        <p:blipFill>
          <a:blip r:embed="rId2" cstate="print">
            <a:lum bright="30000" contrast="40000"/>
          </a:blip>
          <a:srcRect/>
          <a:stretch>
            <a:fillRect/>
          </a:stretch>
        </p:blipFill>
        <p:spPr bwMode="auto">
          <a:xfrm>
            <a:off x="2428875" y="1484313"/>
            <a:ext cx="4143375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684213" y="1268413"/>
            <a:ext cx="2022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Оскорбление</a:t>
            </a:r>
            <a:r>
              <a:rPr lang="ru-RU"/>
              <a:t> 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395288" y="1773238"/>
            <a:ext cx="1876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Вандализм</a:t>
            </a:r>
            <a:r>
              <a:rPr lang="ru-RU"/>
              <a:t> </a:t>
            </a:r>
            <a:r>
              <a:rPr lang="ru-RU" b="1"/>
              <a:t>  </a:t>
            </a:r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755650" y="2276475"/>
            <a:ext cx="738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Суд</a:t>
            </a:r>
            <a:r>
              <a:rPr lang="ru-RU"/>
              <a:t> </a:t>
            </a:r>
          </a:p>
        </p:txBody>
      </p:sp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323850" y="2708275"/>
            <a:ext cx="168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Наказание </a:t>
            </a:r>
          </a:p>
        </p:txBody>
      </p:sp>
      <p:sp>
        <p:nvSpPr>
          <p:cNvPr id="14343" name="TextBox 7"/>
          <p:cNvSpPr txBox="1">
            <a:spLocks noChangeArrowheads="1"/>
          </p:cNvSpPr>
          <p:nvPr/>
        </p:nvSpPr>
        <p:spPr bwMode="auto">
          <a:xfrm>
            <a:off x="539750" y="3213100"/>
            <a:ext cx="1171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Алиби</a:t>
            </a:r>
            <a:r>
              <a:rPr lang="ru-RU"/>
              <a:t> </a:t>
            </a:r>
            <a:r>
              <a:rPr lang="ru-RU" b="1"/>
              <a:t> </a:t>
            </a:r>
          </a:p>
        </p:txBody>
      </p:sp>
      <p:sp>
        <p:nvSpPr>
          <p:cNvPr id="14344" name="TextBox 9"/>
          <p:cNvSpPr txBox="1">
            <a:spLocks noChangeArrowheads="1"/>
          </p:cNvSpPr>
          <p:nvPr/>
        </p:nvSpPr>
        <p:spPr bwMode="auto">
          <a:xfrm>
            <a:off x="323850" y="3644900"/>
            <a:ext cx="2136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Преступление </a:t>
            </a:r>
          </a:p>
        </p:txBody>
      </p:sp>
      <p:sp>
        <p:nvSpPr>
          <p:cNvPr id="14345" name="TextBox 14"/>
          <p:cNvSpPr txBox="1">
            <a:spLocks noChangeArrowheads="1"/>
          </p:cNvSpPr>
          <p:nvPr/>
        </p:nvSpPr>
        <p:spPr bwMode="auto">
          <a:xfrm>
            <a:off x="7164388" y="2133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Улика</a:t>
            </a:r>
            <a:r>
              <a:rPr lang="ru-RU"/>
              <a:t> </a:t>
            </a:r>
          </a:p>
        </p:txBody>
      </p:sp>
      <p:sp>
        <p:nvSpPr>
          <p:cNvPr id="14346" name="TextBox 15"/>
          <p:cNvSpPr txBox="1">
            <a:spLocks noChangeArrowheads="1"/>
          </p:cNvSpPr>
          <p:nvPr/>
        </p:nvSpPr>
        <p:spPr bwMode="auto">
          <a:xfrm>
            <a:off x="7164388" y="1628775"/>
            <a:ext cx="974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Закон</a:t>
            </a:r>
          </a:p>
        </p:txBody>
      </p:sp>
      <p:sp>
        <p:nvSpPr>
          <p:cNvPr id="14347" name="TextBox 16"/>
          <p:cNvSpPr txBox="1">
            <a:spLocks noChangeArrowheads="1"/>
          </p:cNvSpPr>
          <p:nvPr/>
        </p:nvSpPr>
        <p:spPr bwMode="auto">
          <a:xfrm>
            <a:off x="6588125" y="1125538"/>
            <a:ext cx="1927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Хулиганство</a:t>
            </a:r>
            <a:r>
              <a:rPr lang="ru-RU"/>
              <a:t> </a:t>
            </a:r>
          </a:p>
        </p:txBody>
      </p:sp>
      <p:sp>
        <p:nvSpPr>
          <p:cNvPr id="14348" name="TextBox 17"/>
          <p:cNvSpPr txBox="1">
            <a:spLocks noChangeArrowheads="1"/>
          </p:cNvSpPr>
          <p:nvPr/>
        </p:nvSpPr>
        <p:spPr bwMode="auto">
          <a:xfrm>
            <a:off x="7308850" y="3644900"/>
            <a:ext cx="1119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Кодекс</a:t>
            </a:r>
          </a:p>
        </p:txBody>
      </p:sp>
      <p:sp>
        <p:nvSpPr>
          <p:cNvPr id="14349" name="TextBox 19"/>
          <p:cNvSpPr txBox="1">
            <a:spLocks noChangeArrowheads="1"/>
          </p:cNvSpPr>
          <p:nvPr/>
        </p:nvSpPr>
        <p:spPr bwMode="auto">
          <a:xfrm>
            <a:off x="6516688" y="3068638"/>
            <a:ext cx="234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Мировой судья</a:t>
            </a:r>
            <a:r>
              <a:rPr lang="ru-RU"/>
              <a:t>  </a:t>
            </a:r>
          </a:p>
        </p:txBody>
      </p:sp>
      <p:sp>
        <p:nvSpPr>
          <p:cNvPr id="14350" name="TextBox 20"/>
          <p:cNvSpPr txBox="1">
            <a:spLocks noChangeArrowheads="1"/>
          </p:cNvSpPr>
          <p:nvPr/>
        </p:nvSpPr>
        <p:spPr bwMode="auto">
          <a:xfrm>
            <a:off x="6804025" y="2565400"/>
            <a:ext cx="170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Терроризм</a:t>
            </a:r>
            <a:r>
              <a:rPr lang="ru-RU"/>
              <a:t> </a:t>
            </a:r>
          </a:p>
        </p:txBody>
      </p:sp>
      <p:sp>
        <p:nvSpPr>
          <p:cNvPr id="11281" name="Rectangle 17"/>
          <p:cNvSpPr>
            <a:spLocks noGrp="1"/>
          </p:cNvSpPr>
          <p:nvPr>
            <p:ph type="title"/>
          </p:nvPr>
        </p:nvSpPr>
        <p:spPr bwMode="auto">
          <a:xfrm>
            <a:off x="500034" y="214290"/>
            <a:ext cx="8229600" cy="939784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  <a:effectLst/>
                <a:latin typeface="Arial" charset="0"/>
              </a:rPr>
              <a:t> Конкурс «Уголовное право»</a:t>
            </a:r>
          </a:p>
        </p:txBody>
      </p:sp>
      <p:sp>
        <p:nvSpPr>
          <p:cNvPr id="14352" name="Rectangle 19"/>
          <p:cNvSpPr>
            <a:spLocks noChangeArrowheads="1"/>
          </p:cNvSpPr>
          <p:nvPr/>
        </p:nvSpPr>
        <p:spPr bwMode="auto">
          <a:xfrm>
            <a:off x="0" y="4149725"/>
            <a:ext cx="3836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Презумпция невиновности</a:t>
            </a:r>
            <a:r>
              <a:rPr lang="ru-RU"/>
              <a:t> </a:t>
            </a:r>
          </a:p>
        </p:txBody>
      </p:sp>
      <p:sp>
        <p:nvSpPr>
          <p:cNvPr id="14353" name="Rectangle 20"/>
          <p:cNvSpPr>
            <a:spLocks noChangeArrowheads="1"/>
          </p:cNvSpPr>
          <p:nvPr/>
        </p:nvSpPr>
        <p:spPr bwMode="auto">
          <a:xfrm>
            <a:off x="900113" y="4724400"/>
            <a:ext cx="1349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Вердикт </a:t>
            </a:r>
          </a:p>
        </p:txBody>
      </p:sp>
      <p:sp>
        <p:nvSpPr>
          <p:cNvPr id="14354" name="Rectangle 21"/>
          <p:cNvSpPr>
            <a:spLocks noChangeArrowheads="1"/>
          </p:cNvSpPr>
          <p:nvPr/>
        </p:nvSpPr>
        <p:spPr bwMode="auto">
          <a:xfrm>
            <a:off x="827088" y="5300663"/>
            <a:ext cx="154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Дознание</a:t>
            </a:r>
            <a:r>
              <a:rPr lang="ru-RU"/>
              <a:t> </a:t>
            </a:r>
          </a:p>
        </p:txBody>
      </p:sp>
      <p:sp>
        <p:nvSpPr>
          <p:cNvPr id="14355" name="Rectangle 22"/>
          <p:cNvSpPr>
            <a:spLocks noChangeArrowheads="1"/>
          </p:cNvSpPr>
          <p:nvPr/>
        </p:nvSpPr>
        <p:spPr bwMode="auto">
          <a:xfrm>
            <a:off x="6659563" y="4221163"/>
            <a:ext cx="220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Криминология</a:t>
            </a:r>
            <a:r>
              <a:rPr lang="ru-RU"/>
              <a:t> </a:t>
            </a:r>
          </a:p>
        </p:txBody>
      </p:sp>
      <p:sp>
        <p:nvSpPr>
          <p:cNvPr id="14356" name="Rectangle 23"/>
          <p:cNvSpPr>
            <a:spLocks noChangeArrowheads="1"/>
          </p:cNvSpPr>
          <p:nvPr/>
        </p:nvSpPr>
        <p:spPr bwMode="auto">
          <a:xfrm>
            <a:off x="6516688" y="4724400"/>
            <a:ext cx="2433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Вымогательство</a:t>
            </a:r>
            <a:r>
              <a:rPr lang="ru-RU"/>
              <a:t> </a:t>
            </a:r>
          </a:p>
        </p:txBody>
      </p:sp>
      <p:sp>
        <p:nvSpPr>
          <p:cNvPr id="14357" name="Rectangle 24"/>
          <p:cNvSpPr>
            <a:spLocks noChangeArrowheads="1"/>
          </p:cNvSpPr>
          <p:nvPr/>
        </p:nvSpPr>
        <p:spPr bwMode="auto">
          <a:xfrm>
            <a:off x="7235825" y="5300663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Грабеж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Оскорбление </a:t>
            </a:r>
            <a:endParaRPr lang="ru-RU" dirty="0"/>
          </a:p>
        </p:txBody>
      </p:sp>
      <p:sp>
        <p:nvSpPr>
          <p:cNvPr id="1536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преступление, заключающееся в умышленном унижении чести и достоинства человека, выраженном в неприличной форме. О. может быть нанесено словесно, письменно, действием (пощечина, непристойный жест и т.д.), публично, либо в отсутствии потерпевшего. (ст.130 УК РФ).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 descr="скан00069"/>
          <p:cNvPicPr>
            <a:picLocks noChangeAspect="1" noChangeArrowheads="1"/>
          </p:cNvPicPr>
          <p:nvPr/>
        </p:nvPicPr>
        <p:blipFill>
          <a:blip r:embed="rId2" cstate="print">
            <a:lum bright="30000" contrast="40000"/>
          </a:blip>
          <a:srcRect/>
          <a:stretch>
            <a:fillRect/>
          </a:stretch>
        </p:blipFill>
        <p:spPr bwMode="auto">
          <a:xfrm>
            <a:off x="2428875" y="1484313"/>
            <a:ext cx="4143375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395288" y="1773238"/>
            <a:ext cx="1876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Вандализм</a:t>
            </a:r>
            <a:r>
              <a:rPr lang="ru-RU"/>
              <a:t> </a:t>
            </a:r>
            <a:r>
              <a:rPr lang="ru-RU" b="1"/>
              <a:t>  </a:t>
            </a:r>
          </a:p>
        </p:txBody>
      </p:sp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755650" y="2276475"/>
            <a:ext cx="738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Суд</a:t>
            </a:r>
            <a:r>
              <a:rPr lang="ru-RU"/>
              <a:t> </a:t>
            </a: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323850" y="2708275"/>
            <a:ext cx="168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Наказание </a:t>
            </a: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539750" y="3213100"/>
            <a:ext cx="1171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Алиби</a:t>
            </a:r>
            <a:r>
              <a:rPr lang="ru-RU"/>
              <a:t> </a:t>
            </a:r>
            <a:r>
              <a:rPr lang="ru-RU" b="1"/>
              <a:t> </a:t>
            </a:r>
          </a:p>
        </p:txBody>
      </p:sp>
      <p:sp>
        <p:nvSpPr>
          <p:cNvPr id="16391" name="TextBox 9"/>
          <p:cNvSpPr txBox="1">
            <a:spLocks noChangeArrowheads="1"/>
          </p:cNvSpPr>
          <p:nvPr/>
        </p:nvSpPr>
        <p:spPr bwMode="auto">
          <a:xfrm>
            <a:off x="323850" y="3644900"/>
            <a:ext cx="2136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Преступление </a:t>
            </a:r>
          </a:p>
        </p:txBody>
      </p:sp>
      <p:sp>
        <p:nvSpPr>
          <p:cNvPr id="16392" name="TextBox 14"/>
          <p:cNvSpPr txBox="1">
            <a:spLocks noChangeArrowheads="1"/>
          </p:cNvSpPr>
          <p:nvPr/>
        </p:nvSpPr>
        <p:spPr bwMode="auto">
          <a:xfrm>
            <a:off x="7164388" y="2133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Улика</a:t>
            </a:r>
            <a:r>
              <a:rPr lang="ru-RU"/>
              <a:t> </a:t>
            </a:r>
          </a:p>
        </p:txBody>
      </p:sp>
      <p:sp>
        <p:nvSpPr>
          <p:cNvPr id="16393" name="TextBox 15"/>
          <p:cNvSpPr txBox="1">
            <a:spLocks noChangeArrowheads="1"/>
          </p:cNvSpPr>
          <p:nvPr/>
        </p:nvSpPr>
        <p:spPr bwMode="auto">
          <a:xfrm>
            <a:off x="7164388" y="1628775"/>
            <a:ext cx="974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Закон</a:t>
            </a:r>
          </a:p>
        </p:txBody>
      </p:sp>
      <p:sp>
        <p:nvSpPr>
          <p:cNvPr id="16394" name="TextBox 16"/>
          <p:cNvSpPr txBox="1">
            <a:spLocks noChangeArrowheads="1"/>
          </p:cNvSpPr>
          <p:nvPr/>
        </p:nvSpPr>
        <p:spPr bwMode="auto">
          <a:xfrm>
            <a:off x="6588125" y="1125538"/>
            <a:ext cx="1927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Хулиганство</a:t>
            </a:r>
            <a:r>
              <a:rPr lang="ru-RU"/>
              <a:t> </a:t>
            </a:r>
          </a:p>
        </p:txBody>
      </p:sp>
      <p:sp>
        <p:nvSpPr>
          <p:cNvPr id="16395" name="TextBox 17"/>
          <p:cNvSpPr txBox="1">
            <a:spLocks noChangeArrowheads="1"/>
          </p:cNvSpPr>
          <p:nvPr/>
        </p:nvSpPr>
        <p:spPr bwMode="auto">
          <a:xfrm>
            <a:off x="7308850" y="3644900"/>
            <a:ext cx="1119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Кодекс</a:t>
            </a:r>
          </a:p>
        </p:txBody>
      </p:sp>
      <p:sp>
        <p:nvSpPr>
          <p:cNvPr id="16396" name="TextBox 19"/>
          <p:cNvSpPr txBox="1">
            <a:spLocks noChangeArrowheads="1"/>
          </p:cNvSpPr>
          <p:nvPr/>
        </p:nvSpPr>
        <p:spPr bwMode="auto">
          <a:xfrm>
            <a:off x="6516688" y="3068638"/>
            <a:ext cx="234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Мировой судья</a:t>
            </a:r>
            <a:r>
              <a:rPr lang="ru-RU"/>
              <a:t>  </a:t>
            </a:r>
          </a:p>
        </p:txBody>
      </p:sp>
      <p:sp>
        <p:nvSpPr>
          <p:cNvPr id="16397" name="TextBox 20"/>
          <p:cNvSpPr txBox="1">
            <a:spLocks noChangeArrowheads="1"/>
          </p:cNvSpPr>
          <p:nvPr/>
        </p:nvSpPr>
        <p:spPr bwMode="auto">
          <a:xfrm>
            <a:off x="6804025" y="2565400"/>
            <a:ext cx="170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Терроризм</a:t>
            </a:r>
            <a:r>
              <a:rPr lang="ru-RU"/>
              <a:t> </a:t>
            </a:r>
          </a:p>
        </p:txBody>
      </p:sp>
      <p:sp>
        <p:nvSpPr>
          <p:cNvPr id="16398" name="Rectangle 19"/>
          <p:cNvSpPr>
            <a:spLocks noChangeArrowheads="1"/>
          </p:cNvSpPr>
          <p:nvPr/>
        </p:nvSpPr>
        <p:spPr bwMode="auto">
          <a:xfrm>
            <a:off x="0" y="4149725"/>
            <a:ext cx="3836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Презумпция невиновности</a:t>
            </a:r>
            <a:r>
              <a:rPr lang="ru-RU"/>
              <a:t> </a:t>
            </a:r>
          </a:p>
        </p:txBody>
      </p:sp>
      <p:sp>
        <p:nvSpPr>
          <p:cNvPr id="16399" name="Rectangle 20"/>
          <p:cNvSpPr>
            <a:spLocks noChangeArrowheads="1"/>
          </p:cNvSpPr>
          <p:nvPr/>
        </p:nvSpPr>
        <p:spPr bwMode="auto">
          <a:xfrm>
            <a:off x="900113" y="4724400"/>
            <a:ext cx="1349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Вердикт </a:t>
            </a:r>
          </a:p>
        </p:txBody>
      </p:sp>
      <p:sp>
        <p:nvSpPr>
          <p:cNvPr id="16400" name="Rectangle 21"/>
          <p:cNvSpPr>
            <a:spLocks noChangeArrowheads="1"/>
          </p:cNvSpPr>
          <p:nvPr/>
        </p:nvSpPr>
        <p:spPr bwMode="auto">
          <a:xfrm>
            <a:off x="827088" y="5300663"/>
            <a:ext cx="154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Дознание</a:t>
            </a:r>
            <a:r>
              <a:rPr lang="ru-RU"/>
              <a:t> </a:t>
            </a:r>
          </a:p>
        </p:txBody>
      </p:sp>
      <p:sp>
        <p:nvSpPr>
          <p:cNvPr id="16401" name="Rectangle 22"/>
          <p:cNvSpPr>
            <a:spLocks noChangeArrowheads="1"/>
          </p:cNvSpPr>
          <p:nvPr/>
        </p:nvSpPr>
        <p:spPr bwMode="auto">
          <a:xfrm>
            <a:off x="6659563" y="4221163"/>
            <a:ext cx="220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Криминология</a:t>
            </a:r>
            <a:r>
              <a:rPr lang="ru-RU"/>
              <a:t> </a:t>
            </a:r>
          </a:p>
        </p:txBody>
      </p:sp>
      <p:sp>
        <p:nvSpPr>
          <p:cNvPr id="16402" name="Rectangle 23"/>
          <p:cNvSpPr>
            <a:spLocks noChangeArrowheads="1"/>
          </p:cNvSpPr>
          <p:nvPr/>
        </p:nvSpPr>
        <p:spPr bwMode="auto">
          <a:xfrm>
            <a:off x="6516688" y="4724400"/>
            <a:ext cx="2433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Вымогательство</a:t>
            </a:r>
            <a:r>
              <a:rPr lang="ru-RU"/>
              <a:t> </a:t>
            </a:r>
          </a:p>
        </p:txBody>
      </p:sp>
      <p:sp>
        <p:nvSpPr>
          <p:cNvPr id="16403" name="Rectangle 24"/>
          <p:cNvSpPr>
            <a:spLocks noChangeArrowheads="1"/>
          </p:cNvSpPr>
          <p:nvPr/>
        </p:nvSpPr>
        <p:spPr bwMode="auto">
          <a:xfrm>
            <a:off x="7235825" y="5300663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Грабеж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Хулиганство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410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– преступление, состоящее в грубом нарушении общественного порядка, выражающее явное неуважение к обществу, сопровождающееся применением насилия к гражданам либо угрозой такого насилия, а равно уничтожением или повреждением чужого имущества (ст.213 УК РФ).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скан00069"/>
          <p:cNvPicPr>
            <a:picLocks noChangeAspect="1" noChangeArrowheads="1"/>
          </p:cNvPicPr>
          <p:nvPr/>
        </p:nvPicPr>
        <p:blipFill>
          <a:blip r:embed="rId2" cstate="print">
            <a:lum bright="30000" contrast="40000"/>
          </a:blip>
          <a:srcRect/>
          <a:stretch>
            <a:fillRect/>
          </a:stretch>
        </p:blipFill>
        <p:spPr bwMode="auto">
          <a:xfrm>
            <a:off x="2428875" y="1484313"/>
            <a:ext cx="4143375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395288" y="1773238"/>
            <a:ext cx="1876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Вандализм</a:t>
            </a:r>
            <a:r>
              <a:rPr lang="ru-RU"/>
              <a:t> </a:t>
            </a:r>
            <a:r>
              <a:rPr lang="ru-RU" b="1"/>
              <a:t>  </a:t>
            </a:r>
          </a:p>
        </p:txBody>
      </p:sp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755650" y="2276475"/>
            <a:ext cx="738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Суд</a:t>
            </a:r>
            <a:r>
              <a:rPr lang="ru-RU"/>
              <a:t> </a:t>
            </a:r>
          </a:p>
        </p:txBody>
      </p: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323850" y="2708275"/>
            <a:ext cx="168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Наказание </a:t>
            </a:r>
          </a:p>
        </p:txBody>
      </p:sp>
      <p:sp>
        <p:nvSpPr>
          <p:cNvPr id="18438" name="TextBox 7"/>
          <p:cNvSpPr txBox="1">
            <a:spLocks noChangeArrowheads="1"/>
          </p:cNvSpPr>
          <p:nvPr/>
        </p:nvSpPr>
        <p:spPr bwMode="auto">
          <a:xfrm>
            <a:off x="539750" y="3213100"/>
            <a:ext cx="1171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Алиби</a:t>
            </a:r>
            <a:r>
              <a:rPr lang="ru-RU"/>
              <a:t> </a:t>
            </a:r>
            <a:r>
              <a:rPr lang="ru-RU" b="1"/>
              <a:t> </a:t>
            </a:r>
          </a:p>
        </p:txBody>
      </p:sp>
      <p:sp>
        <p:nvSpPr>
          <p:cNvPr id="18439" name="TextBox 9"/>
          <p:cNvSpPr txBox="1">
            <a:spLocks noChangeArrowheads="1"/>
          </p:cNvSpPr>
          <p:nvPr/>
        </p:nvSpPr>
        <p:spPr bwMode="auto">
          <a:xfrm>
            <a:off x="323850" y="3644900"/>
            <a:ext cx="2136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Преступление </a:t>
            </a:r>
          </a:p>
        </p:txBody>
      </p:sp>
      <p:sp>
        <p:nvSpPr>
          <p:cNvPr id="18440" name="TextBox 14"/>
          <p:cNvSpPr txBox="1">
            <a:spLocks noChangeArrowheads="1"/>
          </p:cNvSpPr>
          <p:nvPr/>
        </p:nvSpPr>
        <p:spPr bwMode="auto">
          <a:xfrm>
            <a:off x="7164388" y="2133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Улика</a:t>
            </a:r>
            <a:r>
              <a:rPr lang="ru-RU"/>
              <a:t> </a:t>
            </a:r>
          </a:p>
        </p:txBody>
      </p:sp>
      <p:sp>
        <p:nvSpPr>
          <p:cNvPr id="18441" name="TextBox 15"/>
          <p:cNvSpPr txBox="1">
            <a:spLocks noChangeArrowheads="1"/>
          </p:cNvSpPr>
          <p:nvPr/>
        </p:nvSpPr>
        <p:spPr bwMode="auto">
          <a:xfrm>
            <a:off x="7164388" y="1628775"/>
            <a:ext cx="974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Закон</a:t>
            </a:r>
          </a:p>
        </p:txBody>
      </p:sp>
      <p:sp>
        <p:nvSpPr>
          <p:cNvPr id="18442" name="TextBox 17"/>
          <p:cNvSpPr txBox="1">
            <a:spLocks noChangeArrowheads="1"/>
          </p:cNvSpPr>
          <p:nvPr/>
        </p:nvSpPr>
        <p:spPr bwMode="auto">
          <a:xfrm>
            <a:off x="7308850" y="3644900"/>
            <a:ext cx="1119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Кодекс</a:t>
            </a:r>
          </a:p>
        </p:txBody>
      </p:sp>
      <p:sp>
        <p:nvSpPr>
          <p:cNvPr id="18443" name="TextBox 19"/>
          <p:cNvSpPr txBox="1">
            <a:spLocks noChangeArrowheads="1"/>
          </p:cNvSpPr>
          <p:nvPr/>
        </p:nvSpPr>
        <p:spPr bwMode="auto">
          <a:xfrm>
            <a:off x="6516688" y="3068638"/>
            <a:ext cx="234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Мировой судья</a:t>
            </a:r>
            <a:r>
              <a:rPr lang="ru-RU"/>
              <a:t>  </a:t>
            </a:r>
          </a:p>
        </p:txBody>
      </p:sp>
      <p:sp>
        <p:nvSpPr>
          <p:cNvPr id="18444" name="TextBox 20"/>
          <p:cNvSpPr txBox="1">
            <a:spLocks noChangeArrowheads="1"/>
          </p:cNvSpPr>
          <p:nvPr/>
        </p:nvSpPr>
        <p:spPr bwMode="auto">
          <a:xfrm>
            <a:off x="6804025" y="2565400"/>
            <a:ext cx="170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Терроризм</a:t>
            </a:r>
            <a:r>
              <a:rPr lang="ru-RU"/>
              <a:t> </a:t>
            </a:r>
          </a:p>
        </p:txBody>
      </p:sp>
      <p:sp>
        <p:nvSpPr>
          <p:cNvPr id="18445" name="Rectangle 19"/>
          <p:cNvSpPr>
            <a:spLocks noChangeArrowheads="1"/>
          </p:cNvSpPr>
          <p:nvPr/>
        </p:nvSpPr>
        <p:spPr bwMode="auto">
          <a:xfrm>
            <a:off x="0" y="4149725"/>
            <a:ext cx="3836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Презумпция невиновности</a:t>
            </a:r>
            <a:r>
              <a:rPr lang="ru-RU"/>
              <a:t> </a:t>
            </a:r>
          </a:p>
        </p:txBody>
      </p:sp>
      <p:sp>
        <p:nvSpPr>
          <p:cNvPr id="18446" name="Rectangle 20"/>
          <p:cNvSpPr>
            <a:spLocks noChangeArrowheads="1"/>
          </p:cNvSpPr>
          <p:nvPr/>
        </p:nvSpPr>
        <p:spPr bwMode="auto">
          <a:xfrm>
            <a:off x="900113" y="4724400"/>
            <a:ext cx="1349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Вердикт </a:t>
            </a:r>
          </a:p>
        </p:txBody>
      </p:sp>
      <p:sp>
        <p:nvSpPr>
          <p:cNvPr id="18447" name="Rectangle 21"/>
          <p:cNvSpPr>
            <a:spLocks noChangeArrowheads="1"/>
          </p:cNvSpPr>
          <p:nvPr/>
        </p:nvSpPr>
        <p:spPr bwMode="auto">
          <a:xfrm>
            <a:off x="827088" y="5300663"/>
            <a:ext cx="154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Дознание</a:t>
            </a:r>
            <a:r>
              <a:rPr lang="ru-RU"/>
              <a:t> </a:t>
            </a:r>
          </a:p>
        </p:txBody>
      </p:sp>
      <p:sp>
        <p:nvSpPr>
          <p:cNvPr id="18448" name="Rectangle 22"/>
          <p:cNvSpPr>
            <a:spLocks noChangeArrowheads="1"/>
          </p:cNvSpPr>
          <p:nvPr/>
        </p:nvSpPr>
        <p:spPr bwMode="auto">
          <a:xfrm>
            <a:off x="6659563" y="4221163"/>
            <a:ext cx="220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Криминология</a:t>
            </a:r>
            <a:r>
              <a:rPr lang="ru-RU"/>
              <a:t> </a:t>
            </a:r>
          </a:p>
        </p:txBody>
      </p:sp>
      <p:sp>
        <p:nvSpPr>
          <p:cNvPr id="18449" name="Rectangle 23"/>
          <p:cNvSpPr>
            <a:spLocks noChangeArrowheads="1"/>
          </p:cNvSpPr>
          <p:nvPr/>
        </p:nvSpPr>
        <p:spPr bwMode="auto">
          <a:xfrm>
            <a:off x="6516688" y="4724400"/>
            <a:ext cx="2433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Вымогательство</a:t>
            </a:r>
            <a:r>
              <a:rPr lang="ru-RU"/>
              <a:t> </a:t>
            </a:r>
          </a:p>
        </p:txBody>
      </p:sp>
      <p:sp>
        <p:nvSpPr>
          <p:cNvPr id="18450" name="Rectangle 24"/>
          <p:cNvSpPr>
            <a:spLocks noChangeArrowheads="1"/>
          </p:cNvSpPr>
          <p:nvPr/>
        </p:nvSpPr>
        <p:spPr bwMode="auto">
          <a:xfrm>
            <a:off x="7235825" y="5300663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Грабеж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Вандализм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45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– бессмысленное, варварское уничтожение материальных и культурных ценностей. В уголовном праве – вид преступления, выражающегося в осквернении общественных сооружений надписями, которые грубо оскорбляют общественную нравственность, порче имущества на общественном транспорте или в иных общественных местах (ст.214 УК РФ).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" descr="скан00069"/>
          <p:cNvPicPr>
            <a:picLocks noChangeAspect="1" noChangeArrowheads="1"/>
          </p:cNvPicPr>
          <p:nvPr/>
        </p:nvPicPr>
        <p:blipFill>
          <a:blip r:embed="rId2" cstate="print">
            <a:lum bright="30000" contrast="40000"/>
          </a:blip>
          <a:srcRect/>
          <a:stretch>
            <a:fillRect/>
          </a:stretch>
        </p:blipFill>
        <p:spPr bwMode="auto">
          <a:xfrm>
            <a:off x="2428875" y="1484313"/>
            <a:ext cx="4143375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5"/>
          <p:cNvSpPr txBox="1">
            <a:spLocks noChangeArrowheads="1"/>
          </p:cNvSpPr>
          <p:nvPr/>
        </p:nvSpPr>
        <p:spPr bwMode="auto">
          <a:xfrm>
            <a:off x="755650" y="2276475"/>
            <a:ext cx="738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Суд</a:t>
            </a:r>
            <a:r>
              <a:rPr lang="ru-RU"/>
              <a:t> </a:t>
            </a:r>
          </a:p>
        </p:txBody>
      </p:sp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323850" y="2708275"/>
            <a:ext cx="168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Наказание </a:t>
            </a:r>
          </a:p>
        </p:txBody>
      </p:sp>
      <p:sp>
        <p:nvSpPr>
          <p:cNvPr id="20485" name="TextBox 7"/>
          <p:cNvSpPr txBox="1">
            <a:spLocks noChangeArrowheads="1"/>
          </p:cNvSpPr>
          <p:nvPr/>
        </p:nvSpPr>
        <p:spPr bwMode="auto">
          <a:xfrm>
            <a:off x="539750" y="3213100"/>
            <a:ext cx="1171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Алиби</a:t>
            </a:r>
            <a:r>
              <a:rPr lang="ru-RU"/>
              <a:t> </a:t>
            </a:r>
            <a:r>
              <a:rPr lang="ru-RU" b="1"/>
              <a:t> </a:t>
            </a:r>
          </a:p>
        </p:txBody>
      </p:sp>
      <p:sp>
        <p:nvSpPr>
          <p:cNvPr id="20486" name="TextBox 9"/>
          <p:cNvSpPr txBox="1">
            <a:spLocks noChangeArrowheads="1"/>
          </p:cNvSpPr>
          <p:nvPr/>
        </p:nvSpPr>
        <p:spPr bwMode="auto">
          <a:xfrm>
            <a:off x="323850" y="3644900"/>
            <a:ext cx="2136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Преступление </a:t>
            </a:r>
          </a:p>
        </p:txBody>
      </p:sp>
      <p:sp>
        <p:nvSpPr>
          <p:cNvPr id="20487" name="TextBox 14"/>
          <p:cNvSpPr txBox="1">
            <a:spLocks noChangeArrowheads="1"/>
          </p:cNvSpPr>
          <p:nvPr/>
        </p:nvSpPr>
        <p:spPr bwMode="auto">
          <a:xfrm>
            <a:off x="7164388" y="2133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Улика</a:t>
            </a:r>
            <a:r>
              <a:rPr lang="ru-RU"/>
              <a:t> </a:t>
            </a:r>
          </a:p>
        </p:txBody>
      </p:sp>
      <p:sp>
        <p:nvSpPr>
          <p:cNvPr id="20488" name="TextBox 15"/>
          <p:cNvSpPr txBox="1">
            <a:spLocks noChangeArrowheads="1"/>
          </p:cNvSpPr>
          <p:nvPr/>
        </p:nvSpPr>
        <p:spPr bwMode="auto">
          <a:xfrm>
            <a:off x="7164388" y="1628775"/>
            <a:ext cx="974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Закон</a:t>
            </a:r>
          </a:p>
        </p:txBody>
      </p:sp>
      <p:sp>
        <p:nvSpPr>
          <p:cNvPr id="20489" name="TextBox 17"/>
          <p:cNvSpPr txBox="1">
            <a:spLocks noChangeArrowheads="1"/>
          </p:cNvSpPr>
          <p:nvPr/>
        </p:nvSpPr>
        <p:spPr bwMode="auto">
          <a:xfrm>
            <a:off x="7308850" y="3644900"/>
            <a:ext cx="1119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Кодекс</a:t>
            </a:r>
          </a:p>
        </p:txBody>
      </p:sp>
      <p:sp>
        <p:nvSpPr>
          <p:cNvPr id="20490" name="TextBox 19"/>
          <p:cNvSpPr txBox="1">
            <a:spLocks noChangeArrowheads="1"/>
          </p:cNvSpPr>
          <p:nvPr/>
        </p:nvSpPr>
        <p:spPr bwMode="auto">
          <a:xfrm>
            <a:off x="6516688" y="3068638"/>
            <a:ext cx="234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Мировой судья</a:t>
            </a:r>
            <a:r>
              <a:rPr lang="ru-RU"/>
              <a:t>  </a:t>
            </a:r>
          </a:p>
        </p:txBody>
      </p:sp>
      <p:sp>
        <p:nvSpPr>
          <p:cNvPr id="20491" name="TextBox 20"/>
          <p:cNvSpPr txBox="1">
            <a:spLocks noChangeArrowheads="1"/>
          </p:cNvSpPr>
          <p:nvPr/>
        </p:nvSpPr>
        <p:spPr bwMode="auto">
          <a:xfrm>
            <a:off x="6804025" y="2565400"/>
            <a:ext cx="170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Терроризм</a:t>
            </a:r>
            <a:r>
              <a:rPr lang="ru-RU"/>
              <a:t> </a:t>
            </a:r>
          </a:p>
        </p:txBody>
      </p:sp>
      <p:sp>
        <p:nvSpPr>
          <p:cNvPr id="20492" name="Rectangle 19"/>
          <p:cNvSpPr>
            <a:spLocks noChangeArrowheads="1"/>
          </p:cNvSpPr>
          <p:nvPr/>
        </p:nvSpPr>
        <p:spPr bwMode="auto">
          <a:xfrm>
            <a:off x="0" y="4149725"/>
            <a:ext cx="3836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Презумпция невиновности</a:t>
            </a:r>
            <a:r>
              <a:rPr lang="ru-RU"/>
              <a:t> </a:t>
            </a:r>
          </a:p>
        </p:txBody>
      </p:sp>
      <p:sp>
        <p:nvSpPr>
          <p:cNvPr id="20493" name="Rectangle 20"/>
          <p:cNvSpPr>
            <a:spLocks noChangeArrowheads="1"/>
          </p:cNvSpPr>
          <p:nvPr/>
        </p:nvSpPr>
        <p:spPr bwMode="auto">
          <a:xfrm>
            <a:off x="900113" y="4724400"/>
            <a:ext cx="1349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Вердикт </a:t>
            </a:r>
          </a:p>
        </p:txBody>
      </p:sp>
      <p:sp>
        <p:nvSpPr>
          <p:cNvPr id="20494" name="Rectangle 21"/>
          <p:cNvSpPr>
            <a:spLocks noChangeArrowheads="1"/>
          </p:cNvSpPr>
          <p:nvPr/>
        </p:nvSpPr>
        <p:spPr bwMode="auto">
          <a:xfrm>
            <a:off x="827088" y="5300663"/>
            <a:ext cx="154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Дознание</a:t>
            </a:r>
            <a:r>
              <a:rPr lang="ru-RU"/>
              <a:t> </a:t>
            </a:r>
          </a:p>
        </p:txBody>
      </p:sp>
      <p:sp>
        <p:nvSpPr>
          <p:cNvPr id="20495" name="Rectangle 22"/>
          <p:cNvSpPr>
            <a:spLocks noChangeArrowheads="1"/>
          </p:cNvSpPr>
          <p:nvPr/>
        </p:nvSpPr>
        <p:spPr bwMode="auto">
          <a:xfrm>
            <a:off x="6659563" y="4221163"/>
            <a:ext cx="220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Криминология</a:t>
            </a:r>
            <a:r>
              <a:rPr lang="ru-RU"/>
              <a:t> </a:t>
            </a:r>
          </a:p>
        </p:txBody>
      </p:sp>
      <p:sp>
        <p:nvSpPr>
          <p:cNvPr id="20496" name="Rectangle 23"/>
          <p:cNvSpPr>
            <a:spLocks noChangeArrowheads="1"/>
          </p:cNvSpPr>
          <p:nvPr/>
        </p:nvSpPr>
        <p:spPr bwMode="auto">
          <a:xfrm>
            <a:off x="6516688" y="4724400"/>
            <a:ext cx="2433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Вымогательство</a:t>
            </a:r>
            <a:r>
              <a:rPr lang="ru-RU"/>
              <a:t> </a:t>
            </a:r>
          </a:p>
        </p:txBody>
      </p:sp>
      <p:sp>
        <p:nvSpPr>
          <p:cNvPr id="20497" name="Rectangle 24"/>
          <p:cNvSpPr>
            <a:spLocks noChangeArrowheads="1"/>
          </p:cNvSpPr>
          <p:nvPr/>
        </p:nvSpPr>
        <p:spPr bwMode="auto">
          <a:xfrm>
            <a:off x="7235825" y="5300663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Грабеж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Закон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50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– в юридическом смысле - это нормативный акт, принятый высшим представительным (законодательным) органом государственной власти либо населением на референдуме и регулирующий наиболее важные общественные отношения.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6" descr="скан00069"/>
          <p:cNvPicPr>
            <a:picLocks noChangeAspect="1" noChangeArrowheads="1"/>
          </p:cNvPicPr>
          <p:nvPr/>
        </p:nvPicPr>
        <p:blipFill>
          <a:blip r:embed="rId2" cstate="print">
            <a:lum bright="30000" contrast="40000"/>
          </a:blip>
          <a:srcRect/>
          <a:stretch>
            <a:fillRect/>
          </a:stretch>
        </p:blipFill>
        <p:spPr bwMode="auto">
          <a:xfrm>
            <a:off x="2428875" y="1484313"/>
            <a:ext cx="4143375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Box 5"/>
          <p:cNvSpPr txBox="1">
            <a:spLocks noChangeArrowheads="1"/>
          </p:cNvSpPr>
          <p:nvPr/>
        </p:nvSpPr>
        <p:spPr bwMode="auto">
          <a:xfrm>
            <a:off x="755650" y="2276475"/>
            <a:ext cx="738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Суд</a:t>
            </a:r>
            <a:r>
              <a:rPr lang="ru-RU"/>
              <a:t> </a:t>
            </a:r>
          </a:p>
        </p:txBody>
      </p:sp>
      <p:sp>
        <p:nvSpPr>
          <p:cNvPr id="22532" name="TextBox 6"/>
          <p:cNvSpPr txBox="1">
            <a:spLocks noChangeArrowheads="1"/>
          </p:cNvSpPr>
          <p:nvPr/>
        </p:nvSpPr>
        <p:spPr bwMode="auto">
          <a:xfrm>
            <a:off x="323850" y="2708275"/>
            <a:ext cx="168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Наказание </a:t>
            </a:r>
          </a:p>
        </p:txBody>
      </p:sp>
      <p:sp>
        <p:nvSpPr>
          <p:cNvPr id="22533" name="TextBox 7"/>
          <p:cNvSpPr txBox="1">
            <a:spLocks noChangeArrowheads="1"/>
          </p:cNvSpPr>
          <p:nvPr/>
        </p:nvSpPr>
        <p:spPr bwMode="auto">
          <a:xfrm>
            <a:off x="539750" y="3213100"/>
            <a:ext cx="1171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Алиби</a:t>
            </a:r>
            <a:r>
              <a:rPr lang="ru-RU"/>
              <a:t> </a:t>
            </a:r>
            <a:r>
              <a:rPr lang="ru-RU" b="1"/>
              <a:t> </a:t>
            </a:r>
          </a:p>
        </p:txBody>
      </p:sp>
      <p:sp>
        <p:nvSpPr>
          <p:cNvPr id="22534" name="TextBox 9"/>
          <p:cNvSpPr txBox="1">
            <a:spLocks noChangeArrowheads="1"/>
          </p:cNvSpPr>
          <p:nvPr/>
        </p:nvSpPr>
        <p:spPr bwMode="auto">
          <a:xfrm>
            <a:off x="323850" y="3644900"/>
            <a:ext cx="2136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Преступление </a:t>
            </a:r>
          </a:p>
        </p:txBody>
      </p:sp>
      <p:sp>
        <p:nvSpPr>
          <p:cNvPr id="22535" name="TextBox 14"/>
          <p:cNvSpPr txBox="1">
            <a:spLocks noChangeArrowheads="1"/>
          </p:cNvSpPr>
          <p:nvPr/>
        </p:nvSpPr>
        <p:spPr bwMode="auto">
          <a:xfrm>
            <a:off x="7164388" y="2133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Улика</a:t>
            </a:r>
            <a:r>
              <a:rPr lang="ru-RU"/>
              <a:t> </a:t>
            </a:r>
          </a:p>
        </p:txBody>
      </p:sp>
      <p:sp>
        <p:nvSpPr>
          <p:cNvPr id="22536" name="TextBox 17"/>
          <p:cNvSpPr txBox="1">
            <a:spLocks noChangeArrowheads="1"/>
          </p:cNvSpPr>
          <p:nvPr/>
        </p:nvSpPr>
        <p:spPr bwMode="auto">
          <a:xfrm>
            <a:off x="7308850" y="3644900"/>
            <a:ext cx="1119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Кодекс</a:t>
            </a:r>
          </a:p>
        </p:txBody>
      </p:sp>
      <p:sp>
        <p:nvSpPr>
          <p:cNvPr id="22537" name="TextBox 19"/>
          <p:cNvSpPr txBox="1">
            <a:spLocks noChangeArrowheads="1"/>
          </p:cNvSpPr>
          <p:nvPr/>
        </p:nvSpPr>
        <p:spPr bwMode="auto">
          <a:xfrm>
            <a:off x="6516688" y="3068638"/>
            <a:ext cx="234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Мировой судья</a:t>
            </a:r>
            <a:r>
              <a:rPr lang="ru-RU"/>
              <a:t>  </a:t>
            </a:r>
          </a:p>
        </p:txBody>
      </p:sp>
      <p:sp>
        <p:nvSpPr>
          <p:cNvPr id="22538" name="TextBox 20"/>
          <p:cNvSpPr txBox="1">
            <a:spLocks noChangeArrowheads="1"/>
          </p:cNvSpPr>
          <p:nvPr/>
        </p:nvSpPr>
        <p:spPr bwMode="auto">
          <a:xfrm>
            <a:off x="6804025" y="2565400"/>
            <a:ext cx="170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Терроризм</a:t>
            </a:r>
            <a:r>
              <a:rPr lang="ru-RU"/>
              <a:t> </a:t>
            </a:r>
          </a:p>
        </p:txBody>
      </p:sp>
      <p:sp>
        <p:nvSpPr>
          <p:cNvPr id="22539" name="Rectangle 19"/>
          <p:cNvSpPr>
            <a:spLocks noChangeArrowheads="1"/>
          </p:cNvSpPr>
          <p:nvPr/>
        </p:nvSpPr>
        <p:spPr bwMode="auto">
          <a:xfrm>
            <a:off x="0" y="4149725"/>
            <a:ext cx="3836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Презумпция невиновности</a:t>
            </a:r>
            <a:r>
              <a:rPr lang="ru-RU"/>
              <a:t> </a:t>
            </a:r>
          </a:p>
        </p:txBody>
      </p:sp>
      <p:sp>
        <p:nvSpPr>
          <p:cNvPr id="22540" name="Rectangle 20"/>
          <p:cNvSpPr>
            <a:spLocks noChangeArrowheads="1"/>
          </p:cNvSpPr>
          <p:nvPr/>
        </p:nvSpPr>
        <p:spPr bwMode="auto">
          <a:xfrm>
            <a:off x="900113" y="4724400"/>
            <a:ext cx="1349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Вердикт </a:t>
            </a:r>
          </a:p>
        </p:txBody>
      </p:sp>
      <p:sp>
        <p:nvSpPr>
          <p:cNvPr id="22541" name="Rectangle 21"/>
          <p:cNvSpPr>
            <a:spLocks noChangeArrowheads="1"/>
          </p:cNvSpPr>
          <p:nvPr/>
        </p:nvSpPr>
        <p:spPr bwMode="auto">
          <a:xfrm>
            <a:off x="827088" y="5300663"/>
            <a:ext cx="154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Дознание</a:t>
            </a:r>
            <a:r>
              <a:rPr lang="ru-RU"/>
              <a:t> </a:t>
            </a:r>
          </a:p>
        </p:txBody>
      </p:sp>
      <p:sp>
        <p:nvSpPr>
          <p:cNvPr id="22542" name="Rectangle 22"/>
          <p:cNvSpPr>
            <a:spLocks noChangeArrowheads="1"/>
          </p:cNvSpPr>
          <p:nvPr/>
        </p:nvSpPr>
        <p:spPr bwMode="auto">
          <a:xfrm>
            <a:off x="6659563" y="4221163"/>
            <a:ext cx="220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Криминология</a:t>
            </a:r>
            <a:r>
              <a:rPr lang="ru-RU"/>
              <a:t> </a:t>
            </a:r>
          </a:p>
        </p:txBody>
      </p:sp>
      <p:sp>
        <p:nvSpPr>
          <p:cNvPr id="22543" name="Rectangle 23"/>
          <p:cNvSpPr>
            <a:spLocks noChangeArrowheads="1"/>
          </p:cNvSpPr>
          <p:nvPr/>
        </p:nvSpPr>
        <p:spPr bwMode="auto">
          <a:xfrm>
            <a:off x="6516688" y="4724400"/>
            <a:ext cx="2433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Вымогательство</a:t>
            </a:r>
            <a:r>
              <a:rPr lang="ru-RU"/>
              <a:t> </a:t>
            </a:r>
          </a:p>
        </p:txBody>
      </p:sp>
      <p:sp>
        <p:nvSpPr>
          <p:cNvPr id="22544" name="Rectangle 24"/>
          <p:cNvSpPr>
            <a:spLocks noChangeArrowheads="1"/>
          </p:cNvSpPr>
          <p:nvPr/>
        </p:nvSpPr>
        <p:spPr bwMode="auto">
          <a:xfrm>
            <a:off x="7235825" y="5300663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Грабеж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Суд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554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– орган государства, осуществляющий правосудие.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Как вы будете действовать, если вам покажется, что вас преследуют?</a:t>
            </a:r>
            <a:endParaRPr lang="ru-RU" sz="40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6" descr="скан00069"/>
          <p:cNvPicPr>
            <a:picLocks noChangeAspect="1" noChangeArrowheads="1"/>
          </p:cNvPicPr>
          <p:nvPr/>
        </p:nvPicPr>
        <p:blipFill>
          <a:blip r:embed="rId2" cstate="print">
            <a:lum bright="30000" contrast="40000"/>
          </a:blip>
          <a:srcRect/>
          <a:stretch>
            <a:fillRect/>
          </a:stretch>
        </p:blipFill>
        <p:spPr bwMode="auto">
          <a:xfrm>
            <a:off x="2428875" y="1484313"/>
            <a:ext cx="4143375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Box 6"/>
          <p:cNvSpPr txBox="1">
            <a:spLocks noChangeArrowheads="1"/>
          </p:cNvSpPr>
          <p:nvPr/>
        </p:nvSpPr>
        <p:spPr bwMode="auto">
          <a:xfrm>
            <a:off x="323850" y="2708275"/>
            <a:ext cx="168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Наказание </a:t>
            </a:r>
          </a:p>
        </p:txBody>
      </p:sp>
      <p:sp>
        <p:nvSpPr>
          <p:cNvPr id="24580" name="TextBox 7"/>
          <p:cNvSpPr txBox="1">
            <a:spLocks noChangeArrowheads="1"/>
          </p:cNvSpPr>
          <p:nvPr/>
        </p:nvSpPr>
        <p:spPr bwMode="auto">
          <a:xfrm>
            <a:off x="539750" y="3213100"/>
            <a:ext cx="1171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Алиби</a:t>
            </a:r>
            <a:r>
              <a:rPr lang="ru-RU"/>
              <a:t> </a:t>
            </a:r>
            <a:r>
              <a:rPr lang="ru-RU" b="1"/>
              <a:t> </a:t>
            </a:r>
          </a:p>
        </p:txBody>
      </p:sp>
      <p:sp>
        <p:nvSpPr>
          <p:cNvPr id="24581" name="TextBox 9"/>
          <p:cNvSpPr txBox="1">
            <a:spLocks noChangeArrowheads="1"/>
          </p:cNvSpPr>
          <p:nvPr/>
        </p:nvSpPr>
        <p:spPr bwMode="auto">
          <a:xfrm>
            <a:off x="323850" y="3644900"/>
            <a:ext cx="2136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Преступление </a:t>
            </a:r>
          </a:p>
        </p:txBody>
      </p:sp>
      <p:sp>
        <p:nvSpPr>
          <p:cNvPr id="24582" name="TextBox 14"/>
          <p:cNvSpPr txBox="1">
            <a:spLocks noChangeArrowheads="1"/>
          </p:cNvSpPr>
          <p:nvPr/>
        </p:nvSpPr>
        <p:spPr bwMode="auto">
          <a:xfrm>
            <a:off x="7164388" y="2133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Улика</a:t>
            </a:r>
            <a:r>
              <a:rPr lang="ru-RU"/>
              <a:t> </a:t>
            </a:r>
          </a:p>
        </p:txBody>
      </p:sp>
      <p:sp>
        <p:nvSpPr>
          <p:cNvPr id="24583" name="TextBox 17"/>
          <p:cNvSpPr txBox="1">
            <a:spLocks noChangeArrowheads="1"/>
          </p:cNvSpPr>
          <p:nvPr/>
        </p:nvSpPr>
        <p:spPr bwMode="auto">
          <a:xfrm>
            <a:off x="7308850" y="3644900"/>
            <a:ext cx="1119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Кодекс</a:t>
            </a:r>
          </a:p>
        </p:txBody>
      </p:sp>
      <p:sp>
        <p:nvSpPr>
          <p:cNvPr id="24584" name="TextBox 19"/>
          <p:cNvSpPr txBox="1">
            <a:spLocks noChangeArrowheads="1"/>
          </p:cNvSpPr>
          <p:nvPr/>
        </p:nvSpPr>
        <p:spPr bwMode="auto">
          <a:xfrm>
            <a:off x="6516688" y="3068638"/>
            <a:ext cx="234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Мировой судья</a:t>
            </a:r>
            <a:r>
              <a:rPr lang="ru-RU"/>
              <a:t>  </a:t>
            </a:r>
          </a:p>
        </p:txBody>
      </p:sp>
      <p:sp>
        <p:nvSpPr>
          <p:cNvPr id="24585" name="TextBox 20"/>
          <p:cNvSpPr txBox="1">
            <a:spLocks noChangeArrowheads="1"/>
          </p:cNvSpPr>
          <p:nvPr/>
        </p:nvSpPr>
        <p:spPr bwMode="auto">
          <a:xfrm>
            <a:off x="6804025" y="2565400"/>
            <a:ext cx="170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Терроризм</a:t>
            </a:r>
            <a:r>
              <a:rPr lang="ru-RU"/>
              <a:t> </a:t>
            </a:r>
          </a:p>
        </p:txBody>
      </p:sp>
      <p:sp>
        <p:nvSpPr>
          <p:cNvPr id="24586" name="Rectangle 19"/>
          <p:cNvSpPr>
            <a:spLocks noChangeArrowheads="1"/>
          </p:cNvSpPr>
          <p:nvPr/>
        </p:nvSpPr>
        <p:spPr bwMode="auto">
          <a:xfrm>
            <a:off x="0" y="4149725"/>
            <a:ext cx="3836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Презумпция невиновности</a:t>
            </a:r>
            <a:r>
              <a:rPr lang="ru-RU"/>
              <a:t> </a:t>
            </a:r>
          </a:p>
        </p:txBody>
      </p:sp>
      <p:sp>
        <p:nvSpPr>
          <p:cNvPr id="24587" name="Rectangle 20"/>
          <p:cNvSpPr>
            <a:spLocks noChangeArrowheads="1"/>
          </p:cNvSpPr>
          <p:nvPr/>
        </p:nvSpPr>
        <p:spPr bwMode="auto">
          <a:xfrm>
            <a:off x="900113" y="4724400"/>
            <a:ext cx="1349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Вердикт </a:t>
            </a:r>
          </a:p>
        </p:txBody>
      </p:sp>
      <p:sp>
        <p:nvSpPr>
          <p:cNvPr id="24588" name="Rectangle 21"/>
          <p:cNvSpPr>
            <a:spLocks noChangeArrowheads="1"/>
          </p:cNvSpPr>
          <p:nvPr/>
        </p:nvSpPr>
        <p:spPr bwMode="auto">
          <a:xfrm>
            <a:off x="827088" y="5300663"/>
            <a:ext cx="154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Дознание</a:t>
            </a:r>
            <a:r>
              <a:rPr lang="ru-RU"/>
              <a:t> </a:t>
            </a:r>
          </a:p>
        </p:txBody>
      </p:sp>
      <p:sp>
        <p:nvSpPr>
          <p:cNvPr id="24589" name="Rectangle 22"/>
          <p:cNvSpPr>
            <a:spLocks noChangeArrowheads="1"/>
          </p:cNvSpPr>
          <p:nvPr/>
        </p:nvSpPr>
        <p:spPr bwMode="auto">
          <a:xfrm>
            <a:off x="6659563" y="4221163"/>
            <a:ext cx="220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Криминология</a:t>
            </a:r>
            <a:r>
              <a:rPr lang="ru-RU"/>
              <a:t> </a:t>
            </a:r>
          </a:p>
        </p:txBody>
      </p:sp>
      <p:sp>
        <p:nvSpPr>
          <p:cNvPr id="24590" name="Rectangle 23"/>
          <p:cNvSpPr>
            <a:spLocks noChangeArrowheads="1"/>
          </p:cNvSpPr>
          <p:nvPr/>
        </p:nvSpPr>
        <p:spPr bwMode="auto">
          <a:xfrm>
            <a:off x="6516688" y="4724400"/>
            <a:ext cx="2433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Вымогательство</a:t>
            </a:r>
            <a:r>
              <a:rPr lang="ru-RU"/>
              <a:t> </a:t>
            </a:r>
          </a:p>
        </p:txBody>
      </p:sp>
      <p:sp>
        <p:nvSpPr>
          <p:cNvPr id="24591" name="Rectangle 24"/>
          <p:cNvSpPr>
            <a:spLocks noChangeArrowheads="1"/>
          </p:cNvSpPr>
          <p:nvPr/>
        </p:nvSpPr>
        <p:spPr bwMode="auto">
          <a:xfrm>
            <a:off x="7235825" y="5300663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Грабеж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Улика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60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– фактические сведения об обстоятельствах, помогающих правильно разрешить уголовное или гражданское дело.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6" descr="скан00069"/>
          <p:cNvPicPr>
            <a:picLocks noChangeAspect="1" noChangeArrowheads="1"/>
          </p:cNvPicPr>
          <p:nvPr/>
        </p:nvPicPr>
        <p:blipFill>
          <a:blip r:embed="rId2" cstate="print">
            <a:lum bright="30000" contrast="40000"/>
          </a:blip>
          <a:srcRect/>
          <a:stretch>
            <a:fillRect/>
          </a:stretch>
        </p:blipFill>
        <p:spPr bwMode="auto">
          <a:xfrm>
            <a:off x="2428875" y="1484313"/>
            <a:ext cx="4143375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Box 6"/>
          <p:cNvSpPr txBox="1">
            <a:spLocks noChangeArrowheads="1"/>
          </p:cNvSpPr>
          <p:nvPr/>
        </p:nvSpPr>
        <p:spPr bwMode="auto">
          <a:xfrm>
            <a:off x="323850" y="2708275"/>
            <a:ext cx="168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Наказание </a:t>
            </a:r>
          </a:p>
        </p:txBody>
      </p:sp>
      <p:sp>
        <p:nvSpPr>
          <p:cNvPr id="26628" name="TextBox 7"/>
          <p:cNvSpPr txBox="1">
            <a:spLocks noChangeArrowheads="1"/>
          </p:cNvSpPr>
          <p:nvPr/>
        </p:nvSpPr>
        <p:spPr bwMode="auto">
          <a:xfrm>
            <a:off x="539750" y="3213100"/>
            <a:ext cx="1171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Алиби</a:t>
            </a:r>
            <a:r>
              <a:rPr lang="ru-RU"/>
              <a:t> </a:t>
            </a:r>
            <a:r>
              <a:rPr lang="ru-RU" b="1"/>
              <a:t> </a:t>
            </a:r>
          </a:p>
        </p:txBody>
      </p:sp>
      <p:sp>
        <p:nvSpPr>
          <p:cNvPr id="26629" name="TextBox 9"/>
          <p:cNvSpPr txBox="1">
            <a:spLocks noChangeArrowheads="1"/>
          </p:cNvSpPr>
          <p:nvPr/>
        </p:nvSpPr>
        <p:spPr bwMode="auto">
          <a:xfrm>
            <a:off x="323850" y="3644900"/>
            <a:ext cx="2136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Преступление </a:t>
            </a:r>
          </a:p>
        </p:txBody>
      </p:sp>
      <p:sp>
        <p:nvSpPr>
          <p:cNvPr id="26630" name="TextBox 17"/>
          <p:cNvSpPr txBox="1">
            <a:spLocks noChangeArrowheads="1"/>
          </p:cNvSpPr>
          <p:nvPr/>
        </p:nvSpPr>
        <p:spPr bwMode="auto">
          <a:xfrm>
            <a:off x="7308850" y="3644900"/>
            <a:ext cx="1119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Кодекс</a:t>
            </a:r>
          </a:p>
        </p:txBody>
      </p:sp>
      <p:sp>
        <p:nvSpPr>
          <p:cNvPr id="26631" name="TextBox 19"/>
          <p:cNvSpPr txBox="1">
            <a:spLocks noChangeArrowheads="1"/>
          </p:cNvSpPr>
          <p:nvPr/>
        </p:nvSpPr>
        <p:spPr bwMode="auto">
          <a:xfrm>
            <a:off x="6516688" y="3068638"/>
            <a:ext cx="234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Мировой судья</a:t>
            </a:r>
            <a:r>
              <a:rPr lang="ru-RU"/>
              <a:t>  </a:t>
            </a:r>
          </a:p>
        </p:txBody>
      </p:sp>
      <p:sp>
        <p:nvSpPr>
          <p:cNvPr id="26632" name="TextBox 20"/>
          <p:cNvSpPr txBox="1">
            <a:spLocks noChangeArrowheads="1"/>
          </p:cNvSpPr>
          <p:nvPr/>
        </p:nvSpPr>
        <p:spPr bwMode="auto">
          <a:xfrm>
            <a:off x="6804025" y="2565400"/>
            <a:ext cx="170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Терроризм</a:t>
            </a:r>
            <a:r>
              <a:rPr lang="ru-RU"/>
              <a:t> </a:t>
            </a:r>
          </a:p>
        </p:txBody>
      </p:sp>
      <p:sp>
        <p:nvSpPr>
          <p:cNvPr id="26633" name="Rectangle 19"/>
          <p:cNvSpPr>
            <a:spLocks noChangeArrowheads="1"/>
          </p:cNvSpPr>
          <p:nvPr/>
        </p:nvSpPr>
        <p:spPr bwMode="auto">
          <a:xfrm>
            <a:off x="0" y="4149725"/>
            <a:ext cx="3836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Презумпция невиновности</a:t>
            </a:r>
            <a:r>
              <a:rPr lang="ru-RU"/>
              <a:t> </a:t>
            </a:r>
          </a:p>
        </p:txBody>
      </p:sp>
      <p:sp>
        <p:nvSpPr>
          <p:cNvPr id="26634" name="Rectangle 20"/>
          <p:cNvSpPr>
            <a:spLocks noChangeArrowheads="1"/>
          </p:cNvSpPr>
          <p:nvPr/>
        </p:nvSpPr>
        <p:spPr bwMode="auto">
          <a:xfrm>
            <a:off x="900113" y="4724400"/>
            <a:ext cx="1349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Вердикт </a:t>
            </a:r>
          </a:p>
        </p:txBody>
      </p:sp>
      <p:sp>
        <p:nvSpPr>
          <p:cNvPr id="26635" name="Rectangle 21"/>
          <p:cNvSpPr>
            <a:spLocks noChangeArrowheads="1"/>
          </p:cNvSpPr>
          <p:nvPr/>
        </p:nvSpPr>
        <p:spPr bwMode="auto">
          <a:xfrm>
            <a:off x="827088" y="5300663"/>
            <a:ext cx="154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Дознание</a:t>
            </a:r>
            <a:r>
              <a:rPr lang="ru-RU"/>
              <a:t> </a:t>
            </a:r>
          </a:p>
        </p:txBody>
      </p:sp>
      <p:sp>
        <p:nvSpPr>
          <p:cNvPr id="26636" name="Rectangle 22"/>
          <p:cNvSpPr>
            <a:spLocks noChangeArrowheads="1"/>
          </p:cNvSpPr>
          <p:nvPr/>
        </p:nvSpPr>
        <p:spPr bwMode="auto">
          <a:xfrm>
            <a:off x="6659563" y="4221163"/>
            <a:ext cx="220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Криминология</a:t>
            </a:r>
            <a:r>
              <a:rPr lang="ru-RU"/>
              <a:t> </a:t>
            </a:r>
          </a:p>
        </p:txBody>
      </p:sp>
      <p:sp>
        <p:nvSpPr>
          <p:cNvPr id="26637" name="Rectangle 23"/>
          <p:cNvSpPr>
            <a:spLocks noChangeArrowheads="1"/>
          </p:cNvSpPr>
          <p:nvPr/>
        </p:nvSpPr>
        <p:spPr bwMode="auto">
          <a:xfrm>
            <a:off x="6516688" y="4724400"/>
            <a:ext cx="2433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Вымогательство</a:t>
            </a:r>
            <a:r>
              <a:rPr lang="ru-RU"/>
              <a:t> </a:t>
            </a:r>
          </a:p>
        </p:txBody>
      </p:sp>
      <p:sp>
        <p:nvSpPr>
          <p:cNvPr id="26638" name="Rectangle 24"/>
          <p:cNvSpPr>
            <a:spLocks noChangeArrowheads="1"/>
          </p:cNvSpPr>
          <p:nvPr/>
        </p:nvSpPr>
        <p:spPr bwMode="auto">
          <a:xfrm>
            <a:off x="7235825" y="5300663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Грабеж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Наказание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650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– особая мера государственного принуждения за совершенное преступление, назначаемая только судом от имени государства и применяемая к лицам, совершившим преступление.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6" descr="скан00069"/>
          <p:cNvPicPr>
            <a:picLocks noChangeAspect="1" noChangeArrowheads="1"/>
          </p:cNvPicPr>
          <p:nvPr/>
        </p:nvPicPr>
        <p:blipFill>
          <a:blip r:embed="rId2" cstate="print">
            <a:lum bright="30000" contrast="40000"/>
          </a:blip>
          <a:srcRect/>
          <a:stretch>
            <a:fillRect/>
          </a:stretch>
        </p:blipFill>
        <p:spPr bwMode="auto">
          <a:xfrm>
            <a:off x="2428875" y="1484313"/>
            <a:ext cx="4143375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TextBox 7"/>
          <p:cNvSpPr txBox="1">
            <a:spLocks noChangeArrowheads="1"/>
          </p:cNvSpPr>
          <p:nvPr/>
        </p:nvSpPr>
        <p:spPr bwMode="auto">
          <a:xfrm>
            <a:off x="539750" y="3213100"/>
            <a:ext cx="1171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Алиби</a:t>
            </a:r>
            <a:r>
              <a:rPr lang="ru-RU"/>
              <a:t> </a:t>
            </a:r>
            <a:r>
              <a:rPr lang="ru-RU" b="1"/>
              <a:t> </a:t>
            </a:r>
          </a:p>
        </p:txBody>
      </p:sp>
      <p:sp>
        <p:nvSpPr>
          <p:cNvPr id="28676" name="TextBox 9"/>
          <p:cNvSpPr txBox="1">
            <a:spLocks noChangeArrowheads="1"/>
          </p:cNvSpPr>
          <p:nvPr/>
        </p:nvSpPr>
        <p:spPr bwMode="auto">
          <a:xfrm>
            <a:off x="323850" y="3644900"/>
            <a:ext cx="2136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Преступление </a:t>
            </a:r>
          </a:p>
        </p:txBody>
      </p:sp>
      <p:sp>
        <p:nvSpPr>
          <p:cNvPr id="28677" name="TextBox 17"/>
          <p:cNvSpPr txBox="1">
            <a:spLocks noChangeArrowheads="1"/>
          </p:cNvSpPr>
          <p:nvPr/>
        </p:nvSpPr>
        <p:spPr bwMode="auto">
          <a:xfrm>
            <a:off x="7308850" y="3644900"/>
            <a:ext cx="1119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Кодекс</a:t>
            </a:r>
          </a:p>
        </p:txBody>
      </p:sp>
      <p:sp>
        <p:nvSpPr>
          <p:cNvPr id="28678" name="TextBox 19"/>
          <p:cNvSpPr txBox="1">
            <a:spLocks noChangeArrowheads="1"/>
          </p:cNvSpPr>
          <p:nvPr/>
        </p:nvSpPr>
        <p:spPr bwMode="auto">
          <a:xfrm>
            <a:off x="6516688" y="3068638"/>
            <a:ext cx="234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Мировой судья</a:t>
            </a:r>
            <a:r>
              <a:rPr lang="ru-RU"/>
              <a:t>  </a:t>
            </a:r>
          </a:p>
        </p:txBody>
      </p:sp>
      <p:sp>
        <p:nvSpPr>
          <p:cNvPr id="28679" name="TextBox 20"/>
          <p:cNvSpPr txBox="1">
            <a:spLocks noChangeArrowheads="1"/>
          </p:cNvSpPr>
          <p:nvPr/>
        </p:nvSpPr>
        <p:spPr bwMode="auto">
          <a:xfrm>
            <a:off x="6804025" y="2565400"/>
            <a:ext cx="170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Терроризм</a:t>
            </a:r>
            <a:r>
              <a:rPr lang="ru-RU"/>
              <a:t> </a:t>
            </a:r>
          </a:p>
        </p:txBody>
      </p:sp>
      <p:sp>
        <p:nvSpPr>
          <p:cNvPr id="28680" name="Rectangle 19"/>
          <p:cNvSpPr>
            <a:spLocks noChangeArrowheads="1"/>
          </p:cNvSpPr>
          <p:nvPr/>
        </p:nvSpPr>
        <p:spPr bwMode="auto">
          <a:xfrm>
            <a:off x="0" y="4149725"/>
            <a:ext cx="3836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Презумпция невиновности</a:t>
            </a:r>
            <a:r>
              <a:rPr lang="ru-RU"/>
              <a:t> </a:t>
            </a:r>
          </a:p>
        </p:txBody>
      </p:sp>
      <p:sp>
        <p:nvSpPr>
          <p:cNvPr id="28681" name="Rectangle 20"/>
          <p:cNvSpPr>
            <a:spLocks noChangeArrowheads="1"/>
          </p:cNvSpPr>
          <p:nvPr/>
        </p:nvSpPr>
        <p:spPr bwMode="auto">
          <a:xfrm>
            <a:off x="900113" y="4724400"/>
            <a:ext cx="1349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Вердикт </a:t>
            </a:r>
          </a:p>
        </p:txBody>
      </p:sp>
      <p:sp>
        <p:nvSpPr>
          <p:cNvPr id="28682" name="Rectangle 21"/>
          <p:cNvSpPr>
            <a:spLocks noChangeArrowheads="1"/>
          </p:cNvSpPr>
          <p:nvPr/>
        </p:nvSpPr>
        <p:spPr bwMode="auto">
          <a:xfrm>
            <a:off x="827088" y="5300663"/>
            <a:ext cx="154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Дознание</a:t>
            </a:r>
            <a:r>
              <a:rPr lang="ru-RU"/>
              <a:t> </a:t>
            </a:r>
          </a:p>
        </p:txBody>
      </p:sp>
      <p:sp>
        <p:nvSpPr>
          <p:cNvPr id="28683" name="Rectangle 22"/>
          <p:cNvSpPr>
            <a:spLocks noChangeArrowheads="1"/>
          </p:cNvSpPr>
          <p:nvPr/>
        </p:nvSpPr>
        <p:spPr bwMode="auto">
          <a:xfrm>
            <a:off x="6659563" y="4221163"/>
            <a:ext cx="220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Криминология</a:t>
            </a:r>
            <a:r>
              <a:rPr lang="ru-RU"/>
              <a:t> </a:t>
            </a:r>
          </a:p>
        </p:txBody>
      </p:sp>
      <p:sp>
        <p:nvSpPr>
          <p:cNvPr id="28684" name="Rectangle 23"/>
          <p:cNvSpPr>
            <a:spLocks noChangeArrowheads="1"/>
          </p:cNvSpPr>
          <p:nvPr/>
        </p:nvSpPr>
        <p:spPr bwMode="auto">
          <a:xfrm>
            <a:off x="6516688" y="4724400"/>
            <a:ext cx="2433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Вымогательство</a:t>
            </a:r>
            <a:r>
              <a:rPr lang="ru-RU"/>
              <a:t> </a:t>
            </a:r>
          </a:p>
        </p:txBody>
      </p:sp>
      <p:sp>
        <p:nvSpPr>
          <p:cNvPr id="28685" name="Rectangle 24"/>
          <p:cNvSpPr>
            <a:spLocks noChangeArrowheads="1"/>
          </p:cNvSpPr>
          <p:nvPr/>
        </p:nvSpPr>
        <p:spPr bwMode="auto">
          <a:xfrm>
            <a:off x="7235825" y="5300663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Грабеж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Терроризм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698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mtClean="0"/>
              <a:t>преступление, выражающееся в совершении взрыва, поджога или иных действий, создающих опасность гибели людей, причинения значительного имущественного ущерба либо наступления иных общественно опасных последствий, если эти действия совершены в целях нарушения общественной безопасности, устрашения населения либо оказания воздействия на принятие решения органами власти, а также угроза совершения указанных действий в тех же целях (ст.205 УК РФ),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 descr="скан00069"/>
          <p:cNvPicPr>
            <a:picLocks noChangeAspect="1" noChangeArrowheads="1"/>
          </p:cNvPicPr>
          <p:nvPr/>
        </p:nvPicPr>
        <p:blipFill>
          <a:blip r:embed="rId2" cstate="print">
            <a:lum bright="30000" contrast="40000"/>
          </a:blip>
          <a:srcRect/>
          <a:stretch>
            <a:fillRect/>
          </a:stretch>
        </p:blipFill>
        <p:spPr bwMode="auto">
          <a:xfrm>
            <a:off x="2428875" y="1484313"/>
            <a:ext cx="4143375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extBox 7"/>
          <p:cNvSpPr txBox="1">
            <a:spLocks noChangeArrowheads="1"/>
          </p:cNvSpPr>
          <p:nvPr/>
        </p:nvSpPr>
        <p:spPr bwMode="auto">
          <a:xfrm>
            <a:off x="539750" y="3213100"/>
            <a:ext cx="1171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Алиби</a:t>
            </a:r>
            <a:r>
              <a:rPr lang="ru-RU"/>
              <a:t> </a:t>
            </a:r>
            <a:r>
              <a:rPr lang="ru-RU" b="1"/>
              <a:t> </a:t>
            </a:r>
          </a:p>
        </p:txBody>
      </p:sp>
      <p:sp>
        <p:nvSpPr>
          <p:cNvPr id="30724" name="TextBox 9"/>
          <p:cNvSpPr txBox="1">
            <a:spLocks noChangeArrowheads="1"/>
          </p:cNvSpPr>
          <p:nvPr/>
        </p:nvSpPr>
        <p:spPr bwMode="auto">
          <a:xfrm>
            <a:off x="323850" y="3644900"/>
            <a:ext cx="2136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Преступление </a:t>
            </a:r>
          </a:p>
        </p:txBody>
      </p:sp>
      <p:sp>
        <p:nvSpPr>
          <p:cNvPr id="30725" name="TextBox 17"/>
          <p:cNvSpPr txBox="1">
            <a:spLocks noChangeArrowheads="1"/>
          </p:cNvSpPr>
          <p:nvPr/>
        </p:nvSpPr>
        <p:spPr bwMode="auto">
          <a:xfrm>
            <a:off x="7308850" y="3644900"/>
            <a:ext cx="1119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Кодекс</a:t>
            </a:r>
          </a:p>
        </p:txBody>
      </p:sp>
      <p:sp>
        <p:nvSpPr>
          <p:cNvPr id="30726" name="TextBox 19"/>
          <p:cNvSpPr txBox="1">
            <a:spLocks noChangeArrowheads="1"/>
          </p:cNvSpPr>
          <p:nvPr/>
        </p:nvSpPr>
        <p:spPr bwMode="auto">
          <a:xfrm>
            <a:off x="6516688" y="3068638"/>
            <a:ext cx="234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Мировой судья</a:t>
            </a:r>
            <a:r>
              <a:rPr lang="ru-RU"/>
              <a:t>  </a:t>
            </a:r>
          </a:p>
        </p:txBody>
      </p:sp>
      <p:sp>
        <p:nvSpPr>
          <p:cNvPr id="30727" name="Rectangle 19"/>
          <p:cNvSpPr>
            <a:spLocks noChangeArrowheads="1"/>
          </p:cNvSpPr>
          <p:nvPr/>
        </p:nvSpPr>
        <p:spPr bwMode="auto">
          <a:xfrm>
            <a:off x="0" y="4149725"/>
            <a:ext cx="3836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Презумпция невиновности</a:t>
            </a:r>
            <a:r>
              <a:rPr lang="ru-RU"/>
              <a:t> </a:t>
            </a:r>
          </a:p>
        </p:txBody>
      </p:sp>
      <p:sp>
        <p:nvSpPr>
          <p:cNvPr id="30728" name="Rectangle 20"/>
          <p:cNvSpPr>
            <a:spLocks noChangeArrowheads="1"/>
          </p:cNvSpPr>
          <p:nvPr/>
        </p:nvSpPr>
        <p:spPr bwMode="auto">
          <a:xfrm>
            <a:off x="900113" y="4724400"/>
            <a:ext cx="1349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Вердикт </a:t>
            </a:r>
          </a:p>
        </p:txBody>
      </p:sp>
      <p:sp>
        <p:nvSpPr>
          <p:cNvPr id="30729" name="Rectangle 21"/>
          <p:cNvSpPr>
            <a:spLocks noChangeArrowheads="1"/>
          </p:cNvSpPr>
          <p:nvPr/>
        </p:nvSpPr>
        <p:spPr bwMode="auto">
          <a:xfrm>
            <a:off x="827088" y="5300663"/>
            <a:ext cx="154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Дознание</a:t>
            </a:r>
            <a:r>
              <a:rPr lang="ru-RU"/>
              <a:t> </a:t>
            </a:r>
          </a:p>
        </p:txBody>
      </p:sp>
      <p:sp>
        <p:nvSpPr>
          <p:cNvPr id="30730" name="Rectangle 22"/>
          <p:cNvSpPr>
            <a:spLocks noChangeArrowheads="1"/>
          </p:cNvSpPr>
          <p:nvPr/>
        </p:nvSpPr>
        <p:spPr bwMode="auto">
          <a:xfrm>
            <a:off x="6659563" y="4221163"/>
            <a:ext cx="220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Криминология</a:t>
            </a:r>
            <a:r>
              <a:rPr lang="ru-RU"/>
              <a:t> </a:t>
            </a:r>
          </a:p>
        </p:txBody>
      </p:sp>
      <p:sp>
        <p:nvSpPr>
          <p:cNvPr id="30731" name="Rectangle 23"/>
          <p:cNvSpPr>
            <a:spLocks noChangeArrowheads="1"/>
          </p:cNvSpPr>
          <p:nvPr/>
        </p:nvSpPr>
        <p:spPr bwMode="auto">
          <a:xfrm>
            <a:off x="6516688" y="4724400"/>
            <a:ext cx="2433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Вымогательство</a:t>
            </a:r>
            <a:r>
              <a:rPr lang="ru-RU"/>
              <a:t> </a:t>
            </a:r>
          </a:p>
        </p:txBody>
      </p:sp>
      <p:sp>
        <p:nvSpPr>
          <p:cNvPr id="30732" name="Rectangle 24"/>
          <p:cNvSpPr>
            <a:spLocks noChangeArrowheads="1"/>
          </p:cNvSpPr>
          <p:nvPr/>
        </p:nvSpPr>
        <p:spPr bwMode="auto">
          <a:xfrm>
            <a:off x="7235825" y="5300663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Грабеж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Алиби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74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- в уголовном процессе — обстоятельство, оправдывающее обвиняемого, если он в момент преступления находился в другом месте.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6" descr="скан00069"/>
          <p:cNvPicPr>
            <a:picLocks noChangeAspect="1" noChangeArrowheads="1"/>
          </p:cNvPicPr>
          <p:nvPr/>
        </p:nvPicPr>
        <p:blipFill>
          <a:blip r:embed="rId2" cstate="print">
            <a:lum bright="30000" contrast="40000"/>
          </a:blip>
          <a:srcRect/>
          <a:stretch>
            <a:fillRect/>
          </a:stretch>
        </p:blipFill>
        <p:spPr bwMode="auto">
          <a:xfrm>
            <a:off x="2428875" y="1484313"/>
            <a:ext cx="4143375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TextBox 9"/>
          <p:cNvSpPr txBox="1">
            <a:spLocks noChangeArrowheads="1"/>
          </p:cNvSpPr>
          <p:nvPr/>
        </p:nvSpPr>
        <p:spPr bwMode="auto">
          <a:xfrm>
            <a:off x="323850" y="3644900"/>
            <a:ext cx="2136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Преступление </a:t>
            </a:r>
          </a:p>
        </p:txBody>
      </p:sp>
      <p:sp>
        <p:nvSpPr>
          <p:cNvPr id="32772" name="TextBox 17"/>
          <p:cNvSpPr txBox="1">
            <a:spLocks noChangeArrowheads="1"/>
          </p:cNvSpPr>
          <p:nvPr/>
        </p:nvSpPr>
        <p:spPr bwMode="auto">
          <a:xfrm>
            <a:off x="7308850" y="3644900"/>
            <a:ext cx="1119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Кодекс</a:t>
            </a:r>
          </a:p>
        </p:txBody>
      </p:sp>
      <p:sp>
        <p:nvSpPr>
          <p:cNvPr id="32773" name="TextBox 19"/>
          <p:cNvSpPr txBox="1">
            <a:spLocks noChangeArrowheads="1"/>
          </p:cNvSpPr>
          <p:nvPr/>
        </p:nvSpPr>
        <p:spPr bwMode="auto">
          <a:xfrm>
            <a:off x="6516688" y="3068638"/>
            <a:ext cx="234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Мировой судья</a:t>
            </a:r>
            <a:r>
              <a:rPr lang="ru-RU"/>
              <a:t>  </a:t>
            </a:r>
          </a:p>
        </p:txBody>
      </p:sp>
      <p:sp>
        <p:nvSpPr>
          <p:cNvPr id="32774" name="Rectangle 19"/>
          <p:cNvSpPr>
            <a:spLocks noChangeArrowheads="1"/>
          </p:cNvSpPr>
          <p:nvPr/>
        </p:nvSpPr>
        <p:spPr bwMode="auto">
          <a:xfrm>
            <a:off x="0" y="4149725"/>
            <a:ext cx="3836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Презумпция невиновности</a:t>
            </a:r>
            <a:r>
              <a:rPr lang="ru-RU"/>
              <a:t> </a:t>
            </a:r>
          </a:p>
        </p:txBody>
      </p:sp>
      <p:sp>
        <p:nvSpPr>
          <p:cNvPr id="32775" name="Rectangle 20"/>
          <p:cNvSpPr>
            <a:spLocks noChangeArrowheads="1"/>
          </p:cNvSpPr>
          <p:nvPr/>
        </p:nvSpPr>
        <p:spPr bwMode="auto">
          <a:xfrm>
            <a:off x="900113" y="4724400"/>
            <a:ext cx="1349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Вердикт </a:t>
            </a:r>
          </a:p>
        </p:txBody>
      </p:sp>
      <p:sp>
        <p:nvSpPr>
          <p:cNvPr id="32776" name="Rectangle 21"/>
          <p:cNvSpPr>
            <a:spLocks noChangeArrowheads="1"/>
          </p:cNvSpPr>
          <p:nvPr/>
        </p:nvSpPr>
        <p:spPr bwMode="auto">
          <a:xfrm>
            <a:off x="827088" y="5300663"/>
            <a:ext cx="154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Дознание</a:t>
            </a:r>
            <a:r>
              <a:rPr lang="ru-RU"/>
              <a:t> </a:t>
            </a:r>
          </a:p>
        </p:txBody>
      </p:sp>
      <p:sp>
        <p:nvSpPr>
          <p:cNvPr id="32777" name="Rectangle 22"/>
          <p:cNvSpPr>
            <a:spLocks noChangeArrowheads="1"/>
          </p:cNvSpPr>
          <p:nvPr/>
        </p:nvSpPr>
        <p:spPr bwMode="auto">
          <a:xfrm>
            <a:off x="6659563" y="4221163"/>
            <a:ext cx="220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Криминология</a:t>
            </a:r>
            <a:r>
              <a:rPr lang="ru-RU"/>
              <a:t> </a:t>
            </a:r>
          </a:p>
        </p:txBody>
      </p:sp>
      <p:sp>
        <p:nvSpPr>
          <p:cNvPr id="32778" name="Rectangle 23"/>
          <p:cNvSpPr>
            <a:spLocks noChangeArrowheads="1"/>
          </p:cNvSpPr>
          <p:nvPr/>
        </p:nvSpPr>
        <p:spPr bwMode="auto">
          <a:xfrm>
            <a:off x="6516688" y="4724400"/>
            <a:ext cx="2433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Вымогательство</a:t>
            </a:r>
            <a:r>
              <a:rPr lang="ru-RU"/>
              <a:t> </a:t>
            </a:r>
          </a:p>
        </p:txBody>
      </p:sp>
      <p:sp>
        <p:nvSpPr>
          <p:cNvPr id="32779" name="Rectangle 24"/>
          <p:cNvSpPr>
            <a:spLocks noChangeArrowheads="1"/>
          </p:cNvSpPr>
          <p:nvPr/>
        </p:nvSpPr>
        <p:spPr bwMode="auto">
          <a:xfrm>
            <a:off x="7235825" y="5300663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Грабеж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Мировой судья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794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– судья общей юрисдикции субъекта РФ; в пределах свой компетентности рассматривает гражданские, административные и уголовные дела в качестве суда первой инстанции.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Перечислите правила безопасного поведения в общественных местах?</a:t>
            </a:r>
            <a:endParaRPr lang="ru-RU" sz="4000" b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6" descr="скан00069"/>
          <p:cNvPicPr>
            <a:picLocks noChangeAspect="1" noChangeArrowheads="1"/>
          </p:cNvPicPr>
          <p:nvPr/>
        </p:nvPicPr>
        <p:blipFill>
          <a:blip r:embed="rId2" cstate="print">
            <a:lum bright="30000" contrast="40000"/>
          </a:blip>
          <a:srcRect/>
          <a:stretch>
            <a:fillRect/>
          </a:stretch>
        </p:blipFill>
        <p:spPr bwMode="auto">
          <a:xfrm>
            <a:off x="2428875" y="1484313"/>
            <a:ext cx="4143375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TextBox 9"/>
          <p:cNvSpPr txBox="1">
            <a:spLocks noChangeArrowheads="1"/>
          </p:cNvSpPr>
          <p:nvPr/>
        </p:nvSpPr>
        <p:spPr bwMode="auto">
          <a:xfrm>
            <a:off x="323850" y="3644900"/>
            <a:ext cx="2136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Преступление </a:t>
            </a:r>
          </a:p>
        </p:txBody>
      </p:sp>
      <p:sp>
        <p:nvSpPr>
          <p:cNvPr id="34820" name="TextBox 17"/>
          <p:cNvSpPr txBox="1">
            <a:spLocks noChangeArrowheads="1"/>
          </p:cNvSpPr>
          <p:nvPr/>
        </p:nvSpPr>
        <p:spPr bwMode="auto">
          <a:xfrm>
            <a:off x="7308850" y="3644900"/>
            <a:ext cx="1119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Кодекс</a:t>
            </a:r>
          </a:p>
        </p:txBody>
      </p:sp>
      <p:sp>
        <p:nvSpPr>
          <p:cNvPr id="34821" name="Rectangle 19"/>
          <p:cNvSpPr>
            <a:spLocks noChangeArrowheads="1"/>
          </p:cNvSpPr>
          <p:nvPr/>
        </p:nvSpPr>
        <p:spPr bwMode="auto">
          <a:xfrm>
            <a:off x="0" y="4149725"/>
            <a:ext cx="3836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Презумпция невиновности</a:t>
            </a:r>
            <a:r>
              <a:rPr lang="ru-RU"/>
              <a:t> </a:t>
            </a:r>
          </a:p>
        </p:txBody>
      </p:sp>
      <p:sp>
        <p:nvSpPr>
          <p:cNvPr id="34822" name="Rectangle 20"/>
          <p:cNvSpPr>
            <a:spLocks noChangeArrowheads="1"/>
          </p:cNvSpPr>
          <p:nvPr/>
        </p:nvSpPr>
        <p:spPr bwMode="auto">
          <a:xfrm>
            <a:off x="900113" y="4724400"/>
            <a:ext cx="1349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Вердикт </a:t>
            </a:r>
          </a:p>
        </p:txBody>
      </p:sp>
      <p:sp>
        <p:nvSpPr>
          <p:cNvPr id="34823" name="Rectangle 21"/>
          <p:cNvSpPr>
            <a:spLocks noChangeArrowheads="1"/>
          </p:cNvSpPr>
          <p:nvPr/>
        </p:nvSpPr>
        <p:spPr bwMode="auto">
          <a:xfrm>
            <a:off x="827088" y="5300663"/>
            <a:ext cx="154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Дознание</a:t>
            </a:r>
            <a:r>
              <a:rPr lang="ru-RU"/>
              <a:t> </a:t>
            </a:r>
          </a:p>
        </p:txBody>
      </p:sp>
      <p:sp>
        <p:nvSpPr>
          <p:cNvPr id="34824" name="Rectangle 22"/>
          <p:cNvSpPr>
            <a:spLocks noChangeArrowheads="1"/>
          </p:cNvSpPr>
          <p:nvPr/>
        </p:nvSpPr>
        <p:spPr bwMode="auto">
          <a:xfrm>
            <a:off x="6659563" y="4221163"/>
            <a:ext cx="220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Криминология</a:t>
            </a:r>
            <a:r>
              <a:rPr lang="ru-RU"/>
              <a:t> </a:t>
            </a:r>
          </a:p>
        </p:txBody>
      </p:sp>
      <p:sp>
        <p:nvSpPr>
          <p:cNvPr id="34825" name="Rectangle 23"/>
          <p:cNvSpPr>
            <a:spLocks noChangeArrowheads="1"/>
          </p:cNvSpPr>
          <p:nvPr/>
        </p:nvSpPr>
        <p:spPr bwMode="auto">
          <a:xfrm>
            <a:off x="6516688" y="4724400"/>
            <a:ext cx="2433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Вымогательство</a:t>
            </a:r>
            <a:r>
              <a:rPr lang="ru-RU"/>
              <a:t> </a:t>
            </a:r>
          </a:p>
        </p:txBody>
      </p:sp>
      <p:sp>
        <p:nvSpPr>
          <p:cNvPr id="34826" name="Rectangle 24"/>
          <p:cNvSpPr>
            <a:spLocks noChangeArrowheads="1"/>
          </p:cNvSpPr>
          <p:nvPr/>
        </p:nvSpPr>
        <p:spPr bwMode="auto">
          <a:xfrm>
            <a:off x="7235825" y="5300663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Грабеж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Преступление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84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- Общественно опасное, противоправное и наказуемое деяние.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6" descr="скан00069"/>
          <p:cNvPicPr>
            <a:picLocks noChangeAspect="1" noChangeArrowheads="1"/>
          </p:cNvPicPr>
          <p:nvPr/>
        </p:nvPicPr>
        <p:blipFill>
          <a:blip r:embed="rId2" cstate="print">
            <a:lum bright="30000" contrast="40000"/>
          </a:blip>
          <a:srcRect/>
          <a:stretch>
            <a:fillRect/>
          </a:stretch>
        </p:blipFill>
        <p:spPr bwMode="auto">
          <a:xfrm>
            <a:off x="2428875" y="1484313"/>
            <a:ext cx="4143375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TextBox 17"/>
          <p:cNvSpPr txBox="1">
            <a:spLocks noChangeArrowheads="1"/>
          </p:cNvSpPr>
          <p:nvPr/>
        </p:nvSpPr>
        <p:spPr bwMode="auto">
          <a:xfrm>
            <a:off x="7308850" y="3644900"/>
            <a:ext cx="1119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Кодекс</a:t>
            </a:r>
          </a:p>
        </p:txBody>
      </p:sp>
      <p:sp>
        <p:nvSpPr>
          <p:cNvPr id="36868" name="Rectangle 19"/>
          <p:cNvSpPr>
            <a:spLocks noChangeArrowheads="1"/>
          </p:cNvSpPr>
          <p:nvPr/>
        </p:nvSpPr>
        <p:spPr bwMode="auto">
          <a:xfrm>
            <a:off x="0" y="4149725"/>
            <a:ext cx="3836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Презумпция невиновности</a:t>
            </a:r>
            <a:r>
              <a:rPr lang="ru-RU"/>
              <a:t> </a:t>
            </a:r>
          </a:p>
        </p:txBody>
      </p:sp>
      <p:sp>
        <p:nvSpPr>
          <p:cNvPr id="36869" name="Rectangle 20"/>
          <p:cNvSpPr>
            <a:spLocks noChangeArrowheads="1"/>
          </p:cNvSpPr>
          <p:nvPr/>
        </p:nvSpPr>
        <p:spPr bwMode="auto">
          <a:xfrm>
            <a:off x="900113" y="4724400"/>
            <a:ext cx="1349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Вердикт </a:t>
            </a:r>
          </a:p>
        </p:txBody>
      </p:sp>
      <p:sp>
        <p:nvSpPr>
          <p:cNvPr id="36870" name="Rectangle 21"/>
          <p:cNvSpPr>
            <a:spLocks noChangeArrowheads="1"/>
          </p:cNvSpPr>
          <p:nvPr/>
        </p:nvSpPr>
        <p:spPr bwMode="auto">
          <a:xfrm>
            <a:off x="827088" y="5300663"/>
            <a:ext cx="154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Дознание</a:t>
            </a:r>
            <a:r>
              <a:rPr lang="ru-RU"/>
              <a:t> </a:t>
            </a:r>
          </a:p>
        </p:txBody>
      </p:sp>
      <p:sp>
        <p:nvSpPr>
          <p:cNvPr id="36871" name="Rectangle 22"/>
          <p:cNvSpPr>
            <a:spLocks noChangeArrowheads="1"/>
          </p:cNvSpPr>
          <p:nvPr/>
        </p:nvSpPr>
        <p:spPr bwMode="auto">
          <a:xfrm>
            <a:off x="6659563" y="4221163"/>
            <a:ext cx="220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Криминология</a:t>
            </a:r>
            <a:r>
              <a:rPr lang="ru-RU"/>
              <a:t> </a:t>
            </a:r>
          </a:p>
        </p:txBody>
      </p:sp>
      <p:sp>
        <p:nvSpPr>
          <p:cNvPr id="36872" name="Rectangle 23"/>
          <p:cNvSpPr>
            <a:spLocks noChangeArrowheads="1"/>
          </p:cNvSpPr>
          <p:nvPr/>
        </p:nvSpPr>
        <p:spPr bwMode="auto">
          <a:xfrm>
            <a:off x="6516688" y="4724400"/>
            <a:ext cx="2433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Вымогательство</a:t>
            </a:r>
            <a:r>
              <a:rPr lang="ru-RU"/>
              <a:t> </a:t>
            </a:r>
          </a:p>
        </p:txBody>
      </p:sp>
      <p:sp>
        <p:nvSpPr>
          <p:cNvPr id="36873" name="Rectangle 24"/>
          <p:cNvSpPr>
            <a:spLocks noChangeArrowheads="1"/>
          </p:cNvSpPr>
          <p:nvPr/>
        </p:nvSpPr>
        <p:spPr bwMode="auto">
          <a:xfrm>
            <a:off x="7235825" y="5300663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Грабеж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Кодекс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890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– законодательный акт, в котором объединены и систематизированы нормы права, регулирующие определенную область общественных отношений.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6" descr="скан00069"/>
          <p:cNvPicPr>
            <a:picLocks noChangeAspect="1" noChangeArrowheads="1"/>
          </p:cNvPicPr>
          <p:nvPr/>
        </p:nvPicPr>
        <p:blipFill>
          <a:blip r:embed="rId2" cstate="print">
            <a:lum bright="30000" contrast="40000"/>
          </a:blip>
          <a:srcRect/>
          <a:stretch>
            <a:fillRect/>
          </a:stretch>
        </p:blipFill>
        <p:spPr bwMode="auto">
          <a:xfrm>
            <a:off x="2428875" y="1484313"/>
            <a:ext cx="4143375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Rectangle 19"/>
          <p:cNvSpPr>
            <a:spLocks noChangeArrowheads="1"/>
          </p:cNvSpPr>
          <p:nvPr/>
        </p:nvSpPr>
        <p:spPr bwMode="auto">
          <a:xfrm>
            <a:off x="0" y="4149725"/>
            <a:ext cx="3836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Презумпция невиновности</a:t>
            </a:r>
            <a:r>
              <a:rPr lang="ru-RU"/>
              <a:t> </a:t>
            </a:r>
          </a:p>
        </p:txBody>
      </p:sp>
      <p:sp>
        <p:nvSpPr>
          <p:cNvPr id="38916" name="Rectangle 20"/>
          <p:cNvSpPr>
            <a:spLocks noChangeArrowheads="1"/>
          </p:cNvSpPr>
          <p:nvPr/>
        </p:nvSpPr>
        <p:spPr bwMode="auto">
          <a:xfrm>
            <a:off x="900113" y="4724400"/>
            <a:ext cx="1349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Вердикт </a:t>
            </a:r>
          </a:p>
        </p:txBody>
      </p:sp>
      <p:sp>
        <p:nvSpPr>
          <p:cNvPr id="38917" name="Rectangle 21"/>
          <p:cNvSpPr>
            <a:spLocks noChangeArrowheads="1"/>
          </p:cNvSpPr>
          <p:nvPr/>
        </p:nvSpPr>
        <p:spPr bwMode="auto">
          <a:xfrm>
            <a:off x="827088" y="5300663"/>
            <a:ext cx="154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Дознание</a:t>
            </a:r>
            <a:r>
              <a:rPr lang="ru-RU"/>
              <a:t> </a:t>
            </a:r>
          </a:p>
        </p:txBody>
      </p:sp>
      <p:sp>
        <p:nvSpPr>
          <p:cNvPr id="38918" name="Rectangle 22"/>
          <p:cNvSpPr>
            <a:spLocks noChangeArrowheads="1"/>
          </p:cNvSpPr>
          <p:nvPr/>
        </p:nvSpPr>
        <p:spPr bwMode="auto">
          <a:xfrm>
            <a:off x="6659563" y="4221163"/>
            <a:ext cx="220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Криминология</a:t>
            </a:r>
            <a:r>
              <a:rPr lang="ru-RU"/>
              <a:t> </a:t>
            </a:r>
          </a:p>
        </p:txBody>
      </p:sp>
      <p:sp>
        <p:nvSpPr>
          <p:cNvPr id="38919" name="Rectangle 23"/>
          <p:cNvSpPr>
            <a:spLocks noChangeArrowheads="1"/>
          </p:cNvSpPr>
          <p:nvPr/>
        </p:nvSpPr>
        <p:spPr bwMode="auto">
          <a:xfrm>
            <a:off x="6516688" y="4724400"/>
            <a:ext cx="2433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Вымогательство</a:t>
            </a:r>
            <a:r>
              <a:rPr lang="ru-RU"/>
              <a:t> </a:t>
            </a:r>
          </a:p>
        </p:txBody>
      </p:sp>
      <p:sp>
        <p:nvSpPr>
          <p:cNvPr id="38920" name="Rectangle 24"/>
          <p:cNvSpPr>
            <a:spLocks noChangeArrowheads="1"/>
          </p:cNvSpPr>
          <p:nvPr/>
        </p:nvSpPr>
        <p:spPr bwMode="auto">
          <a:xfrm>
            <a:off x="7235825" y="5300663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Грабеж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Презумпция невиновности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993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- положение, согласно которому обвиняемый считается невиновным, пока его вина не будет доказана в установленном законом порядке.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6" descr="скан00069"/>
          <p:cNvPicPr>
            <a:picLocks noChangeAspect="1" noChangeArrowheads="1"/>
          </p:cNvPicPr>
          <p:nvPr/>
        </p:nvPicPr>
        <p:blipFill>
          <a:blip r:embed="rId2" cstate="print">
            <a:lum bright="30000" contrast="40000"/>
          </a:blip>
          <a:srcRect/>
          <a:stretch>
            <a:fillRect/>
          </a:stretch>
        </p:blipFill>
        <p:spPr bwMode="auto">
          <a:xfrm>
            <a:off x="2428875" y="1484313"/>
            <a:ext cx="4143375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Rectangle 20"/>
          <p:cNvSpPr>
            <a:spLocks noChangeArrowheads="1"/>
          </p:cNvSpPr>
          <p:nvPr/>
        </p:nvSpPr>
        <p:spPr bwMode="auto">
          <a:xfrm>
            <a:off x="900113" y="4724400"/>
            <a:ext cx="1349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Вердикт </a:t>
            </a:r>
          </a:p>
        </p:txBody>
      </p:sp>
      <p:sp>
        <p:nvSpPr>
          <p:cNvPr id="40964" name="Rectangle 21"/>
          <p:cNvSpPr>
            <a:spLocks noChangeArrowheads="1"/>
          </p:cNvSpPr>
          <p:nvPr/>
        </p:nvSpPr>
        <p:spPr bwMode="auto">
          <a:xfrm>
            <a:off x="827088" y="5300663"/>
            <a:ext cx="154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Дознание</a:t>
            </a:r>
            <a:r>
              <a:rPr lang="ru-RU"/>
              <a:t> </a:t>
            </a:r>
          </a:p>
        </p:txBody>
      </p:sp>
      <p:sp>
        <p:nvSpPr>
          <p:cNvPr id="40965" name="Rectangle 22"/>
          <p:cNvSpPr>
            <a:spLocks noChangeArrowheads="1"/>
          </p:cNvSpPr>
          <p:nvPr/>
        </p:nvSpPr>
        <p:spPr bwMode="auto">
          <a:xfrm>
            <a:off x="6659563" y="4221163"/>
            <a:ext cx="220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Криминология</a:t>
            </a:r>
            <a:r>
              <a:rPr lang="ru-RU"/>
              <a:t> </a:t>
            </a:r>
          </a:p>
        </p:txBody>
      </p:sp>
      <p:sp>
        <p:nvSpPr>
          <p:cNvPr id="40966" name="Rectangle 23"/>
          <p:cNvSpPr>
            <a:spLocks noChangeArrowheads="1"/>
          </p:cNvSpPr>
          <p:nvPr/>
        </p:nvSpPr>
        <p:spPr bwMode="auto">
          <a:xfrm>
            <a:off x="6516688" y="4724400"/>
            <a:ext cx="2433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Вымогательство</a:t>
            </a:r>
            <a:r>
              <a:rPr lang="ru-RU"/>
              <a:t> </a:t>
            </a:r>
          </a:p>
        </p:txBody>
      </p:sp>
      <p:sp>
        <p:nvSpPr>
          <p:cNvPr id="40967" name="Rectangle 24"/>
          <p:cNvSpPr>
            <a:spLocks noChangeArrowheads="1"/>
          </p:cNvSpPr>
          <p:nvPr/>
        </p:nvSpPr>
        <p:spPr bwMode="auto">
          <a:xfrm>
            <a:off x="7235825" y="5300663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Грабеж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Криминология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98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– наука о преступности, ее причинах, личности преступника, путях и средствах предупреждения и сокращения преступности.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6" descr="скан00069"/>
          <p:cNvPicPr>
            <a:picLocks noChangeAspect="1" noChangeArrowheads="1"/>
          </p:cNvPicPr>
          <p:nvPr/>
        </p:nvPicPr>
        <p:blipFill>
          <a:blip r:embed="rId2" cstate="print">
            <a:lum bright="30000" contrast="40000"/>
          </a:blip>
          <a:srcRect/>
          <a:stretch>
            <a:fillRect/>
          </a:stretch>
        </p:blipFill>
        <p:spPr bwMode="auto">
          <a:xfrm>
            <a:off x="2428875" y="1484313"/>
            <a:ext cx="4143375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Rectangle 20"/>
          <p:cNvSpPr>
            <a:spLocks noChangeArrowheads="1"/>
          </p:cNvSpPr>
          <p:nvPr/>
        </p:nvSpPr>
        <p:spPr bwMode="auto">
          <a:xfrm>
            <a:off x="900113" y="4724400"/>
            <a:ext cx="1349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Вердикт </a:t>
            </a:r>
          </a:p>
        </p:txBody>
      </p:sp>
      <p:sp>
        <p:nvSpPr>
          <p:cNvPr id="43012" name="Rectangle 21"/>
          <p:cNvSpPr>
            <a:spLocks noChangeArrowheads="1"/>
          </p:cNvSpPr>
          <p:nvPr/>
        </p:nvSpPr>
        <p:spPr bwMode="auto">
          <a:xfrm>
            <a:off x="827088" y="5300663"/>
            <a:ext cx="154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Дознание</a:t>
            </a:r>
            <a:r>
              <a:rPr lang="ru-RU"/>
              <a:t> </a:t>
            </a:r>
          </a:p>
        </p:txBody>
      </p:sp>
      <p:sp>
        <p:nvSpPr>
          <p:cNvPr id="43013" name="Rectangle 23"/>
          <p:cNvSpPr>
            <a:spLocks noChangeArrowheads="1"/>
          </p:cNvSpPr>
          <p:nvPr/>
        </p:nvSpPr>
        <p:spPr bwMode="auto">
          <a:xfrm>
            <a:off x="6516688" y="4724400"/>
            <a:ext cx="2433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Вымогательство</a:t>
            </a:r>
            <a:r>
              <a:rPr lang="ru-RU"/>
              <a:t> </a:t>
            </a:r>
          </a:p>
        </p:txBody>
      </p:sp>
      <p:sp>
        <p:nvSpPr>
          <p:cNvPr id="43014" name="Rectangle 24"/>
          <p:cNvSpPr>
            <a:spLocks noChangeArrowheads="1"/>
          </p:cNvSpPr>
          <p:nvPr/>
        </p:nvSpPr>
        <p:spPr bwMode="auto">
          <a:xfrm>
            <a:off x="7235825" y="5300663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Грабеж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Вердикт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034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решение присяжных заседателей в уголовном процессе о виновности или невиновности подсудимого.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000" b="1" dirty="0" smtClean="0"/>
              <a:t>В чём заключается криминогенная опасность общественного транспорта? Какие меры безопасности необходимо соблюдать при пользовании им?</a:t>
            </a:r>
            <a:endParaRPr lang="ru-RU" sz="4000" b="1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6" descr="скан00069"/>
          <p:cNvPicPr>
            <a:picLocks noChangeAspect="1" noChangeArrowheads="1"/>
          </p:cNvPicPr>
          <p:nvPr/>
        </p:nvPicPr>
        <p:blipFill>
          <a:blip r:embed="rId2" cstate="print">
            <a:lum bright="30000" contrast="40000"/>
          </a:blip>
          <a:srcRect/>
          <a:stretch>
            <a:fillRect/>
          </a:stretch>
        </p:blipFill>
        <p:spPr bwMode="auto">
          <a:xfrm>
            <a:off x="2428875" y="1484313"/>
            <a:ext cx="4143375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Rectangle 21"/>
          <p:cNvSpPr>
            <a:spLocks noChangeArrowheads="1"/>
          </p:cNvSpPr>
          <p:nvPr/>
        </p:nvSpPr>
        <p:spPr bwMode="auto">
          <a:xfrm>
            <a:off x="827088" y="5300663"/>
            <a:ext cx="154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Дознание</a:t>
            </a:r>
            <a:r>
              <a:rPr lang="ru-RU"/>
              <a:t> </a:t>
            </a:r>
          </a:p>
        </p:txBody>
      </p:sp>
      <p:sp>
        <p:nvSpPr>
          <p:cNvPr id="45060" name="Rectangle 23"/>
          <p:cNvSpPr>
            <a:spLocks noChangeArrowheads="1"/>
          </p:cNvSpPr>
          <p:nvPr/>
        </p:nvSpPr>
        <p:spPr bwMode="auto">
          <a:xfrm>
            <a:off x="6516688" y="4724400"/>
            <a:ext cx="2433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Вымогательство</a:t>
            </a:r>
            <a:r>
              <a:rPr lang="ru-RU"/>
              <a:t> </a:t>
            </a:r>
          </a:p>
        </p:txBody>
      </p:sp>
      <p:sp>
        <p:nvSpPr>
          <p:cNvPr id="45061" name="Rectangle 24"/>
          <p:cNvSpPr>
            <a:spLocks noChangeArrowheads="1"/>
          </p:cNvSpPr>
          <p:nvPr/>
        </p:nvSpPr>
        <p:spPr bwMode="auto">
          <a:xfrm>
            <a:off x="7235825" y="5300663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Грабеж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Вымогательство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082" name="Содержимое 1"/>
          <p:cNvSpPr>
            <a:spLocks noGrp="1"/>
          </p:cNvSpPr>
          <p:nvPr>
            <p:ph idx="1"/>
          </p:nvPr>
        </p:nvSpPr>
        <p:spPr>
          <a:xfrm>
            <a:off x="428625" y="11430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smtClean="0"/>
              <a:t>преступление, заключающееся в требовании передачи чужого имущества или права на имущество или совершении других действий имущественного характера под угрозой применения насилия либо уничтожения или повреждения чужого имущества, а равно под угрозой распространения сведений, позорящих потерпевшего или его близких, либо иных сведений, которые могут причинить существенный вред правам и законным интересам потерпевшего и его близких (ст.163 УК РФ)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6" descr="скан00069"/>
          <p:cNvPicPr>
            <a:picLocks noChangeAspect="1" noChangeArrowheads="1"/>
          </p:cNvPicPr>
          <p:nvPr/>
        </p:nvPicPr>
        <p:blipFill>
          <a:blip r:embed="rId2" cstate="print">
            <a:lum bright="30000" contrast="40000"/>
          </a:blip>
          <a:srcRect/>
          <a:stretch>
            <a:fillRect/>
          </a:stretch>
        </p:blipFill>
        <p:spPr bwMode="auto">
          <a:xfrm>
            <a:off x="2428875" y="1484313"/>
            <a:ext cx="4143375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7" name="Rectangle 21"/>
          <p:cNvSpPr>
            <a:spLocks noChangeArrowheads="1"/>
          </p:cNvSpPr>
          <p:nvPr/>
        </p:nvSpPr>
        <p:spPr bwMode="auto">
          <a:xfrm>
            <a:off x="827088" y="5300663"/>
            <a:ext cx="154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Дознание</a:t>
            </a:r>
            <a:r>
              <a:rPr lang="ru-RU"/>
              <a:t> </a:t>
            </a:r>
          </a:p>
        </p:txBody>
      </p:sp>
      <p:sp>
        <p:nvSpPr>
          <p:cNvPr id="47108" name="Rectangle 24"/>
          <p:cNvSpPr>
            <a:spLocks noChangeArrowheads="1"/>
          </p:cNvSpPr>
          <p:nvPr/>
        </p:nvSpPr>
        <p:spPr bwMode="auto">
          <a:xfrm>
            <a:off x="7235825" y="5300663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Грабеж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Дознание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8130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– предварительное расследование правонарушений, следственные действия.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6" descr="скан00069"/>
          <p:cNvPicPr>
            <a:picLocks noChangeAspect="1" noChangeArrowheads="1"/>
          </p:cNvPicPr>
          <p:nvPr/>
        </p:nvPicPr>
        <p:blipFill>
          <a:blip r:embed="rId2" cstate="print">
            <a:lum bright="30000" contrast="40000"/>
          </a:blip>
          <a:srcRect/>
          <a:stretch>
            <a:fillRect/>
          </a:stretch>
        </p:blipFill>
        <p:spPr bwMode="auto">
          <a:xfrm>
            <a:off x="2428875" y="1484313"/>
            <a:ext cx="4143375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5" name="Rectangle 24"/>
          <p:cNvSpPr>
            <a:spLocks noChangeArrowheads="1"/>
          </p:cNvSpPr>
          <p:nvPr/>
        </p:nvSpPr>
        <p:spPr bwMode="auto">
          <a:xfrm>
            <a:off x="7235825" y="5300663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Грабеж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Грабеж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017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открытое похищение имущества, совершенное без насилия или с насилием, не опасным для жизни и здоровья. Уголовная ответственность за Г. наступает с 14 лет (ст.161 УК РФ).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-6361" y="404664"/>
            <a:ext cx="9143999" cy="94954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КОНКУРС</a:t>
            </a:r>
            <a:b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«Обязанности гражданина РФ»</a:t>
            </a:r>
            <a:endParaRPr lang="ru-RU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57313"/>
            <a:ext cx="8686800" cy="5068887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150000"/>
              </a:lnSpc>
              <a:buClrTx/>
              <a:buSzPct val="100000"/>
              <a:buFont typeface="Lucida Sans Unicode" pitchFamily="34" charset="0"/>
              <a:buAutoNum type="arabicPeriod"/>
            </a:pPr>
            <a:r>
              <a:rPr lang="ru-RU" sz="2000" b="1" dirty="0" smtClean="0">
                <a:latin typeface="Arial Black" pitchFamily="34" charset="0"/>
              </a:rPr>
              <a:t>Соблюдать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ru-RU" sz="2000" b="1" dirty="0" smtClean="0">
                <a:latin typeface="Arial Black" pitchFamily="34" charset="0"/>
              </a:rPr>
              <a:t>законы.</a:t>
            </a:r>
          </a:p>
          <a:p>
            <a:pPr marL="609600" indent="-609600" eaLnBrk="1" hangingPunct="1">
              <a:lnSpc>
                <a:spcPct val="150000"/>
              </a:lnSpc>
              <a:buClrTx/>
              <a:buSzPct val="100000"/>
              <a:buFont typeface="Lucida Sans Unicode" pitchFamily="34" charset="0"/>
              <a:buAutoNum type="arabicPeriod"/>
            </a:pPr>
            <a:r>
              <a:rPr lang="ru-RU" sz="2000" b="1" dirty="0" smtClean="0">
                <a:latin typeface="Arial Black" pitchFamily="34" charset="0"/>
              </a:rPr>
              <a:t>Платить налоги.</a:t>
            </a:r>
          </a:p>
          <a:p>
            <a:pPr marL="609600" indent="-609600" eaLnBrk="1" hangingPunct="1">
              <a:lnSpc>
                <a:spcPct val="150000"/>
              </a:lnSpc>
              <a:buClrTx/>
              <a:buSzPct val="100000"/>
              <a:buFont typeface="Lucida Sans Unicode" pitchFamily="34" charset="0"/>
              <a:buAutoNum type="arabicPeriod"/>
            </a:pPr>
            <a:r>
              <a:rPr lang="ru-RU" sz="2000" b="1" dirty="0" smtClean="0">
                <a:latin typeface="Arial Black" pitchFamily="34" charset="0"/>
              </a:rPr>
              <a:t>Состоять в рядах какой-нибудь  политической партии.</a:t>
            </a:r>
          </a:p>
          <a:p>
            <a:pPr marL="609600" indent="-609600" eaLnBrk="1" hangingPunct="1">
              <a:lnSpc>
                <a:spcPct val="150000"/>
              </a:lnSpc>
              <a:buClrTx/>
              <a:buSzPct val="100000"/>
              <a:buFont typeface="Lucida Sans Unicode" pitchFamily="34" charset="0"/>
              <a:buAutoNum type="arabicPeriod"/>
            </a:pPr>
            <a:r>
              <a:rPr lang="ru-RU" sz="2000" b="1" dirty="0" smtClean="0">
                <a:latin typeface="Arial Black" pitchFamily="34" charset="0"/>
              </a:rPr>
              <a:t>Быть членом профсоюза.</a:t>
            </a:r>
          </a:p>
          <a:p>
            <a:pPr marL="609600" indent="-609600" eaLnBrk="1" hangingPunct="1">
              <a:lnSpc>
                <a:spcPct val="150000"/>
              </a:lnSpc>
              <a:buClrTx/>
              <a:buSzPct val="100000"/>
              <a:buFont typeface="Lucida Sans Unicode" pitchFamily="34" charset="0"/>
              <a:buAutoNum type="arabicPeriod"/>
            </a:pPr>
            <a:r>
              <a:rPr lang="ru-RU" sz="2000" b="1" dirty="0" smtClean="0">
                <a:latin typeface="Arial Black" pitchFamily="34" charset="0"/>
              </a:rPr>
              <a:t>Защищать Отечество.</a:t>
            </a:r>
          </a:p>
          <a:p>
            <a:pPr marL="609600" indent="-609600" eaLnBrk="1" hangingPunct="1">
              <a:lnSpc>
                <a:spcPct val="150000"/>
              </a:lnSpc>
              <a:buClrTx/>
              <a:buSzPct val="100000"/>
              <a:buFont typeface="Lucida Sans Unicode" pitchFamily="34" charset="0"/>
              <a:buAutoNum type="arabicPeriod"/>
            </a:pPr>
            <a:r>
              <a:rPr lang="ru-RU" sz="2000" b="1" dirty="0" smtClean="0">
                <a:latin typeface="Arial Black" pitchFamily="34" charset="0"/>
              </a:rPr>
              <a:t>Сохранять природу и окружающую среду.</a:t>
            </a:r>
          </a:p>
          <a:p>
            <a:pPr marL="609600" indent="-609600" eaLnBrk="1" hangingPunct="1">
              <a:lnSpc>
                <a:spcPct val="150000"/>
              </a:lnSpc>
              <a:buClrTx/>
              <a:buSzPct val="100000"/>
              <a:buFont typeface="Lucida Sans Unicode" pitchFamily="34" charset="0"/>
              <a:buAutoNum type="arabicPeriod"/>
            </a:pPr>
            <a:r>
              <a:rPr lang="ru-RU" sz="2000" b="1" dirty="0" smtClean="0">
                <a:latin typeface="Arial Black" pitchFamily="34" charset="0"/>
              </a:rPr>
              <a:t>Бережно относиться к памятникам истории культуры.</a:t>
            </a:r>
          </a:p>
          <a:p>
            <a:pPr marL="609600" indent="-609600" eaLnBrk="1" hangingPunct="1">
              <a:lnSpc>
                <a:spcPct val="150000"/>
              </a:lnSpc>
              <a:buClrTx/>
              <a:buSzPct val="100000"/>
              <a:buFont typeface="Lucida Sans Unicode" pitchFamily="34" charset="0"/>
              <a:buAutoNum type="arabicPeriod"/>
            </a:pPr>
            <a:r>
              <a:rPr lang="ru-RU" sz="2000" b="1" dirty="0" smtClean="0">
                <a:latin typeface="Arial Black" pitchFamily="34" charset="0"/>
              </a:rPr>
              <a:t>Учиться, получать образование.</a:t>
            </a:r>
          </a:p>
          <a:p>
            <a:pPr marL="609600" indent="-609600" eaLnBrk="1" hangingPunct="1">
              <a:lnSpc>
                <a:spcPct val="150000"/>
              </a:lnSpc>
              <a:buClrTx/>
              <a:buSzPct val="100000"/>
              <a:buFont typeface="Lucida Sans Unicode" pitchFamily="34" charset="0"/>
              <a:buAutoNum type="arabicPeriod"/>
            </a:pPr>
            <a:r>
              <a:rPr lang="ru-RU" sz="2000" b="1" dirty="0" smtClean="0">
                <a:latin typeface="Arial Black" pitchFamily="34" charset="0"/>
              </a:rPr>
              <a:t>Участвовать в управлении делами государства.</a:t>
            </a:r>
          </a:p>
          <a:p>
            <a:pPr marL="609600" indent="-609600" eaLnBrk="1" hangingPunct="1">
              <a:lnSpc>
                <a:spcPct val="150000"/>
              </a:lnSpc>
              <a:buClrTx/>
              <a:buSzPct val="100000"/>
              <a:buFont typeface="Lucida Sans Unicode" pitchFamily="34" charset="0"/>
              <a:buAutoNum type="arabicPeriod"/>
            </a:pPr>
            <a:r>
              <a:rPr lang="ru-RU" sz="2000" b="1" dirty="0" smtClean="0">
                <a:latin typeface="Arial Black" pitchFamily="34" charset="0"/>
              </a:rPr>
              <a:t>Заботиться о детях и воспитывать 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43887" cy="13144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КОНКУРС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«Я будущий избиратель»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47895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ДОМАШНЕЕ ЗАДАНИЕ:</a:t>
            </a:r>
          </a:p>
          <a:p>
            <a:endParaRPr lang="ru-RU" dirty="0" smtClean="0"/>
          </a:p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Ответить письменно на вопросы: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1. Кто считается несовершеннолетним в уголовном праве РФ?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2. Какие наказания не назначаются несовершеннолетним?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3. Что представляют собой принудительные меры воспитательного воздействия и в чем их отличие от наказания?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4. Назовите виды принудительных мер воспитательного воздействия, которые могут быть назначены несовершеннолетним.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5. Каковы основания освобождения несовершеннолетнего от наказания?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6. Каковы особенности предоставления условно-досрочного освобождения несовершеннолетним?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7. Каковы сроки давности и сроки погашения судимости для несовершеннолетних?</a:t>
            </a:r>
          </a:p>
          <a:p>
            <a:endParaRPr lang="ru-RU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В чём заключается особенности безопасного поведения при поездке на железнодорожном транспорте?</a:t>
            </a:r>
            <a:endParaRPr lang="ru-RU" sz="4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b="1" dirty="0" smtClean="0"/>
              <a:t>Какие опасные ситуации могут возникать в подъезде дома? Какие правила безопасного поведения необходимо соблюдать при входе в подъезд, квартиру?</a:t>
            </a:r>
            <a:endParaRPr lang="ru-RU" sz="4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Как вы будете действовать, если в подъезде увидели подозрительного человека?</a:t>
            </a:r>
            <a:endParaRPr lang="ru-RU" sz="4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Какие меры безопасности необходимо соблюдать в лифте?.</a:t>
            </a:r>
            <a:endParaRPr lang="ru-RU" sz="4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1355</Words>
  <Application>Microsoft Office PowerPoint</Application>
  <PresentationFormat>Экран (4:3)</PresentationFormat>
  <Paragraphs>293</Paragraphs>
  <Slides>58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58</vt:i4>
      </vt:variant>
    </vt:vector>
  </HeadingPairs>
  <TitlesOfParts>
    <vt:vector size="60" baseType="lpstr">
      <vt:lpstr>Аспект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КОНКУРС  «Правовой статус ребёнка»</vt:lpstr>
      <vt:lpstr>КОНКУРС  «Уголовное право»  правильный ответ - 3 балла</vt:lpstr>
      <vt:lpstr> Конкурс «Уголовное право»</vt:lpstr>
      <vt:lpstr>Оскорбление </vt:lpstr>
      <vt:lpstr>Презентация PowerPoint</vt:lpstr>
      <vt:lpstr>Хулиганство</vt:lpstr>
      <vt:lpstr>Презентация PowerPoint</vt:lpstr>
      <vt:lpstr>Вандализм </vt:lpstr>
      <vt:lpstr>Презентация PowerPoint</vt:lpstr>
      <vt:lpstr>Закон </vt:lpstr>
      <vt:lpstr>Презентация PowerPoint</vt:lpstr>
      <vt:lpstr>Суд</vt:lpstr>
      <vt:lpstr>Презентация PowerPoint</vt:lpstr>
      <vt:lpstr>Улика </vt:lpstr>
      <vt:lpstr>Презентация PowerPoint</vt:lpstr>
      <vt:lpstr>Наказание </vt:lpstr>
      <vt:lpstr>Презентация PowerPoint</vt:lpstr>
      <vt:lpstr>Терроризм</vt:lpstr>
      <vt:lpstr>Презентация PowerPoint</vt:lpstr>
      <vt:lpstr>Алиби</vt:lpstr>
      <vt:lpstr>Презентация PowerPoint</vt:lpstr>
      <vt:lpstr>Мировой судья </vt:lpstr>
      <vt:lpstr>Презентация PowerPoint</vt:lpstr>
      <vt:lpstr>Преступление</vt:lpstr>
      <vt:lpstr>Презентация PowerPoint</vt:lpstr>
      <vt:lpstr>Кодекс </vt:lpstr>
      <vt:lpstr>Презентация PowerPoint</vt:lpstr>
      <vt:lpstr>Презумпция невиновности </vt:lpstr>
      <vt:lpstr>Презентация PowerPoint</vt:lpstr>
      <vt:lpstr>Криминология</vt:lpstr>
      <vt:lpstr>Презентация PowerPoint</vt:lpstr>
      <vt:lpstr>Вердикт </vt:lpstr>
      <vt:lpstr>Презентация PowerPoint</vt:lpstr>
      <vt:lpstr>Вымогательство</vt:lpstr>
      <vt:lpstr>Презентация PowerPoint</vt:lpstr>
      <vt:lpstr>Дознание</vt:lpstr>
      <vt:lpstr>Презентация PowerPoint</vt:lpstr>
      <vt:lpstr>Грабеж </vt:lpstr>
      <vt:lpstr>КОНКУРС «Обязанности гражданина РФ»</vt:lpstr>
      <vt:lpstr>КОНКУРС «Я будущий избиратель»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10</cp:revision>
  <dcterms:modified xsi:type="dcterms:W3CDTF">2014-03-02T09:47:06Z</dcterms:modified>
</cp:coreProperties>
</file>