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2945" autoAdjust="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CDC677-533B-4A6B-81D8-AF6328809CA4}" type="datetimeFigureOut">
              <a:rPr lang="ru-RU" smtClean="0"/>
              <a:t>23.11.2012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89E472-1AC4-431E-9FE7-A81963EA7EE8}"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189E472-1AC4-431E-9FE7-A81963EA7EE8}" type="slidenum">
              <a:rPr lang="ru-RU" smtClean="0"/>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F259139-7614-4D9A-8A88-EBF3068052A3}" type="datetimeFigureOut">
              <a:rPr lang="ru-RU" smtClean="0"/>
              <a:t>23.11.2012</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FD71982E-EFB5-4A77-8D80-67A8CB6DF422}"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F259139-7614-4D9A-8A88-EBF3068052A3}" type="datetimeFigureOut">
              <a:rPr lang="ru-RU" smtClean="0"/>
              <a:t>23.11.2012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71982E-EFB5-4A77-8D80-67A8CB6DF422}"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F259139-7614-4D9A-8A88-EBF3068052A3}" type="datetimeFigureOut">
              <a:rPr lang="ru-RU" smtClean="0"/>
              <a:t>23.11.2012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71982E-EFB5-4A77-8D80-67A8CB6DF422}"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F259139-7614-4D9A-8A88-EBF3068052A3}" type="datetimeFigureOut">
              <a:rPr lang="ru-RU" smtClean="0"/>
              <a:t>23.11.2012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71982E-EFB5-4A77-8D80-67A8CB6DF422}"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F259139-7614-4D9A-8A88-EBF3068052A3}" type="datetimeFigureOut">
              <a:rPr lang="ru-RU" smtClean="0"/>
              <a:t>23.11.2012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71982E-EFB5-4A77-8D80-67A8CB6DF422}"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F259139-7614-4D9A-8A88-EBF3068052A3}" type="datetimeFigureOut">
              <a:rPr lang="ru-RU" smtClean="0"/>
              <a:t>23.11.2012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D71982E-EFB5-4A77-8D80-67A8CB6DF422}"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F259139-7614-4D9A-8A88-EBF3068052A3}" type="datetimeFigureOut">
              <a:rPr lang="ru-RU" smtClean="0"/>
              <a:t>23.11.2012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D71982E-EFB5-4A77-8D80-67A8CB6DF422}"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F259139-7614-4D9A-8A88-EBF3068052A3}" type="datetimeFigureOut">
              <a:rPr lang="ru-RU" smtClean="0"/>
              <a:t>23.11.2012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D71982E-EFB5-4A77-8D80-67A8CB6DF422}"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F259139-7614-4D9A-8A88-EBF3068052A3}" type="datetimeFigureOut">
              <a:rPr lang="ru-RU" smtClean="0"/>
              <a:t>23.11.2012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D71982E-EFB5-4A77-8D80-67A8CB6DF422}"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F259139-7614-4D9A-8A88-EBF3068052A3}" type="datetimeFigureOut">
              <a:rPr lang="ru-RU" smtClean="0"/>
              <a:t>23.11.2012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D71982E-EFB5-4A77-8D80-67A8CB6DF422}"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F259139-7614-4D9A-8A88-EBF3068052A3}" type="datetimeFigureOut">
              <a:rPr lang="ru-RU" smtClean="0"/>
              <a:t>23.11.2012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FD71982E-EFB5-4A77-8D80-67A8CB6DF422}" type="slidenum">
              <a:rPr lang="ru-RU" smtClean="0"/>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F259139-7614-4D9A-8A88-EBF3068052A3}" type="datetimeFigureOut">
              <a:rPr lang="ru-RU" smtClean="0"/>
              <a:t>23.11.2012</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D71982E-EFB5-4A77-8D80-67A8CB6DF422}" type="slidenum">
              <a:rPr lang="ru-RU" smtClean="0"/>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2976" y="785794"/>
            <a:ext cx="6643734" cy="2928958"/>
          </a:xfrm>
        </p:spPr>
        <p:txBody>
          <a:bodyPr>
            <a:normAutofit/>
          </a:bodyPr>
          <a:lstStyle/>
          <a:p>
            <a:r>
              <a:rPr lang="ru-RU" sz="6600" dirty="0" smtClean="0">
                <a:ln w="19050">
                  <a:solidFill>
                    <a:schemeClr val="tx2">
                      <a:tint val="1000"/>
                    </a:schemeClr>
                  </a:solidFill>
                  <a:prstDash val="solid"/>
                </a:ln>
                <a:solidFill>
                  <a:schemeClr val="accent3"/>
                </a:solidFill>
                <a:effectLst>
                  <a:outerShdw blurRad="60007" dist="310007" dir="7680000" sy="30000" kx="1300200" algn="ctr" rotWithShape="0">
                    <a:prstClr val="black">
                      <a:alpha val="32000"/>
                    </a:prstClr>
                  </a:outerShdw>
                </a:effectLst>
              </a:rPr>
              <a:t>Курение табака</a:t>
            </a:r>
            <a:endParaRPr lang="ru-RU" sz="6600" dirty="0">
              <a:ln w="19050">
                <a:solidFill>
                  <a:schemeClr val="tx2">
                    <a:tint val="1000"/>
                  </a:schemeClr>
                </a:solidFill>
                <a:prstDash val="solid"/>
              </a:ln>
              <a:solidFill>
                <a:schemeClr val="accent3"/>
              </a:solidFill>
              <a:effectLst>
                <a:outerShdw blurRad="60007" dist="310007" dir="7680000" sy="30000" kx="1300200" algn="ctr" rotWithShape="0">
                  <a:prstClr val="black">
                    <a:alpha val="32000"/>
                  </a:prstClr>
                </a:outerShdw>
              </a:effectLst>
            </a:endParaRPr>
          </a:p>
        </p:txBody>
      </p:sp>
      <p:sp>
        <p:nvSpPr>
          <p:cNvPr id="3" name="Подзаголовок 2"/>
          <p:cNvSpPr>
            <a:spLocks noGrp="1"/>
          </p:cNvSpPr>
          <p:nvPr>
            <p:ph type="subTitle" idx="1"/>
          </p:nvPr>
        </p:nvSpPr>
        <p:spPr/>
        <p:txBody>
          <a:bodyPr/>
          <a:lstStyle/>
          <a:p>
            <a:endParaRPr lang="ru-R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sigar.jpg"/>
          <p:cNvPicPr>
            <a:picLocks noChangeAspect="1"/>
          </p:cNvPicPr>
          <p:nvPr/>
        </p:nvPicPr>
        <p:blipFill>
          <a:blip r:embed="rId2"/>
          <a:stretch>
            <a:fillRect/>
          </a:stretch>
        </p:blipFill>
        <p:spPr>
          <a:xfrm>
            <a:off x="0" y="-1"/>
            <a:ext cx="9146726" cy="6858001"/>
          </a:xfrm>
          <a:prstGeom prst="rect">
            <a:avLst/>
          </a:prstGeom>
        </p:spPr>
      </p:pic>
      <p:sp>
        <p:nvSpPr>
          <p:cNvPr id="4" name="Прямоугольник 3"/>
          <p:cNvSpPr/>
          <p:nvPr/>
        </p:nvSpPr>
        <p:spPr>
          <a:xfrm>
            <a:off x="132958" y="-142900"/>
            <a:ext cx="9011042" cy="769441"/>
          </a:xfrm>
          <a:prstGeom prst="rect">
            <a:avLst/>
          </a:prstGeom>
          <a:noFill/>
        </p:spPr>
        <p:txBody>
          <a:bodyPr wrap="square" lIns="91440" tIns="45720" rIns="91440" bIns="45720">
            <a:spAutoFit/>
          </a:bodyPr>
          <a:lstStyle/>
          <a:p>
            <a:pPr algn="ctr"/>
            <a:r>
              <a:rPr lang="ru-RU" sz="4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Неутешительная статистика</a:t>
            </a:r>
            <a:endParaRPr lang="ru-RU"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7" name="TextBox 6"/>
          <p:cNvSpPr txBox="1"/>
          <p:nvPr/>
        </p:nvSpPr>
        <p:spPr>
          <a:xfrm>
            <a:off x="285720" y="748635"/>
            <a:ext cx="8429684" cy="6109365"/>
          </a:xfrm>
          <a:prstGeom prst="rect">
            <a:avLst/>
          </a:prstGeom>
          <a:noFill/>
        </p:spPr>
        <p:txBody>
          <a:bodyPr wrap="square" rtlCol="0">
            <a:spAutoFit/>
          </a:bodyPr>
          <a:lstStyle/>
          <a:p>
            <a:r>
              <a:rPr lang="ru-RU" sz="1700" dirty="0" smtClean="0"/>
              <a:t>- Курение (независимо от количества выкуриваемых сигарет) во время беременности увеличивает риск ее неблагоприятного завершения почти в 2 раза!</a:t>
            </a:r>
          </a:p>
          <a:p>
            <a:r>
              <a:rPr lang="ru-RU" sz="1700" dirty="0" smtClean="0"/>
              <a:t>- Примерно 25% женщин продолжают курить во время беременности.</a:t>
            </a:r>
          </a:p>
          <a:p>
            <a:r>
              <a:rPr lang="ru-RU" sz="1700" dirty="0" smtClean="0"/>
              <a:t>- Дети женщин, куривших во время беременности, на треть чаще, чем все остальные, рискуют к 16 годам заполучить диабет или ожирение.</a:t>
            </a:r>
          </a:p>
          <a:p>
            <a:r>
              <a:rPr lang="ru-RU" sz="1700" dirty="0" smtClean="0"/>
              <a:t>- У мальчиков, родившихся у курящих матерей, яички имеют меньшие размеры, а концентрация сперматозоидов в сперме в среднем на 20% ниже, чем у детей некурящих.</a:t>
            </a:r>
          </a:p>
          <a:p>
            <a:r>
              <a:rPr lang="ru-RU" sz="1700" dirty="0" smtClean="0"/>
              <a:t>- Дети матерей, куривших во время беременности, в несколько раз чаще сами начинают курить, чем дети, чьи матери во время беременности не курили.</a:t>
            </a:r>
          </a:p>
          <a:p>
            <a:r>
              <a:rPr lang="ru-RU" sz="1700" dirty="0" smtClean="0"/>
              <a:t>- У женщин, выкуривающих в день одну или более пачек сигарет, частота выкидышей в 1,5 раза выше, чем у некурящих. А если курение к тому же сочетается с употреблением алкоголя, то риск выкидыша возрастает в 4,5 раза.</a:t>
            </a:r>
          </a:p>
          <a:p>
            <a:r>
              <a:rPr lang="ru-RU" sz="1700" dirty="0" smtClean="0"/>
              <a:t>- Уровень смертности детей при родах (синдром внезапной младенческой смерти) у курящих матерей в среднем на 30% выше, чем у некурящих. - - --------- Особенно высока смертность близнецов.</a:t>
            </a:r>
          </a:p>
          <a:p>
            <a:r>
              <a:rPr lang="ru-RU" sz="1700" dirty="0" smtClean="0"/>
              <a:t>- Доказано, что в Соединенных Штатах до 14 % преждевременных родов — это результат курения </a:t>
            </a:r>
            <a:r>
              <a:rPr lang="ru-RU" sz="1700" dirty="0" err="1" smtClean="0"/>
              <a:t>табакокурения</a:t>
            </a:r>
            <a:r>
              <a:rPr lang="ru-RU" sz="1700" dirty="0" smtClean="0"/>
              <a:t>.</a:t>
            </a:r>
          </a:p>
          <a:p>
            <a:r>
              <a:rPr lang="ru-RU" sz="1700" dirty="0" smtClean="0"/>
              <a:t>- В высокоразвитых странах одна треть новорожденных с низким весом является следствием курения сигарет их матерями.</a:t>
            </a:r>
          </a:p>
          <a:p>
            <a:r>
              <a:rPr lang="ru-RU" sz="1700" dirty="0" smtClean="0"/>
              <a:t>- Некоторые исследования показывают, что количество выкуренных сигарет является очень важным. Женщина, выкуривающая пачку сигарет в день, увеличивает риск рождения ребенка со сниженным на 30 % родильным весом.</a:t>
            </a:r>
            <a:endParaRPr lang="ru-RU" sz="17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nosmokingл.jpg"/>
          <p:cNvPicPr>
            <a:picLocks noChangeAspect="1"/>
          </p:cNvPicPr>
          <p:nvPr/>
        </p:nvPicPr>
        <p:blipFill>
          <a:blip r:embed="rId2"/>
          <a:stretch>
            <a:fillRect/>
          </a:stretch>
        </p:blipFill>
        <p:spPr>
          <a:xfrm>
            <a:off x="0" y="0"/>
            <a:ext cx="9144000" cy="6858000"/>
          </a:xfrm>
          <a:prstGeom prst="rect">
            <a:avLst/>
          </a:prstGeom>
        </p:spPr>
      </p:pic>
      <p:pic>
        <p:nvPicPr>
          <p:cNvPr id="8" name="Рисунок 7" descr="neonate-medium.jpg"/>
          <p:cNvPicPr>
            <a:picLocks noChangeAspect="1"/>
          </p:cNvPicPr>
          <p:nvPr/>
        </p:nvPicPr>
        <p:blipFill>
          <a:blip r:embed="rId3" cstate="print"/>
          <a:stretch>
            <a:fillRect/>
          </a:stretch>
        </p:blipFill>
        <p:spPr>
          <a:xfrm>
            <a:off x="4572000" y="214290"/>
            <a:ext cx="2150638" cy="2451728"/>
          </a:xfrm>
          <a:prstGeom prst="rect">
            <a:avLst/>
          </a:prstGeom>
        </p:spPr>
      </p:pic>
      <p:pic>
        <p:nvPicPr>
          <p:cNvPr id="9" name="Рисунок 8" descr="Toxins.jpg"/>
          <p:cNvPicPr>
            <a:picLocks noChangeAspect="1"/>
          </p:cNvPicPr>
          <p:nvPr/>
        </p:nvPicPr>
        <p:blipFill>
          <a:blip r:embed="rId4"/>
          <a:stretch>
            <a:fillRect/>
          </a:stretch>
        </p:blipFill>
        <p:spPr>
          <a:xfrm>
            <a:off x="6786578" y="214290"/>
            <a:ext cx="2114550" cy="25003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kurenie_berem-2.jpg"/>
          <p:cNvPicPr>
            <a:picLocks noChangeAspect="1"/>
          </p:cNvPicPr>
          <p:nvPr/>
        </p:nvPicPr>
        <p:blipFill>
          <a:blip r:embed="rId2"/>
          <a:stretch>
            <a:fillRect/>
          </a:stretch>
        </p:blipFill>
        <p:spPr>
          <a:xfrm>
            <a:off x="0" y="0"/>
            <a:ext cx="9144000" cy="6858000"/>
          </a:xfrm>
          <a:prstGeom prst="rect">
            <a:avLst/>
          </a:prstGeom>
        </p:spPr>
      </p:pic>
      <p:sp>
        <p:nvSpPr>
          <p:cNvPr id="5" name="Прямоугольник 4"/>
          <p:cNvSpPr/>
          <p:nvPr/>
        </p:nvSpPr>
        <p:spPr>
          <a:xfrm>
            <a:off x="1214414" y="500042"/>
            <a:ext cx="6780513" cy="1384995"/>
          </a:xfrm>
          <a:prstGeom prst="rect">
            <a:avLst/>
          </a:prstGeom>
          <a:noFill/>
        </p:spPr>
        <p:txBody>
          <a:bodyPr wrap="square" lIns="91440" tIns="45720" rIns="91440" bIns="45720">
            <a:spAutoFit/>
          </a:bodyPr>
          <a:lstStyle/>
          <a:p>
            <a:pPr algn="ctr"/>
            <a:r>
              <a:rPr lang="ru-RU"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«Сигарета в руках женщины — то же самое, что и мертвый ребенок.» </a:t>
            </a:r>
            <a:r>
              <a:rPr lang="ru-RU" sz="2800" b="1" cap="none"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Мадей</a:t>
            </a:r>
            <a:r>
              <a:rPr lang="ru-RU"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К.</a:t>
            </a:r>
            <a:endParaRPr lang="ru-RU"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_53333_8dde1709_L.jpg"/>
          <p:cNvPicPr>
            <a:picLocks noChangeAspect="1"/>
          </p:cNvPicPr>
          <p:nvPr/>
        </p:nvPicPr>
        <p:blipFill>
          <a:blip r:embed="rId2"/>
          <a:stretch>
            <a:fillRect/>
          </a:stretch>
        </p:blipFill>
        <p:spPr>
          <a:xfrm>
            <a:off x="500034" y="928670"/>
            <a:ext cx="4357686" cy="5572140"/>
          </a:xfrm>
          <a:prstGeom prst="rect">
            <a:avLst/>
          </a:prstGeom>
        </p:spPr>
      </p:pic>
      <p:sp>
        <p:nvSpPr>
          <p:cNvPr id="3" name="Прямоугольник 2"/>
          <p:cNvSpPr/>
          <p:nvPr/>
        </p:nvSpPr>
        <p:spPr>
          <a:xfrm>
            <a:off x="4500562" y="1428736"/>
            <a:ext cx="4429156" cy="4247317"/>
          </a:xfrm>
          <a:prstGeom prst="rect">
            <a:avLst/>
          </a:prstGeom>
          <a:noFill/>
        </p:spPr>
        <p:txBody>
          <a:bodyPr wrap="square" lIns="91440" tIns="45720" rIns="91440" bIns="45720">
            <a:spAutoFit/>
          </a:bodyPr>
          <a:lstStyle/>
          <a:p>
            <a:pPr algn="ctr"/>
            <a:r>
              <a:rPr lang="ru-RU"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Подумай, сколько тебе осталось жить?</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t26.jpg"/>
          <p:cNvPicPr>
            <a:picLocks noChangeAspect="1"/>
          </p:cNvPicPr>
          <p:nvPr/>
        </p:nvPicPr>
        <p:blipFill>
          <a:blip r:embed="rId2"/>
          <a:stretch>
            <a:fillRect/>
          </a:stretch>
        </p:blipFill>
        <p:spPr>
          <a:xfrm>
            <a:off x="0" y="0"/>
            <a:ext cx="9144000" cy="6858000"/>
          </a:xfrm>
          <a:prstGeom prst="rect">
            <a:avLst/>
          </a:prstGeom>
        </p:spPr>
      </p:pic>
      <p:sp>
        <p:nvSpPr>
          <p:cNvPr id="3" name="Прямоугольник 2"/>
          <p:cNvSpPr/>
          <p:nvPr/>
        </p:nvSpPr>
        <p:spPr>
          <a:xfrm>
            <a:off x="0" y="0"/>
            <a:ext cx="6851951" cy="1384995"/>
          </a:xfrm>
          <a:prstGeom prst="rect">
            <a:avLst/>
          </a:prstGeom>
          <a:noFill/>
        </p:spPr>
        <p:txBody>
          <a:bodyPr wrap="square" lIns="91440" tIns="45720" rIns="91440" bIns="45720">
            <a:spAutoFit/>
          </a:bodyPr>
          <a:lstStyle/>
          <a:p>
            <a:pPr algn="ctr"/>
            <a:r>
              <a:rPr lang="ru-RU"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«Табак усыпляет горе, но и неизбежно ослабляет энергию.» Бальзак О.</a:t>
            </a:r>
            <a:endParaRPr lang="ru-RU"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x_b51d59b2.jpg"/>
          <p:cNvPicPr>
            <a:picLocks noChangeAspect="1"/>
          </p:cNvPicPr>
          <p:nvPr/>
        </p:nvPicPr>
        <p:blipFill>
          <a:blip r:embed="rId2"/>
          <a:stretch>
            <a:fillRect/>
          </a:stretch>
        </p:blipFill>
        <p:spPr>
          <a:xfrm>
            <a:off x="1" y="0"/>
            <a:ext cx="9143999" cy="68579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910" y="1643050"/>
            <a:ext cx="8072494" cy="3970318"/>
          </a:xfrm>
          <a:prstGeom prst="rect">
            <a:avLst/>
          </a:prstGeom>
          <a:noFill/>
        </p:spPr>
        <p:txBody>
          <a:bodyPr wrap="square" rtlCol="0">
            <a:spAutoFit/>
          </a:bodyPr>
          <a:lstStyle/>
          <a:p>
            <a:endParaRPr lang="ru-RU" dirty="0" smtClean="0"/>
          </a:p>
          <a:p>
            <a:endParaRPr lang="ru-RU" dirty="0"/>
          </a:p>
          <a:p>
            <a:r>
              <a:rPr lang="ru-RU" sz="2400" dirty="0" smtClean="0"/>
              <a:t>Табак завез в Европу известный мореплаватель Колумб. Вначале курение считалось полезным, поэтому, по-видимому, первую плантацию табака создал врач </a:t>
            </a:r>
            <a:r>
              <a:rPr lang="ru-RU" sz="2400" dirty="0" err="1" smtClean="0"/>
              <a:t>Франческо</a:t>
            </a:r>
            <a:r>
              <a:rPr lang="ru-RU" sz="2400" dirty="0" smtClean="0"/>
              <a:t> </a:t>
            </a:r>
            <a:r>
              <a:rPr lang="ru-RU" sz="2400" dirty="0" err="1" smtClean="0"/>
              <a:t>Гернандес</a:t>
            </a:r>
            <a:r>
              <a:rPr lang="ru-RU" sz="2400" dirty="0" smtClean="0"/>
              <a:t>. Считая, что табак полезен, врачи тех далеких времен использовали его как лечебное средство, всячески боролись за его распространение. Однако довольно скоро в целебных свойствах табака разочаровались, но курение табака продолжало распространяться.</a:t>
            </a:r>
            <a:endParaRPr lang="ru-RU" sz="2400" dirty="0"/>
          </a:p>
        </p:txBody>
      </p:sp>
      <p:sp>
        <p:nvSpPr>
          <p:cNvPr id="4" name="Прямоугольник 3"/>
          <p:cNvSpPr/>
          <p:nvPr/>
        </p:nvSpPr>
        <p:spPr>
          <a:xfrm>
            <a:off x="1357290" y="857232"/>
            <a:ext cx="6338275"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sz="5400" b="1" dirty="0" smtClean="0">
                <a:ln/>
                <a:solidFill>
                  <a:schemeClr val="accent3"/>
                </a:solidFill>
              </a:rPr>
              <a:t>Немного о табаке:</a:t>
            </a:r>
            <a:endParaRPr lang="ru-RU" sz="5400" b="1" cap="none" spc="0" dirty="0">
              <a:ln/>
              <a:solidFill>
                <a:schemeClr val="accent3"/>
              </a:solidFill>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4348" y="428604"/>
            <a:ext cx="6858048" cy="1477328"/>
          </a:xfrm>
          <a:prstGeom prst="rect">
            <a:avLst/>
          </a:prstGeom>
          <a:noFill/>
        </p:spPr>
        <p:txBody>
          <a:bodyPr wrap="square" rtlCol="0">
            <a:spAutoFit/>
          </a:bodyPr>
          <a:lstStyle/>
          <a:p>
            <a:r>
              <a:rPr lang="ru-RU" dirty="0" smtClean="0">
                <a:solidFill>
                  <a:schemeClr val="tx2">
                    <a:lumMod val="60000"/>
                    <a:lumOff val="40000"/>
                  </a:schemeClr>
                </a:solidFill>
              </a:rPr>
              <a:t>Самым распространенным способом попадания в организм никотина является курение сигарет. Многие курильщики считают, что, кроме табачных листьев, в сигаретах нет никаких посторонних примесей. Это совершенно не так.</a:t>
            </a:r>
          </a:p>
          <a:p>
            <a:endParaRPr lang="ru-RU" dirty="0" smtClean="0">
              <a:solidFill>
                <a:schemeClr val="tx2">
                  <a:lumMod val="60000"/>
                  <a:lumOff val="40000"/>
                </a:schemeClr>
              </a:solidFill>
            </a:endParaRPr>
          </a:p>
        </p:txBody>
      </p:sp>
      <p:pic>
        <p:nvPicPr>
          <p:cNvPr id="5" name="Рисунок 4" descr="smoking_1.jpg"/>
          <p:cNvPicPr>
            <a:picLocks noChangeAspect="1"/>
          </p:cNvPicPr>
          <p:nvPr/>
        </p:nvPicPr>
        <p:blipFill>
          <a:blip r:embed="rId2"/>
          <a:stretch>
            <a:fillRect/>
          </a:stretch>
        </p:blipFill>
        <p:spPr>
          <a:xfrm>
            <a:off x="0" y="0"/>
            <a:ext cx="9144000" cy="6858000"/>
          </a:xfrm>
          <a:prstGeom prst="rect">
            <a:avLst/>
          </a:prstGeom>
        </p:spPr>
      </p:pic>
      <p:sp>
        <p:nvSpPr>
          <p:cNvPr id="6" name="TextBox 5"/>
          <p:cNvSpPr txBox="1"/>
          <p:nvPr/>
        </p:nvSpPr>
        <p:spPr>
          <a:xfrm>
            <a:off x="4429124" y="500042"/>
            <a:ext cx="4071965" cy="2031325"/>
          </a:xfrm>
          <a:prstGeom prst="rect">
            <a:avLst/>
          </a:prstGeom>
          <a:noFill/>
        </p:spPr>
        <p:txBody>
          <a:bodyPr wrap="square" rtlCol="0">
            <a:spAutoFit/>
          </a:bodyPr>
          <a:lstStyle/>
          <a:p>
            <a:r>
              <a:rPr lang="ru-RU" dirty="0" smtClean="0"/>
              <a:t>Самым распространенным способом попадания в организм никотина является курение сигарет. Многие курильщики считают, что, кроме табачных листьев, в сигаретах нет никаких посторонних примесей. Это совершенно не так.</a:t>
            </a:r>
            <a:endParaRPr lang="ru-RU"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x_4c897984.jpg"/>
          <p:cNvPicPr>
            <a:picLocks noChangeAspect="1"/>
          </p:cNvPicPr>
          <p:nvPr/>
        </p:nvPicPr>
        <p:blipFill>
          <a:blip r:embed="rId2"/>
          <a:stretch>
            <a:fillRect/>
          </a:stretch>
        </p:blipFill>
        <p:spPr>
          <a:xfrm>
            <a:off x="0" y="0"/>
            <a:ext cx="9144000" cy="5000636"/>
          </a:xfrm>
          <a:prstGeom prst="rect">
            <a:avLst/>
          </a:prstGeom>
        </p:spPr>
      </p:pic>
      <p:sp>
        <p:nvSpPr>
          <p:cNvPr id="3" name="TextBox 2"/>
          <p:cNvSpPr txBox="1"/>
          <p:nvPr/>
        </p:nvSpPr>
        <p:spPr>
          <a:xfrm>
            <a:off x="0" y="5103674"/>
            <a:ext cx="8929717" cy="1754326"/>
          </a:xfrm>
          <a:prstGeom prst="rect">
            <a:avLst/>
          </a:prstGeom>
          <a:noFill/>
        </p:spPr>
        <p:txBody>
          <a:bodyPr wrap="square" rtlCol="0">
            <a:spAutoFit/>
          </a:bodyPr>
          <a:lstStyle/>
          <a:p>
            <a:r>
              <a:rPr lang="ru-RU" dirty="0" smtClean="0"/>
              <a:t>В состав табачной смеси для сигарет входят различные химикаты: фунгициды, гербициды, инсектициды, а также пестициды. Как известно, при сжигании табака образуется дым. Вредные вещества, сгорая, с дымом попадают в легкие человека. Таким образом, в организме курильщика после выкуривания им сигареты можно обнаружить такие вредные вещества, как оксид углерода, аммиак, канцерогенные углеводороды.</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1357298"/>
            <a:ext cx="184731" cy="369332"/>
          </a:xfrm>
          <a:prstGeom prst="rect">
            <a:avLst/>
          </a:prstGeom>
          <a:noFill/>
        </p:spPr>
        <p:txBody>
          <a:bodyPr wrap="none" rtlCol="0">
            <a:spAutoFit/>
          </a:bodyPr>
          <a:lstStyle/>
          <a:p>
            <a:endParaRPr lang="ru-RU" dirty="0"/>
          </a:p>
        </p:txBody>
      </p:sp>
      <p:pic>
        <p:nvPicPr>
          <p:cNvPr id="6" name="Рисунок 5" descr="x_7296e5cc.jpg"/>
          <p:cNvPicPr>
            <a:picLocks noChangeAspect="1"/>
          </p:cNvPicPr>
          <p:nvPr/>
        </p:nvPicPr>
        <p:blipFill>
          <a:blip r:embed="rId2"/>
          <a:stretch>
            <a:fillRect/>
          </a:stretch>
        </p:blipFill>
        <p:spPr>
          <a:xfrm>
            <a:off x="0" y="0"/>
            <a:ext cx="9144000" cy="6858000"/>
          </a:xfrm>
          <a:prstGeom prst="rect">
            <a:avLst/>
          </a:prstGeom>
        </p:spPr>
      </p:pic>
      <p:sp>
        <p:nvSpPr>
          <p:cNvPr id="7" name="TextBox 6"/>
          <p:cNvSpPr txBox="1"/>
          <p:nvPr/>
        </p:nvSpPr>
        <p:spPr>
          <a:xfrm>
            <a:off x="357158" y="3929066"/>
            <a:ext cx="8501089" cy="2031325"/>
          </a:xfrm>
          <a:prstGeom prst="rect">
            <a:avLst/>
          </a:prstGeom>
          <a:noFill/>
        </p:spPr>
        <p:txBody>
          <a:bodyPr wrap="square" rtlCol="0">
            <a:spAutoFit/>
          </a:bodyPr>
          <a:lstStyle/>
          <a:p>
            <a:r>
              <a:rPr lang="ru-RU" dirty="0" smtClean="0"/>
              <a:t>Большинство ядовитых веществ, выделяющихся вместе с дымом, способствует развитию онкологических заболеваний легких, гортани и ротовой полости. В ходе различных исследований было выявлено, что в состав табачного дыма входит радиоактивный элемент полоний. Он имеет особенность оседать в легких и разрушать организм изнутри. Кроме того, полоний может проникнуть в организм и через кожу, поэтому опасно не только курить самому, но и находиться в сильно прокуренном помещении.</a:t>
            </a:r>
            <a:endParaRPr lang="ru-RU" dirty="0"/>
          </a:p>
        </p:txBody>
      </p:sp>
      <p:pic>
        <p:nvPicPr>
          <p:cNvPr id="8" name="Рисунок 7" descr="image_big_32611.jpg"/>
          <p:cNvPicPr>
            <a:picLocks noChangeAspect="1"/>
          </p:cNvPicPr>
          <p:nvPr/>
        </p:nvPicPr>
        <p:blipFill>
          <a:blip r:embed="rId3"/>
          <a:stretch>
            <a:fillRect/>
          </a:stretch>
        </p:blipFill>
        <p:spPr>
          <a:xfrm>
            <a:off x="1071538" y="214290"/>
            <a:ext cx="6905620" cy="25479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rusbody13256991257496.jpg"/>
          <p:cNvPicPr>
            <a:picLocks noChangeAspect="1"/>
          </p:cNvPicPr>
          <p:nvPr/>
        </p:nvPicPr>
        <p:blipFill>
          <a:blip r:embed="rId2"/>
          <a:stretch>
            <a:fillRect/>
          </a:stretch>
        </p:blipFill>
        <p:spPr>
          <a:xfrm>
            <a:off x="0" y="0"/>
            <a:ext cx="9144000" cy="6858000"/>
          </a:xfrm>
          <a:prstGeom prst="rect">
            <a:avLst/>
          </a:prstGeom>
        </p:spPr>
      </p:pic>
      <p:sp>
        <p:nvSpPr>
          <p:cNvPr id="3" name="Прямоугольник 2"/>
          <p:cNvSpPr/>
          <p:nvPr/>
        </p:nvSpPr>
        <p:spPr>
          <a:xfrm>
            <a:off x="1500166" y="0"/>
            <a:ext cx="5851667" cy="923330"/>
          </a:xfrm>
          <a:prstGeom prst="rect">
            <a:avLst/>
          </a:prstGeom>
          <a:noFill/>
        </p:spPr>
        <p:txBody>
          <a:bodyPr wrap="none" lIns="91440" tIns="45720" rIns="91440" bIns="45720">
            <a:spAutoFit/>
          </a:bodyPr>
          <a:lstStyle/>
          <a:p>
            <a:pPr algn="ctr"/>
            <a:r>
              <a:rPr lang="ru-RU"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Стадии курения:</a:t>
            </a:r>
            <a:endParaRPr lang="ru-RU"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4" name="TextBox 3"/>
          <p:cNvSpPr txBox="1"/>
          <p:nvPr/>
        </p:nvSpPr>
        <p:spPr>
          <a:xfrm>
            <a:off x="285720" y="928670"/>
            <a:ext cx="6500858" cy="2215991"/>
          </a:xfrm>
          <a:prstGeom prst="rect">
            <a:avLst/>
          </a:prstGeom>
          <a:noFill/>
        </p:spPr>
        <p:txBody>
          <a:bodyPr wrap="square" rtlCol="0">
            <a:spAutoFit/>
          </a:bodyPr>
          <a:lstStyle/>
          <a:p>
            <a:r>
              <a:rPr lang="ru-RU" sz="2400" b="1" u="sng" dirty="0" smtClean="0"/>
              <a:t>Начальная стадия курения</a:t>
            </a:r>
          </a:p>
          <a:p>
            <a:r>
              <a:rPr lang="ru-RU" dirty="0" smtClean="0"/>
              <a:t> </a:t>
            </a:r>
            <a:r>
              <a:rPr lang="ru-RU" sz="1600" dirty="0" smtClean="0"/>
              <a:t>Начальной стадией болезни следует считать время, когда пропадают неприятные ощущения, вызываемые курением и появляется чувство довольства, расслабления, иногда легкой эйфории, даже кажущегося подъема работоспособности. Курение носит систематический характер. Реактивность к курению растет, выражаясь в увеличении количества выкуриваемых сигарет (папирос), в пределах 10-15 штук в день.</a:t>
            </a:r>
            <a:endParaRPr lang="ru-RU" sz="1600" dirty="0"/>
          </a:p>
        </p:txBody>
      </p:sp>
      <p:sp>
        <p:nvSpPr>
          <p:cNvPr id="6" name="TextBox 5"/>
          <p:cNvSpPr txBox="1"/>
          <p:nvPr/>
        </p:nvSpPr>
        <p:spPr>
          <a:xfrm>
            <a:off x="3286084" y="3286124"/>
            <a:ext cx="5857916" cy="3200876"/>
          </a:xfrm>
          <a:prstGeom prst="rect">
            <a:avLst/>
          </a:prstGeom>
          <a:noFill/>
        </p:spPr>
        <p:txBody>
          <a:bodyPr wrap="square" rtlCol="0">
            <a:spAutoFit/>
          </a:bodyPr>
          <a:lstStyle/>
          <a:p>
            <a:r>
              <a:rPr lang="ru-RU" sz="2400" b="1" u="sng" dirty="0" smtClean="0"/>
              <a:t>Хроническая стадия курения</a:t>
            </a:r>
          </a:p>
          <a:p>
            <a:r>
              <a:rPr lang="ru-RU" dirty="0" smtClean="0"/>
              <a:t> </a:t>
            </a:r>
            <a:r>
              <a:rPr lang="ru-RU" sz="1600" dirty="0" smtClean="0"/>
              <a:t>Хроническая стадия курения носит стойкий характер, ибо имеется тяга к табаку. Толерантность некоторое время повышается, достигая апогея, и держится на высоких показателях (человек выкуривает 20-40 сигарет или папирос в сутки).</a:t>
            </a:r>
          </a:p>
          <a:p>
            <a:r>
              <a:rPr lang="ru-RU" sz="1600" dirty="0" smtClean="0"/>
              <a:t> Психическое влечение (зависимость) носит </a:t>
            </a:r>
            <a:r>
              <a:rPr lang="ru-RU" sz="1600" dirty="0" err="1" smtClean="0"/>
              <a:t>обсессивный</a:t>
            </a:r>
            <a:r>
              <a:rPr lang="ru-RU" sz="1600" dirty="0" smtClean="0"/>
              <a:t> характер с периодическим получением комфорта, иногда появляется желание непрерывного курения. Чаще это делается для удовлетворения внешнего комфорта, желания покрасоваться перед сверстниками (в молодом возрасте), окружающими (последнее больше относится к женщинам).</a:t>
            </a:r>
            <a:endParaRPr lang="ru-RU"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rusbody13256991257496.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285720" y="214290"/>
            <a:ext cx="8215337" cy="3200876"/>
          </a:xfrm>
          <a:prstGeom prst="rect">
            <a:avLst/>
          </a:prstGeom>
          <a:noFill/>
        </p:spPr>
        <p:txBody>
          <a:bodyPr wrap="square" rtlCol="0">
            <a:spAutoFit/>
          </a:bodyPr>
          <a:lstStyle/>
          <a:p>
            <a:r>
              <a:rPr lang="ru-RU" sz="2400" b="1" u="sng" dirty="0" smtClean="0"/>
              <a:t>Поздняя стадия курения</a:t>
            </a:r>
          </a:p>
          <a:p>
            <a:r>
              <a:rPr lang="ru-RU" dirty="0" smtClean="0"/>
              <a:t> В поздней стадии реактивность организма меняется. Это выражается в снижении толерантности, курение, как правило, вызывает неприятные ощущения, боли в области сердца, учащение пульса, повышение артериального давления, общий дискомфорт. Все это ведет к снижению количества употребляемых сигарет (папирос).</a:t>
            </a:r>
          </a:p>
          <a:p>
            <a:r>
              <a:rPr lang="ru-RU" dirty="0" smtClean="0"/>
              <a:t> Постепенно снижается психическое влечение (зависимость), наблюдавшееся на первых двух стадиях, комфорт от употребления табака с годами проявляется нее меньше и меньше, часто просто остается автоматическая привычка курить.</a:t>
            </a:r>
          </a:p>
          <a:p>
            <a:r>
              <a:rPr lang="ru-RU" sz="1600" dirty="0" smtClean="0"/>
              <a:t> </a:t>
            </a:r>
            <a:endParaRPr lang="ru-RU" sz="1600" dirty="0"/>
          </a:p>
        </p:txBody>
      </p:sp>
      <p:sp>
        <p:nvSpPr>
          <p:cNvPr id="4" name="TextBox 3"/>
          <p:cNvSpPr txBox="1"/>
          <p:nvPr/>
        </p:nvSpPr>
        <p:spPr>
          <a:xfrm>
            <a:off x="2643174" y="3000372"/>
            <a:ext cx="6500826" cy="3693319"/>
          </a:xfrm>
          <a:prstGeom prst="rect">
            <a:avLst/>
          </a:prstGeom>
          <a:noFill/>
        </p:spPr>
        <p:txBody>
          <a:bodyPr wrap="square" rtlCol="0">
            <a:spAutoFit/>
          </a:bodyPr>
          <a:lstStyle/>
          <a:p>
            <a:r>
              <a:rPr lang="ru-RU" dirty="0" smtClean="0"/>
              <a:t>Физическое влечение (зависимость) проявляется и виде неглубокого абстинентного синдрома. Он выражается по-разному - может проявляться в «несвежести» головы, выраженных головных болях, головокружениях, снижении или потери аппетита, употреблении большого количества жидкости, </a:t>
            </a:r>
            <a:r>
              <a:rPr lang="ru-RU" dirty="0" err="1" smtClean="0"/>
              <a:t>вегето-сосудистых</a:t>
            </a:r>
            <a:r>
              <a:rPr lang="ru-RU" dirty="0" smtClean="0"/>
              <a:t> расстройствах (потливость, колебания температуры тела, нарушения пульса). Может отмечаться повышенная раздражительность. Появляется необходимость покурить натощак. Это стремление обусловлено желанием снять неприятные ощущения, появляющиеся по утрам, особенно при кашле («утренний кашель курильщика»). Нарушается сон, временами человек просыпается ночью, чтобы покурить.</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H9FcJnE9_PI.jpg"/>
          <p:cNvPicPr>
            <a:picLocks noChangeAspect="1"/>
          </p:cNvPicPr>
          <p:nvPr/>
        </p:nvPicPr>
        <p:blipFill>
          <a:blip r:embed="rId2"/>
          <a:stretch>
            <a:fillRect/>
          </a:stretch>
        </p:blipFill>
        <p:spPr>
          <a:xfrm>
            <a:off x="0" y="0"/>
            <a:ext cx="9144000" cy="6858000"/>
          </a:xfrm>
          <a:prstGeom prst="rect">
            <a:avLst/>
          </a:prstGeom>
        </p:spPr>
      </p:pic>
      <p:sp>
        <p:nvSpPr>
          <p:cNvPr id="7" name="TextBox 6"/>
          <p:cNvSpPr txBox="1"/>
          <p:nvPr/>
        </p:nvSpPr>
        <p:spPr>
          <a:xfrm>
            <a:off x="1142976" y="785794"/>
            <a:ext cx="6715171" cy="5262979"/>
          </a:xfrm>
          <a:prstGeom prst="rect">
            <a:avLst/>
          </a:prstGeom>
          <a:noFill/>
        </p:spPr>
        <p:txBody>
          <a:bodyPr wrap="square" rtlCol="0">
            <a:spAutoFit/>
          </a:bodyPr>
          <a:lstStyle/>
          <a:p>
            <a:r>
              <a:rPr lang="ru-RU" sz="2400" dirty="0" smtClean="0"/>
              <a:t>Большинство курильщиков любят приводить примеры типа: "Вот мой дедушка дымил как паровоз и дожил до 80 лет, а дядя Петя не пил, не курил, а до 50 не дотянул". Это глупейший вид самозащиты. Любое событие в жизни имеет некоторую вероятность, и эта вероятность зависит от множества факторов. Так вот курением человек увеличивает вероятность своей ранней смерти в десятки раз. Вероятность того, что завтра кто-то может попасть под машину, есть, но она чрезвычайно мала, а вот вероятность заболевания раком легких растет с каждой выкуренной сигаретой (папиросой, трубкой).</a:t>
            </a:r>
            <a:endParaRPr lang="ru-RU"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1928802"/>
            <a:ext cx="8001056" cy="1200329"/>
          </a:xfrm>
          <a:prstGeom prst="rect">
            <a:avLst/>
          </a:prstGeom>
          <a:noFill/>
        </p:spPr>
        <p:txBody>
          <a:bodyPr wrap="square" rtlCol="0">
            <a:spAutoFit/>
          </a:bodyPr>
          <a:lstStyle/>
          <a:p>
            <a:r>
              <a:rPr lang="ru-RU" dirty="0" smtClean="0"/>
              <a:t>Врачи приводят данные о том, что среди курящих женщин частота преждевременных родов составила 22%, в то время как у некурящих этот показатель равнялся 4,5%. </a:t>
            </a:r>
          </a:p>
          <a:p>
            <a:endParaRPr lang="ru-RU" dirty="0"/>
          </a:p>
        </p:txBody>
      </p:sp>
      <p:sp>
        <p:nvSpPr>
          <p:cNvPr id="3" name="TextBox 2"/>
          <p:cNvSpPr txBox="1"/>
          <p:nvPr/>
        </p:nvSpPr>
        <p:spPr>
          <a:xfrm>
            <a:off x="5000628" y="3286124"/>
            <a:ext cx="3357586" cy="2308324"/>
          </a:xfrm>
          <a:prstGeom prst="rect">
            <a:avLst/>
          </a:prstGeom>
          <a:noFill/>
        </p:spPr>
        <p:txBody>
          <a:bodyPr wrap="square" rtlCol="0">
            <a:spAutoFit/>
          </a:bodyPr>
          <a:lstStyle/>
          <a:p>
            <a:r>
              <a:rPr lang="ru-RU" dirty="0" smtClean="0"/>
              <a:t>Кроме того, установлено, что курение в период беременности на 20% увеличивает </a:t>
            </a:r>
            <a:r>
              <a:rPr lang="ru-RU" dirty="0" err="1" smtClean="0"/>
              <a:t>неонатальную</a:t>
            </a:r>
            <a:r>
              <a:rPr lang="ru-RU" dirty="0" smtClean="0"/>
              <a:t> смертность детей у женщин, курящих до 20 сигарет в день, и на 35% — у курящих более 20 сигарет.</a:t>
            </a:r>
            <a:endParaRPr lang="ru-RU" dirty="0"/>
          </a:p>
        </p:txBody>
      </p:sp>
      <p:sp>
        <p:nvSpPr>
          <p:cNvPr id="4" name="Прямоугольник 3"/>
          <p:cNvSpPr/>
          <p:nvPr/>
        </p:nvSpPr>
        <p:spPr>
          <a:xfrm>
            <a:off x="1142976" y="642918"/>
            <a:ext cx="7353362" cy="132343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Курение во время беременности</a:t>
            </a:r>
            <a:endParaRPr lang="ru-RU" sz="4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5" name="Рисунок 4" descr="_600_600_90_586445324686152277.jpg"/>
          <p:cNvPicPr>
            <a:picLocks noChangeAspect="1"/>
          </p:cNvPicPr>
          <p:nvPr/>
        </p:nvPicPr>
        <p:blipFill>
          <a:blip r:embed="rId3"/>
          <a:stretch>
            <a:fillRect/>
          </a:stretch>
        </p:blipFill>
        <p:spPr>
          <a:xfrm>
            <a:off x="714348" y="3000372"/>
            <a:ext cx="3714756" cy="34423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103</TotalTime>
  <Words>1079</Words>
  <Application>Microsoft Office PowerPoint</Application>
  <PresentationFormat>Экран (4:3)</PresentationFormat>
  <Paragraphs>39</Paragraphs>
  <Slides>15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Поток</vt:lpstr>
      <vt:lpstr>Курение табака</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12</cp:revision>
  <dcterms:created xsi:type="dcterms:W3CDTF">2012-11-23T18:25:17Z</dcterms:created>
  <dcterms:modified xsi:type="dcterms:W3CDTF">2012-11-23T20:08:19Z</dcterms:modified>
</cp:coreProperties>
</file>